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46"/>
  </p:notesMasterIdLst>
  <p:handoutMasterIdLst>
    <p:handoutMasterId r:id="rId47"/>
  </p:handoutMasterIdLst>
  <p:sldIdLst>
    <p:sldId id="257" r:id="rId2"/>
    <p:sldId id="258" r:id="rId3"/>
    <p:sldId id="334" r:id="rId4"/>
    <p:sldId id="302" r:id="rId5"/>
    <p:sldId id="304" r:id="rId6"/>
    <p:sldId id="305" r:id="rId7"/>
    <p:sldId id="343" r:id="rId8"/>
    <p:sldId id="344" r:id="rId9"/>
    <p:sldId id="678" r:id="rId10"/>
    <p:sldId id="679" r:id="rId11"/>
    <p:sldId id="685" r:id="rId12"/>
    <p:sldId id="680" r:id="rId13"/>
    <p:sldId id="348" r:id="rId14"/>
    <p:sldId id="349" r:id="rId15"/>
    <p:sldId id="350" r:id="rId16"/>
    <p:sldId id="351" r:id="rId17"/>
    <p:sldId id="352" r:id="rId18"/>
    <p:sldId id="341" r:id="rId19"/>
    <p:sldId id="342" r:id="rId20"/>
    <p:sldId id="335" r:id="rId21"/>
    <p:sldId id="353" r:id="rId22"/>
    <p:sldId id="354" r:id="rId23"/>
    <p:sldId id="355" r:id="rId24"/>
    <p:sldId id="356" r:id="rId25"/>
    <p:sldId id="357" r:id="rId26"/>
    <p:sldId id="358" r:id="rId27"/>
    <p:sldId id="336" r:id="rId28"/>
    <p:sldId id="359" r:id="rId29"/>
    <p:sldId id="360" r:id="rId30"/>
    <p:sldId id="361" r:id="rId31"/>
    <p:sldId id="362" r:id="rId32"/>
    <p:sldId id="369" r:id="rId33"/>
    <p:sldId id="364" r:id="rId34"/>
    <p:sldId id="365" r:id="rId35"/>
    <p:sldId id="366" r:id="rId36"/>
    <p:sldId id="367" r:id="rId37"/>
    <p:sldId id="368" r:id="rId38"/>
    <p:sldId id="330" r:id="rId39"/>
    <p:sldId id="670" r:id="rId40"/>
    <p:sldId id="672" r:id="rId41"/>
    <p:sldId id="681" r:id="rId42"/>
    <p:sldId id="683" r:id="rId43"/>
    <p:sldId id="684" r:id="rId44"/>
    <p:sldId id="331" r:id="rId45"/>
  </p:sldIdLst>
  <p:sldSz cx="9144000" cy="6858000" type="screen4x3"/>
  <p:notesSz cx="6781800" cy="9926638"/>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29" autoAdjust="0"/>
    <p:restoredTop sz="74401" autoAdjust="0"/>
  </p:normalViewPr>
  <p:slideViewPr>
    <p:cSldViewPr>
      <p:cViewPr varScale="1">
        <p:scale>
          <a:sx n="68" d="100"/>
          <a:sy n="68" d="100"/>
        </p:scale>
        <p:origin x="1386" y="33"/>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5" Type="http://schemas.openxmlformats.org/officeDocument/2006/relationships/image" Target="../media/image5.wmf"/><Relationship Id="rId4"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emf"/><Relationship Id="rId1" Type="http://schemas.openxmlformats.org/officeDocument/2006/relationships/image" Target="../media/image39.emf"/><Relationship Id="rId4" Type="http://schemas.openxmlformats.org/officeDocument/2006/relationships/image" Target="../media/image4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emf"/><Relationship Id="rId1" Type="http://schemas.openxmlformats.org/officeDocument/2006/relationships/image" Target="../media/image43.wmf"/><Relationship Id="rId4" Type="http://schemas.openxmlformats.org/officeDocument/2006/relationships/image" Target="../media/image4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4" Type="http://schemas.openxmlformats.org/officeDocument/2006/relationships/image" Target="../media/image5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image" Target="../media/image65.wmf"/><Relationship Id="rId7" Type="http://schemas.openxmlformats.org/officeDocument/2006/relationships/image" Target="../media/image69.wmf"/><Relationship Id="rId2" Type="http://schemas.openxmlformats.org/officeDocument/2006/relationships/image" Target="../media/image64.wmf"/><Relationship Id="rId1" Type="http://schemas.openxmlformats.org/officeDocument/2006/relationships/image" Target="../media/image63.wmf"/><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 Id="rId9"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image" Target="../media/image88.wmf"/><Relationship Id="rId18" Type="http://schemas.openxmlformats.org/officeDocument/2006/relationships/image" Target="../media/image93.wmf"/><Relationship Id="rId3" Type="http://schemas.openxmlformats.org/officeDocument/2006/relationships/image" Target="../media/image78.wmf"/><Relationship Id="rId21" Type="http://schemas.openxmlformats.org/officeDocument/2006/relationships/image" Target="../media/image96.wmf"/><Relationship Id="rId7" Type="http://schemas.openxmlformats.org/officeDocument/2006/relationships/image" Target="../media/image82.wmf"/><Relationship Id="rId12" Type="http://schemas.openxmlformats.org/officeDocument/2006/relationships/image" Target="../media/image87.wmf"/><Relationship Id="rId17" Type="http://schemas.openxmlformats.org/officeDocument/2006/relationships/image" Target="../media/image92.wmf"/><Relationship Id="rId2" Type="http://schemas.openxmlformats.org/officeDocument/2006/relationships/image" Target="../media/image77.wmf"/><Relationship Id="rId16" Type="http://schemas.openxmlformats.org/officeDocument/2006/relationships/image" Target="../media/image91.wmf"/><Relationship Id="rId20" Type="http://schemas.openxmlformats.org/officeDocument/2006/relationships/image" Target="../media/image95.wmf"/><Relationship Id="rId1" Type="http://schemas.openxmlformats.org/officeDocument/2006/relationships/image" Target="../media/image76.wmf"/><Relationship Id="rId6" Type="http://schemas.openxmlformats.org/officeDocument/2006/relationships/image" Target="../media/image81.wmf"/><Relationship Id="rId11" Type="http://schemas.openxmlformats.org/officeDocument/2006/relationships/image" Target="../media/image86.wmf"/><Relationship Id="rId24" Type="http://schemas.openxmlformats.org/officeDocument/2006/relationships/image" Target="../media/image99.wmf"/><Relationship Id="rId5" Type="http://schemas.openxmlformats.org/officeDocument/2006/relationships/image" Target="../media/image80.wmf"/><Relationship Id="rId15" Type="http://schemas.openxmlformats.org/officeDocument/2006/relationships/image" Target="../media/image90.wmf"/><Relationship Id="rId23" Type="http://schemas.openxmlformats.org/officeDocument/2006/relationships/image" Target="../media/image98.wmf"/><Relationship Id="rId10" Type="http://schemas.openxmlformats.org/officeDocument/2006/relationships/image" Target="../media/image85.wmf"/><Relationship Id="rId19" Type="http://schemas.openxmlformats.org/officeDocument/2006/relationships/image" Target="../media/image94.wmf"/><Relationship Id="rId4" Type="http://schemas.openxmlformats.org/officeDocument/2006/relationships/image" Target="../media/image79.wmf"/><Relationship Id="rId9" Type="http://schemas.openxmlformats.org/officeDocument/2006/relationships/image" Target="../media/image84.wmf"/><Relationship Id="rId14" Type="http://schemas.openxmlformats.org/officeDocument/2006/relationships/image" Target="../media/image89.wmf"/><Relationship Id="rId22" Type="http://schemas.openxmlformats.org/officeDocument/2006/relationships/image" Target="../media/image97.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07.wmf"/><Relationship Id="rId13" Type="http://schemas.openxmlformats.org/officeDocument/2006/relationships/image" Target="../media/image112.wmf"/><Relationship Id="rId18" Type="http://schemas.openxmlformats.org/officeDocument/2006/relationships/image" Target="../media/image117.wmf"/><Relationship Id="rId26" Type="http://schemas.openxmlformats.org/officeDocument/2006/relationships/image" Target="../media/image125.wmf"/><Relationship Id="rId3" Type="http://schemas.openxmlformats.org/officeDocument/2006/relationships/image" Target="../media/image102.wmf"/><Relationship Id="rId21" Type="http://schemas.openxmlformats.org/officeDocument/2006/relationships/image" Target="../media/image120.wmf"/><Relationship Id="rId7" Type="http://schemas.openxmlformats.org/officeDocument/2006/relationships/image" Target="../media/image106.wmf"/><Relationship Id="rId12" Type="http://schemas.openxmlformats.org/officeDocument/2006/relationships/image" Target="../media/image111.wmf"/><Relationship Id="rId17" Type="http://schemas.openxmlformats.org/officeDocument/2006/relationships/image" Target="../media/image116.wmf"/><Relationship Id="rId25" Type="http://schemas.openxmlformats.org/officeDocument/2006/relationships/image" Target="../media/image124.wmf"/><Relationship Id="rId33" Type="http://schemas.openxmlformats.org/officeDocument/2006/relationships/image" Target="../media/image132.wmf"/><Relationship Id="rId2" Type="http://schemas.openxmlformats.org/officeDocument/2006/relationships/image" Target="../media/image101.wmf"/><Relationship Id="rId16" Type="http://schemas.openxmlformats.org/officeDocument/2006/relationships/image" Target="../media/image115.wmf"/><Relationship Id="rId20" Type="http://schemas.openxmlformats.org/officeDocument/2006/relationships/image" Target="../media/image119.wmf"/><Relationship Id="rId29" Type="http://schemas.openxmlformats.org/officeDocument/2006/relationships/image" Target="../media/image128.wmf"/><Relationship Id="rId1" Type="http://schemas.openxmlformats.org/officeDocument/2006/relationships/image" Target="../media/image100.wmf"/><Relationship Id="rId6" Type="http://schemas.openxmlformats.org/officeDocument/2006/relationships/image" Target="../media/image105.wmf"/><Relationship Id="rId11" Type="http://schemas.openxmlformats.org/officeDocument/2006/relationships/image" Target="../media/image110.wmf"/><Relationship Id="rId24" Type="http://schemas.openxmlformats.org/officeDocument/2006/relationships/image" Target="../media/image123.wmf"/><Relationship Id="rId32" Type="http://schemas.openxmlformats.org/officeDocument/2006/relationships/image" Target="../media/image131.wmf"/><Relationship Id="rId5" Type="http://schemas.openxmlformats.org/officeDocument/2006/relationships/image" Target="../media/image104.wmf"/><Relationship Id="rId15" Type="http://schemas.openxmlformats.org/officeDocument/2006/relationships/image" Target="../media/image114.wmf"/><Relationship Id="rId23" Type="http://schemas.openxmlformats.org/officeDocument/2006/relationships/image" Target="../media/image122.wmf"/><Relationship Id="rId28" Type="http://schemas.openxmlformats.org/officeDocument/2006/relationships/image" Target="../media/image127.wmf"/><Relationship Id="rId10" Type="http://schemas.openxmlformats.org/officeDocument/2006/relationships/image" Target="../media/image109.wmf"/><Relationship Id="rId19" Type="http://schemas.openxmlformats.org/officeDocument/2006/relationships/image" Target="../media/image118.wmf"/><Relationship Id="rId31" Type="http://schemas.openxmlformats.org/officeDocument/2006/relationships/image" Target="../media/image130.wmf"/><Relationship Id="rId4" Type="http://schemas.openxmlformats.org/officeDocument/2006/relationships/image" Target="../media/image103.wmf"/><Relationship Id="rId9" Type="http://schemas.openxmlformats.org/officeDocument/2006/relationships/image" Target="../media/image108.wmf"/><Relationship Id="rId14" Type="http://schemas.openxmlformats.org/officeDocument/2006/relationships/image" Target="../media/image113.wmf"/><Relationship Id="rId22" Type="http://schemas.openxmlformats.org/officeDocument/2006/relationships/image" Target="../media/image121.wmf"/><Relationship Id="rId27" Type="http://schemas.openxmlformats.org/officeDocument/2006/relationships/image" Target="../media/image126.wmf"/><Relationship Id="rId30" Type="http://schemas.openxmlformats.org/officeDocument/2006/relationships/image" Target="../media/image129.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07.wmf"/><Relationship Id="rId13" Type="http://schemas.openxmlformats.org/officeDocument/2006/relationships/image" Target="../media/image112.wmf"/><Relationship Id="rId18" Type="http://schemas.openxmlformats.org/officeDocument/2006/relationships/image" Target="../media/image117.wmf"/><Relationship Id="rId26" Type="http://schemas.openxmlformats.org/officeDocument/2006/relationships/image" Target="../media/image133.wmf"/><Relationship Id="rId39" Type="http://schemas.openxmlformats.org/officeDocument/2006/relationships/image" Target="../media/image146.wmf"/><Relationship Id="rId3" Type="http://schemas.openxmlformats.org/officeDocument/2006/relationships/image" Target="../media/image102.wmf"/><Relationship Id="rId21" Type="http://schemas.openxmlformats.org/officeDocument/2006/relationships/image" Target="../media/image120.wmf"/><Relationship Id="rId34" Type="http://schemas.openxmlformats.org/officeDocument/2006/relationships/image" Target="../media/image141.wmf"/><Relationship Id="rId42" Type="http://schemas.openxmlformats.org/officeDocument/2006/relationships/image" Target="../media/image149.wmf"/><Relationship Id="rId7" Type="http://schemas.openxmlformats.org/officeDocument/2006/relationships/image" Target="../media/image106.wmf"/><Relationship Id="rId12" Type="http://schemas.openxmlformats.org/officeDocument/2006/relationships/image" Target="../media/image111.wmf"/><Relationship Id="rId17" Type="http://schemas.openxmlformats.org/officeDocument/2006/relationships/image" Target="../media/image116.wmf"/><Relationship Id="rId25" Type="http://schemas.openxmlformats.org/officeDocument/2006/relationships/image" Target="../media/image124.wmf"/><Relationship Id="rId33" Type="http://schemas.openxmlformats.org/officeDocument/2006/relationships/image" Target="../media/image140.wmf"/><Relationship Id="rId38" Type="http://schemas.openxmlformats.org/officeDocument/2006/relationships/image" Target="../media/image145.wmf"/><Relationship Id="rId2" Type="http://schemas.openxmlformats.org/officeDocument/2006/relationships/image" Target="../media/image101.wmf"/><Relationship Id="rId16" Type="http://schemas.openxmlformats.org/officeDocument/2006/relationships/image" Target="../media/image115.wmf"/><Relationship Id="rId20" Type="http://schemas.openxmlformats.org/officeDocument/2006/relationships/image" Target="../media/image119.wmf"/><Relationship Id="rId29" Type="http://schemas.openxmlformats.org/officeDocument/2006/relationships/image" Target="../media/image136.wmf"/><Relationship Id="rId41" Type="http://schemas.openxmlformats.org/officeDocument/2006/relationships/image" Target="../media/image148.wmf"/><Relationship Id="rId1" Type="http://schemas.openxmlformats.org/officeDocument/2006/relationships/image" Target="../media/image100.wmf"/><Relationship Id="rId6" Type="http://schemas.openxmlformats.org/officeDocument/2006/relationships/image" Target="../media/image105.wmf"/><Relationship Id="rId11" Type="http://schemas.openxmlformats.org/officeDocument/2006/relationships/image" Target="../media/image110.wmf"/><Relationship Id="rId24" Type="http://schemas.openxmlformats.org/officeDocument/2006/relationships/image" Target="../media/image123.wmf"/><Relationship Id="rId32" Type="http://schemas.openxmlformats.org/officeDocument/2006/relationships/image" Target="../media/image139.wmf"/><Relationship Id="rId37" Type="http://schemas.openxmlformats.org/officeDocument/2006/relationships/image" Target="../media/image144.wmf"/><Relationship Id="rId40" Type="http://schemas.openxmlformats.org/officeDocument/2006/relationships/image" Target="../media/image147.wmf"/><Relationship Id="rId5" Type="http://schemas.openxmlformats.org/officeDocument/2006/relationships/image" Target="../media/image104.wmf"/><Relationship Id="rId15" Type="http://schemas.openxmlformats.org/officeDocument/2006/relationships/image" Target="../media/image114.wmf"/><Relationship Id="rId23" Type="http://schemas.openxmlformats.org/officeDocument/2006/relationships/image" Target="../media/image122.wmf"/><Relationship Id="rId28" Type="http://schemas.openxmlformats.org/officeDocument/2006/relationships/image" Target="../media/image135.wmf"/><Relationship Id="rId36" Type="http://schemas.openxmlformats.org/officeDocument/2006/relationships/image" Target="../media/image143.wmf"/><Relationship Id="rId10" Type="http://schemas.openxmlformats.org/officeDocument/2006/relationships/image" Target="../media/image109.wmf"/><Relationship Id="rId19" Type="http://schemas.openxmlformats.org/officeDocument/2006/relationships/image" Target="../media/image118.wmf"/><Relationship Id="rId31" Type="http://schemas.openxmlformats.org/officeDocument/2006/relationships/image" Target="../media/image138.wmf"/><Relationship Id="rId44" Type="http://schemas.openxmlformats.org/officeDocument/2006/relationships/image" Target="../media/image151.wmf"/><Relationship Id="rId4" Type="http://schemas.openxmlformats.org/officeDocument/2006/relationships/image" Target="../media/image103.wmf"/><Relationship Id="rId9" Type="http://schemas.openxmlformats.org/officeDocument/2006/relationships/image" Target="../media/image108.wmf"/><Relationship Id="rId14" Type="http://schemas.openxmlformats.org/officeDocument/2006/relationships/image" Target="../media/image113.wmf"/><Relationship Id="rId22" Type="http://schemas.openxmlformats.org/officeDocument/2006/relationships/image" Target="../media/image121.wmf"/><Relationship Id="rId27" Type="http://schemas.openxmlformats.org/officeDocument/2006/relationships/image" Target="../media/image134.wmf"/><Relationship Id="rId30" Type="http://schemas.openxmlformats.org/officeDocument/2006/relationships/image" Target="../media/image137.wmf"/><Relationship Id="rId35" Type="http://schemas.openxmlformats.org/officeDocument/2006/relationships/image" Target="../media/image142.wmf"/><Relationship Id="rId43" Type="http://schemas.openxmlformats.org/officeDocument/2006/relationships/image" Target="../media/image150.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10.wmf"/><Relationship Id="rId13" Type="http://schemas.openxmlformats.org/officeDocument/2006/relationships/image" Target="../media/image116.wmf"/><Relationship Id="rId18" Type="http://schemas.openxmlformats.org/officeDocument/2006/relationships/image" Target="../media/image155.wmf"/><Relationship Id="rId3" Type="http://schemas.openxmlformats.org/officeDocument/2006/relationships/image" Target="../media/image145.wmf"/><Relationship Id="rId21" Type="http://schemas.openxmlformats.org/officeDocument/2006/relationships/image" Target="../media/image158.wmf"/><Relationship Id="rId7" Type="http://schemas.openxmlformats.org/officeDocument/2006/relationships/image" Target="../media/image149.wmf"/><Relationship Id="rId12" Type="http://schemas.openxmlformats.org/officeDocument/2006/relationships/image" Target="../media/image151.wmf"/><Relationship Id="rId17" Type="http://schemas.openxmlformats.org/officeDocument/2006/relationships/image" Target="../media/image154.wmf"/><Relationship Id="rId25" Type="http://schemas.openxmlformats.org/officeDocument/2006/relationships/image" Target="../media/image162.wmf"/><Relationship Id="rId2" Type="http://schemas.openxmlformats.org/officeDocument/2006/relationships/image" Target="../media/image144.wmf"/><Relationship Id="rId16" Type="http://schemas.openxmlformats.org/officeDocument/2006/relationships/image" Target="../media/image153.wmf"/><Relationship Id="rId20" Type="http://schemas.openxmlformats.org/officeDocument/2006/relationships/image" Target="../media/image157.wmf"/><Relationship Id="rId1" Type="http://schemas.openxmlformats.org/officeDocument/2006/relationships/image" Target="../media/image152.wmf"/><Relationship Id="rId6" Type="http://schemas.openxmlformats.org/officeDocument/2006/relationships/image" Target="../media/image148.wmf"/><Relationship Id="rId11" Type="http://schemas.openxmlformats.org/officeDocument/2006/relationships/image" Target="../media/image114.wmf"/><Relationship Id="rId24" Type="http://schemas.openxmlformats.org/officeDocument/2006/relationships/image" Target="../media/image161.wmf"/><Relationship Id="rId5" Type="http://schemas.openxmlformats.org/officeDocument/2006/relationships/image" Target="../media/image147.wmf"/><Relationship Id="rId15" Type="http://schemas.openxmlformats.org/officeDocument/2006/relationships/image" Target="../media/image118.wmf"/><Relationship Id="rId23" Type="http://schemas.openxmlformats.org/officeDocument/2006/relationships/image" Target="../media/image160.wmf"/><Relationship Id="rId10" Type="http://schemas.openxmlformats.org/officeDocument/2006/relationships/image" Target="../media/image113.wmf"/><Relationship Id="rId19" Type="http://schemas.openxmlformats.org/officeDocument/2006/relationships/image" Target="../media/image156.wmf"/><Relationship Id="rId4" Type="http://schemas.openxmlformats.org/officeDocument/2006/relationships/image" Target="../media/image146.wmf"/><Relationship Id="rId9" Type="http://schemas.openxmlformats.org/officeDocument/2006/relationships/image" Target="../media/image150.wmf"/><Relationship Id="rId14" Type="http://schemas.openxmlformats.org/officeDocument/2006/relationships/image" Target="../media/image117.wmf"/><Relationship Id="rId22" Type="http://schemas.openxmlformats.org/officeDocument/2006/relationships/image" Target="../media/image159.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63.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wmf"/><Relationship Id="rId7" Type="http://schemas.openxmlformats.org/officeDocument/2006/relationships/image" Target="../media/image26.wmf"/><Relationship Id="rId2" Type="http://schemas.openxmlformats.org/officeDocument/2006/relationships/image" Target="../media/image21.wmf"/><Relationship Id="rId1" Type="http://schemas.openxmlformats.org/officeDocument/2006/relationships/image" Target="../media/image20.wmf"/><Relationship Id="rId6" Type="http://schemas.openxmlformats.org/officeDocument/2006/relationships/image" Target="../media/image25.wmf"/><Relationship Id="rId5" Type="http://schemas.openxmlformats.org/officeDocument/2006/relationships/image" Target="../media/image24.wmf"/><Relationship Id="rId4"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2938463" cy="496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64515" name="Rectangle 3"/>
          <p:cNvSpPr>
            <a:spLocks noGrp="1" noChangeArrowheads="1"/>
          </p:cNvSpPr>
          <p:nvPr>
            <p:ph type="dt" sz="quarter" idx="1"/>
          </p:nvPr>
        </p:nvSpPr>
        <p:spPr bwMode="auto">
          <a:xfrm>
            <a:off x="3841750" y="0"/>
            <a:ext cx="2938463" cy="496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64516" name="Rectangle 4"/>
          <p:cNvSpPr>
            <a:spLocks noGrp="1" noChangeArrowheads="1"/>
          </p:cNvSpPr>
          <p:nvPr>
            <p:ph type="ftr" sz="quarter" idx="2"/>
          </p:nvPr>
        </p:nvSpPr>
        <p:spPr bwMode="auto">
          <a:xfrm>
            <a:off x="0" y="9428163"/>
            <a:ext cx="2938463" cy="496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64517" name="Rectangle 5"/>
          <p:cNvSpPr>
            <a:spLocks noGrp="1" noChangeArrowheads="1"/>
          </p:cNvSpPr>
          <p:nvPr>
            <p:ph type="sldNum" sz="quarter" idx="3"/>
          </p:nvPr>
        </p:nvSpPr>
        <p:spPr bwMode="auto">
          <a:xfrm>
            <a:off x="3841750" y="9428163"/>
            <a:ext cx="2938463" cy="496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44E5F771-83FE-460C-9B96-62AC9455617D}" type="slidenum">
              <a:rPr lang="en-US" altLang="zh-CN"/>
              <a:pPr>
                <a:defRPr/>
              </a:pPr>
              <a:t>‹#›</a:t>
            </a:fld>
            <a:endParaRPr lang="en-US" altLang="zh-CN"/>
          </a:p>
        </p:txBody>
      </p:sp>
    </p:spTree>
    <p:extLst>
      <p:ext uri="{BB962C8B-B14F-4D97-AF65-F5344CB8AC3E}">
        <p14:creationId xmlns:p14="http://schemas.microsoft.com/office/powerpoint/2010/main" val="1813037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38463" cy="496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61443" name="Rectangle 3"/>
          <p:cNvSpPr>
            <a:spLocks noGrp="1" noChangeArrowheads="1"/>
          </p:cNvSpPr>
          <p:nvPr>
            <p:ph type="dt" idx="1"/>
          </p:nvPr>
        </p:nvSpPr>
        <p:spPr bwMode="auto">
          <a:xfrm>
            <a:off x="3841750" y="0"/>
            <a:ext cx="2938463" cy="496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41988" name="Rectangle 4"/>
          <p:cNvSpPr>
            <a:spLocks noGrp="1" noRot="1" noChangeAspect="1" noChangeArrowheads="1" noTextEdit="1"/>
          </p:cNvSpPr>
          <p:nvPr>
            <p:ph type="sldImg" idx="2"/>
          </p:nvPr>
        </p:nvSpPr>
        <p:spPr bwMode="auto">
          <a:xfrm>
            <a:off x="909638" y="744538"/>
            <a:ext cx="4964112" cy="3722687"/>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61445" name="Rectangle 5"/>
          <p:cNvSpPr>
            <a:spLocks noGrp="1" noChangeArrowheads="1"/>
          </p:cNvSpPr>
          <p:nvPr>
            <p:ph type="body" sz="quarter" idx="3"/>
          </p:nvPr>
        </p:nvSpPr>
        <p:spPr bwMode="auto">
          <a:xfrm>
            <a:off x="677863" y="4714875"/>
            <a:ext cx="5426075" cy="4467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1446" name="Rectangle 6"/>
          <p:cNvSpPr>
            <a:spLocks noGrp="1" noChangeArrowheads="1"/>
          </p:cNvSpPr>
          <p:nvPr>
            <p:ph type="ftr" sz="quarter" idx="4"/>
          </p:nvPr>
        </p:nvSpPr>
        <p:spPr bwMode="auto">
          <a:xfrm>
            <a:off x="0" y="9428163"/>
            <a:ext cx="2938463" cy="496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61447" name="Rectangle 7"/>
          <p:cNvSpPr>
            <a:spLocks noGrp="1" noChangeArrowheads="1"/>
          </p:cNvSpPr>
          <p:nvPr>
            <p:ph type="sldNum" sz="quarter" idx="5"/>
          </p:nvPr>
        </p:nvSpPr>
        <p:spPr bwMode="auto">
          <a:xfrm>
            <a:off x="3841750" y="9428163"/>
            <a:ext cx="2938463" cy="496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8078A27F-C0E8-44F9-B256-6F5F5FBC5EBE}" type="slidenum">
              <a:rPr lang="en-US" altLang="zh-CN"/>
              <a:pPr>
                <a:defRPr/>
              </a:pPr>
              <a:t>‹#›</a:t>
            </a:fld>
            <a:endParaRPr lang="en-US" altLang="zh-CN"/>
          </a:p>
        </p:txBody>
      </p:sp>
    </p:spTree>
    <p:extLst>
      <p:ext uri="{BB962C8B-B14F-4D97-AF65-F5344CB8AC3E}">
        <p14:creationId xmlns:p14="http://schemas.microsoft.com/office/powerpoint/2010/main" val="5053042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p:spPr>
        <p:txBody>
          <a:bodyPr/>
          <a:lstStyle/>
          <a:p>
            <a:endParaRPr lang="zh-CN" altLang="en-US" dirty="0"/>
          </a:p>
        </p:txBody>
      </p:sp>
      <p:sp>
        <p:nvSpPr>
          <p:cNvPr id="43012"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1093DC8-44A0-453B-94E1-77DB2610A3EA}" type="slidenum">
              <a:rPr lang="en-US" altLang="zh-CN" smtClean="0"/>
              <a:pPr eaLnBrk="1" hangingPunct="1"/>
              <a:t>8</a:t>
            </a:fld>
            <a:endParaRPr lang="en-US" altLang="zh-CN"/>
          </a:p>
        </p:txBody>
      </p:sp>
    </p:spTree>
    <p:extLst>
      <p:ext uri="{BB962C8B-B14F-4D97-AF65-F5344CB8AC3E}">
        <p14:creationId xmlns:p14="http://schemas.microsoft.com/office/powerpoint/2010/main" val="3707024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p:spPr>
        <p:txBody>
          <a:bodyPr/>
          <a:lstStyle/>
          <a:p>
            <a:r>
              <a:rPr lang="zh-CN" altLang="en-US" dirty="0"/>
              <a:t>为什么要计算样本点到均值向量的马氏距离？因为聚类分析中经常使用的一个判定准则是样本的到均值向量的距离是否小于给定的阈值。</a:t>
            </a:r>
            <a:endParaRPr lang="en-US" altLang="zh-CN" dirty="0"/>
          </a:p>
          <a:p>
            <a:r>
              <a:rPr lang="zh-CN" altLang="en-US" dirty="0"/>
              <a:t>严格的说</a:t>
            </a:r>
            <a:r>
              <a:rPr lang="en-US" altLang="zh-CN" dirty="0"/>
              <a:t>C</a:t>
            </a:r>
            <a:r>
              <a:rPr lang="zh-CN" altLang="en-US" dirty="0"/>
              <a:t>应该称为自协方差矩阵。</a:t>
            </a:r>
          </a:p>
        </p:txBody>
      </p:sp>
      <p:sp>
        <p:nvSpPr>
          <p:cNvPr id="44036"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E5EB60A-9447-47B9-BBD3-5EEDC3D53E86}" type="slidenum">
              <a:rPr lang="en-US" altLang="zh-CN" smtClean="0"/>
              <a:pPr eaLnBrk="1" hangingPunct="1"/>
              <a:t>9</a:t>
            </a:fld>
            <a:endParaRPr lang="en-US" altLang="zh-CN"/>
          </a:p>
        </p:txBody>
      </p:sp>
    </p:spTree>
    <p:extLst>
      <p:ext uri="{BB962C8B-B14F-4D97-AF65-F5344CB8AC3E}">
        <p14:creationId xmlns:p14="http://schemas.microsoft.com/office/powerpoint/2010/main" val="3102885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078A27F-C0E8-44F9-B256-6F5F5FBC5EBE}" type="slidenum">
              <a:rPr lang="en-US" altLang="zh-CN" smtClean="0"/>
              <a:pPr>
                <a:defRPr/>
              </a:pPr>
              <a:t>10</a:t>
            </a:fld>
            <a:endParaRPr lang="en-US" altLang="zh-CN"/>
          </a:p>
        </p:txBody>
      </p:sp>
    </p:spTree>
    <p:extLst>
      <p:ext uri="{BB962C8B-B14F-4D97-AF65-F5344CB8AC3E}">
        <p14:creationId xmlns:p14="http://schemas.microsoft.com/office/powerpoint/2010/main" val="2182303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078A27F-C0E8-44F9-B256-6F5F5FBC5EBE}" type="slidenum">
              <a:rPr lang="en-US" altLang="zh-CN" smtClean="0"/>
              <a:pPr>
                <a:defRPr/>
              </a:pPr>
              <a:t>17</a:t>
            </a:fld>
            <a:endParaRPr lang="en-US" altLang="zh-CN"/>
          </a:p>
        </p:txBody>
      </p:sp>
    </p:spTree>
    <p:extLst>
      <p:ext uri="{BB962C8B-B14F-4D97-AF65-F5344CB8AC3E}">
        <p14:creationId xmlns:p14="http://schemas.microsoft.com/office/powerpoint/2010/main" val="3043537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聚类中心一旦确定就不再变化。</a:t>
            </a:r>
          </a:p>
        </p:txBody>
      </p:sp>
      <p:sp>
        <p:nvSpPr>
          <p:cNvPr id="4" name="灯片编号占位符 3"/>
          <p:cNvSpPr>
            <a:spLocks noGrp="1"/>
          </p:cNvSpPr>
          <p:nvPr>
            <p:ph type="sldNum" sz="quarter" idx="10"/>
          </p:nvPr>
        </p:nvSpPr>
        <p:spPr/>
        <p:txBody>
          <a:bodyPr/>
          <a:lstStyle/>
          <a:p>
            <a:pPr>
              <a:defRPr/>
            </a:pPr>
            <a:fld id="{8078A27F-C0E8-44F9-B256-6F5F5FBC5EBE}" type="slidenum">
              <a:rPr lang="en-US" altLang="zh-CN" smtClean="0"/>
              <a:pPr>
                <a:defRPr/>
              </a:pPr>
              <a:t>22</a:t>
            </a:fld>
            <a:endParaRPr lang="en-US" altLang="zh-CN"/>
          </a:p>
        </p:txBody>
      </p:sp>
    </p:spTree>
    <p:extLst>
      <p:ext uri="{BB962C8B-B14F-4D97-AF65-F5344CB8AC3E}">
        <p14:creationId xmlns:p14="http://schemas.microsoft.com/office/powerpoint/2010/main" val="776499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p:spPr>
        <p:txBody>
          <a:bodyPr/>
          <a:lstStyle/>
          <a:p>
            <a:pPr eaLnBrk="1" hangingPunct="1"/>
            <a:r>
              <a:rPr lang="en-US" altLang="zh-CN"/>
              <a:t> </a:t>
            </a:r>
            <a:r>
              <a:rPr lang="zh-CN" altLang="en-US"/>
              <a:t>定义类间距离的方法不同，分类结果会不太一致。实际问题中常用几种不同的方法，比较分类结果，从而选择一个比较切合实际的分类。</a:t>
            </a:r>
          </a:p>
        </p:txBody>
      </p:sp>
      <p:sp>
        <p:nvSpPr>
          <p:cNvPr id="45060"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F20FC6D-1EC9-444D-AFE4-08637D831A73}" type="slidenum">
              <a:rPr lang="en-US" altLang="zh-CN" smtClean="0"/>
              <a:pPr eaLnBrk="1" hangingPunct="1"/>
              <a:t>33</a:t>
            </a:fld>
            <a:endParaRPr lang="en-US" altLang="zh-CN"/>
          </a:p>
        </p:txBody>
      </p:sp>
    </p:spTree>
    <p:extLst>
      <p:ext uri="{BB962C8B-B14F-4D97-AF65-F5344CB8AC3E}">
        <p14:creationId xmlns:p14="http://schemas.microsoft.com/office/powerpoint/2010/main" val="3888819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此例使用了</a:t>
            </a:r>
            <a:r>
              <a:rPr lang="en-US" altLang="zh-CN" dirty="0"/>
              <a:t>5</a:t>
            </a:r>
            <a:r>
              <a:rPr lang="zh-CN" altLang="en-US"/>
              <a:t>维模式，已经没法图示，脑子也想象不出样本应该如何分布，我们就直接用层次聚类法来计算。</a:t>
            </a:r>
          </a:p>
        </p:txBody>
      </p:sp>
      <p:sp>
        <p:nvSpPr>
          <p:cNvPr id="4" name="灯片编号占位符 3"/>
          <p:cNvSpPr>
            <a:spLocks noGrp="1"/>
          </p:cNvSpPr>
          <p:nvPr>
            <p:ph type="sldNum" sz="quarter" idx="10"/>
          </p:nvPr>
        </p:nvSpPr>
        <p:spPr/>
        <p:txBody>
          <a:bodyPr/>
          <a:lstStyle/>
          <a:p>
            <a:pPr>
              <a:defRPr/>
            </a:pPr>
            <a:fld id="{8078A27F-C0E8-44F9-B256-6F5F5FBC5EBE}" type="slidenum">
              <a:rPr lang="en-US" altLang="zh-CN" smtClean="0"/>
              <a:pPr>
                <a:defRPr/>
              </a:pPr>
              <a:t>34</a:t>
            </a:fld>
            <a:endParaRPr lang="en-US" altLang="zh-CN"/>
          </a:p>
        </p:txBody>
      </p:sp>
    </p:spTree>
    <p:extLst>
      <p:ext uri="{BB962C8B-B14F-4D97-AF65-F5344CB8AC3E}">
        <p14:creationId xmlns:p14="http://schemas.microsoft.com/office/powerpoint/2010/main" val="849447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078A27F-C0E8-44F9-B256-6F5F5FBC5EBE}" type="slidenum">
              <a:rPr lang="en-US" altLang="zh-CN" smtClean="0"/>
              <a:pPr>
                <a:defRPr/>
              </a:pPr>
              <a:t>42</a:t>
            </a:fld>
            <a:endParaRPr lang="en-US" altLang="zh-CN"/>
          </a:p>
        </p:txBody>
      </p:sp>
    </p:spTree>
    <p:extLst>
      <p:ext uri="{BB962C8B-B14F-4D97-AF65-F5344CB8AC3E}">
        <p14:creationId xmlns:p14="http://schemas.microsoft.com/office/powerpoint/2010/main" val="4262875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p:cNvSpPr>
            <a:spLocks/>
          </p:cNvSpPr>
          <p:nvPr/>
        </p:nvSpPr>
        <p:spPr bwMode="auto">
          <a:xfrm>
            <a:off x="4760913" y="20638"/>
            <a:ext cx="4438650" cy="4038600"/>
          </a:xfrm>
          <a:custGeom>
            <a:avLst/>
            <a:gdLst>
              <a:gd name="T0" fmla="*/ 2147483647 w 546"/>
              <a:gd name="T1" fmla="*/ 2147483647 h 497"/>
              <a:gd name="T2" fmla="*/ 2147483647 w 546"/>
              <a:gd name="T3" fmla="*/ 2147483647 h 497"/>
              <a:gd name="T4" fmla="*/ 2147483647 w 546"/>
              <a:gd name="T5" fmla="*/ 2147483647 h 497"/>
              <a:gd name="T6" fmla="*/ 2147483647 w 546"/>
              <a:gd name="T7" fmla="*/ 2147483647 h 497"/>
              <a:gd name="T8" fmla="*/ 2147483647 w 546"/>
              <a:gd name="T9" fmla="*/ 2147483647 h 497"/>
              <a:gd name="T10" fmla="*/ 2147483647 w 546"/>
              <a:gd name="T11" fmla="*/ 2147483647 h 497"/>
              <a:gd name="T12" fmla="*/ 2147483647 w 546"/>
              <a:gd name="T13" fmla="*/ 2147483647 h 497"/>
              <a:gd name="T14" fmla="*/ 2147483647 w 546"/>
              <a:gd name="T15" fmla="*/ 2147483647 h 497"/>
              <a:gd name="T16" fmla="*/ 2147483647 w 546"/>
              <a:gd name="T17" fmla="*/ 2147483647 h 497"/>
              <a:gd name="T18" fmla="*/ 2147483647 w 546"/>
              <a:gd name="T19" fmla="*/ 2147483647 h 497"/>
              <a:gd name="T20" fmla="*/ 2147483647 w 546"/>
              <a:gd name="T21" fmla="*/ 2147483647 h 497"/>
              <a:gd name="T22" fmla="*/ 2147483647 w 546"/>
              <a:gd name="T23" fmla="*/ 2147483647 h 497"/>
              <a:gd name="T24" fmla="*/ 2147483647 w 546"/>
              <a:gd name="T25" fmla="*/ 2147483647 h 4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grpSp>
        <p:nvGrpSpPr>
          <p:cNvPr id="5" name="Group 3"/>
          <p:cNvGrpSpPr>
            <a:grpSpLocks/>
          </p:cNvGrpSpPr>
          <p:nvPr/>
        </p:nvGrpSpPr>
        <p:grpSpPr bwMode="auto">
          <a:xfrm>
            <a:off x="4572000" y="28575"/>
            <a:ext cx="4756150" cy="4338638"/>
            <a:chOff x="2918" y="18"/>
            <a:chExt cx="2958" cy="2699"/>
          </a:xfrm>
        </p:grpSpPr>
        <p:sp>
          <p:nvSpPr>
            <p:cNvPr id="6" name="Freeform 4"/>
            <p:cNvSpPr>
              <a:spLocks/>
            </p:cNvSpPr>
            <p:nvPr/>
          </p:nvSpPr>
          <p:spPr bwMode="auto">
            <a:xfrm>
              <a:off x="3060" y="18"/>
              <a:ext cx="490" cy="187"/>
            </a:xfrm>
            <a:custGeom>
              <a:avLst/>
              <a:gdLst>
                <a:gd name="T0" fmla="*/ 46292 w 97"/>
                <a:gd name="T1" fmla="*/ 16269 h 37"/>
                <a:gd name="T2" fmla="*/ 59305 w 97"/>
                <a:gd name="T3" fmla="*/ 13029 h 37"/>
                <a:gd name="T4" fmla="*/ 59942 w 97"/>
                <a:gd name="T5" fmla="*/ 11114 h 37"/>
                <a:gd name="T6" fmla="*/ 57365 w 97"/>
                <a:gd name="T7" fmla="*/ 0 h 37"/>
                <a:gd name="T8" fmla="*/ 16231 w 97"/>
                <a:gd name="T9" fmla="*/ 0 h 37"/>
                <a:gd name="T10" fmla="*/ 6582 w 97"/>
                <a:gd name="T11" fmla="*/ 14328 h 37"/>
                <a:gd name="T12" fmla="*/ 46292 w 97"/>
                <a:gd name="T13" fmla="*/ 16269 h 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7" name="Freeform 5"/>
            <p:cNvSpPr>
              <a:spLocks noEditPoints="1"/>
            </p:cNvSpPr>
            <p:nvPr/>
          </p:nvSpPr>
          <p:spPr bwMode="auto">
            <a:xfrm>
              <a:off x="2918" y="18"/>
              <a:ext cx="2958" cy="2699"/>
            </a:xfrm>
            <a:custGeom>
              <a:avLst/>
              <a:gdLst>
                <a:gd name="T0" fmla="*/ 329410 w 585"/>
                <a:gd name="T1" fmla="*/ 637 h 534"/>
                <a:gd name="T2" fmla="*/ 102650 w 585"/>
                <a:gd name="T3" fmla="*/ 0 h 534"/>
                <a:gd name="T4" fmla="*/ 147116 w 585"/>
                <a:gd name="T5" fmla="*/ 13692 h 534"/>
                <a:gd name="T6" fmla="*/ 113774 w 585"/>
                <a:gd name="T7" fmla="*/ 25443 h 534"/>
                <a:gd name="T8" fmla="*/ 135355 w 585"/>
                <a:gd name="T9" fmla="*/ 46343 h 534"/>
                <a:gd name="T10" fmla="*/ 48349 w 585"/>
                <a:gd name="T11" fmla="*/ 39110 h 534"/>
                <a:gd name="T12" fmla="*/ 16924 w 585"/>
                <a:gd name="T13" fmla="*/ 41051 h 534"/>
                <a:gd name="T14" fmla="*/ 130061 w 585"/>
                <a:gd name="T15" fmla="*/ 317769 h 534"/>
                <a:gd name="T16" fmla="*/ 94115 w 585"/>
                <a:gd name="T17" fmla="*/ 222607 h 534"/>
                <a:gd name="T18" fmla="*/ 68646 w 585"/>
                <a:gd name="T19" fmla="*/ 245321 h 534"/>
                <a:gd name="T20" fmla="*/ 61410 w 585"/>
                <a:gd name="T21" fmla="*/ 283921 h 534"/>
                <a:gd name="T22" fmla="*/ 81049 w 585"/>
                <a:gd name="T23" fmla="*/ 172898 h 534"/>
                <a:gd name="T24" fmla="*/ 100071 w 585"/>
                <a:gd name="T25" fmla="*/ 148753 h 534"/>
                <a:gd name="T26" fmla="*/ 136660 w 585"/>
                <a:gd name="T27" fmla="*/ 154682 h 534"/>
                <a:gd name="T28" fmla="*/ 122952 w 585"/>
                <a:gd name="T29" fmla="*/ 199746 h 534"/>
                <a:gd name="T30" fmla="*/ 125535 w 585"/>
                <a:gd name="T31" fmla="*/ 257709 h 534"/>
                <a:gd name="T32" fmla="*/ 336646 w 585"/>
                <a:gd name="T33" fmla="*/ 315187 h 534"/>
                <a:gd name="T34" fmla="*/ 296837 w 585"/>
                <a:gd name="T35" fmla="*/ 278629 h 534"/>
                <a:gd name="T36" fmla="*/ 277814 w 585"/>
                <a:gd name="T37" fmla="*/ 225190 h 534"/>
                <a:gd name="T38" fmla="*/ 258817 w 585"/>
                <a:gd name="T39" fmla="*/ 176244 h 534"/>
                <a:gd name="T40" fmla="*/ 300695 w 585"/>
                <a:gd name="T41" fmla="*/ 167070 h 534"/>
                <a:gd name="T42" fmla="*/ 266053 w 585"/>
                <a:gd name="T43" fmla="*/ 145508 h 534"/>
                <a:gd name="T44" fmla="*/ 286992 w 585"/>
                <a:gd name="T45" fmla="*/ 147449 h 534"/>
                <a:gd name="T46" fmla="*/ 286355 w 585"/>
                <a:gd name="T47" fmla="*/ 136340 h 534"/>
                <a:gd name="T48" fmla="*/ 245752 w 585"/>
                <a:gd name="T49" fmla="*/ 137644 h 534"/>
                <a:gd name="T50" fmla="*/ 233353 w 585"/>
                <a:gd name="T51" fmla="*/ 223886 h 534"/>
                <a:gd name="T52" fmla="*/ 226886 w 585"/>
                <a:gd name="T53" fmla="*/ 150032 h 534"/>
                <a:gd name="T54" fmla="*/ 216399 w 585"/>
                <a:gd name="T55" fmla="*/ 118791 h 534"/>
                <a:gd name="T56" fmla="*/ 226886 w 585"/>
                <a:gd name="T57" fmla="*/ 88698 h 534"/>
                <a:gd name="T58" fmla="*/ 221592 w 585"/>
                <a:gd name="T59" fmla="*/ 64554 h 534"/>
                <a:gd name="T60" fmla="*/ 216399 w 585"/>
                <a:gd name="T61" fmla="*/ 40414 h 534"/>
                <a:gd name="T62" fmla="*/ 241226 w 585"/>
                <a:gd name="T63" fmla="*/ 67263 h 534"/>
                <a:gd name="T64" fmla="*/ 271216 w 585"/>
                <a:gd name="T65" fmla="*/ 30730 h 534"/>
                <a:gd name="T66" fmla="*/ 267358 w 585"/>
                <a:gd name="T67" fmla="*/ 61976 h 534"/>
                <a:gd name="T68" fmla="*/ 262165 w 585"/>
                <a:gd name="T69" fmla="*/ 84837 h 534"/>
                <a:gd name="T70" fmla="*/ 262165 w 585"/>
                <a:gd name="T71" fmla="*/ 118149 h 534"/>
                <a:gd name="T72" fmla="*/ 364694 w 585"/>
                <a:gd name="T73" fmla="*/ 118149 h 534"/>
                <a:gd name="T74" fmla="*/ 362110 w 585"/>
                <a:gd name="T75" fmla="*/ 49583 h 534"/>
                <a:gd name="T76" fmla="*/ 162761 w 585"/>
                <a:gd name="T77" fmla="*/ 45064 h 534"/>
                <a:gd name="T78" fmla="*/ 191603 w 585"/>
                <a:gd name="T79" fmla="*/ 60697 h 534"/>
                <a:gd name="T80" fmla="*/ 111833 w 585"/>
                <a:gd name="T81" fmla="*/ 127323 h 534"/>
                <a:gd name="T82" fmla="*/ 45128 w 585"/>
                <a:gd name="T83" fmla="*/ 63917 h 534"/>
                <a:gd name="T84" fmla="*/ 124873 w 585"/>
                <a:gd name="T85" fmla="*/ 69204 h 534"/>
                <a:gd name="T86" fmla="*/ 143764 w 585"/>
                <a:gd name="T87" fmla="*/ 68567 h 534"/>
                <a:gd name="T88" fmla="*/ 197407 w 585"/>
                <a:gd name="T89" fmla="*/ 79014 h 534"/>
                <a:gd name="T90" fmla="*/ 180478 w 585"/>
                <a:gd name="T91" fmla="*/ 167070 h 534"/>
                <a:gd name="T92" fmla="*/ 169997 w 585"/>
                <a:gd name="T93" fmla="*/ 89360 h 534"/>
                <a:gd name="T94" fmla="*/ 111833 w 585"/>
                <a:gd name="T95" fmla="*/ 127323 h 534"/>
                <a:gd name="T96" fmla="*/ 145837 w 585"/>
                <a:gd name="T97" fmla="*/ 146812 h 534"/>
                <a:gd name="T98" fmla="*/ 161456 w 585"/>
                <a:gd name="T99" fmla="*/ 103153 h 534"/>
                <a:gd name="T100" fmla="*/ 213052 w 585"/>
                <a:gd name="T101" fmla="*/ 190573 h 534"/>
                <a:gd name="T102" fmla="*/ 140518 w 585"/>
                <a:gd name="T103" fmla="*/ 209425 h 534"/>
                <a:gd name="T104" fmla="*/ 201933 w 585"/>
                <a:gd name="T105" fmla="*/ 180762 h 534"/>
                <a:gd name="T106" fmla="*/ 207889 w 585"/>
                <a:gd name="T107" fmla="*/ 86752 h 534"/>
                <a:gd name="T108" fmla="*/ 204643 w 585"/>
                <a:gd name="T109" fmla="*/ 139049 h 534"/>
                <a:gd name="T110" fmla="*/ 195461 w 585"/>
                <a:gd name="T111" fmla="*/ 94010 h 534"/>
                <a:gd name="T112" fmla="*/ 331478 w 585"/>
                <a:gd name="T113" fmla="*/ 116845 h 534"/>
                <a:gd name="T114" fmla="*/ 301337 w 585"/>
                <a:gd name="T115" fmla="*/ 105736 h 5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8" name="Freeform 6"/>
            <p:cNvSpPr>
              <a:spLocks/>
            </p:cNvSpPr>
            <p:nvPr/>
          </p:nvSpPr>
          <p:spPr bwMode="auto">
            <a:xfrm>
              <a:off x="3621" y="1287"/>
              <a:ext cx="238" cy="283"/>
            </a:xfrm>
            <a:custGeom>
              <a:avLst/>
              <a:gdLst>
                <a:gd name="T0" fmla="*/ 26362 w 47"/>
                <a:gd name="T1" fmla="*/ 9809 h 56"/>
                <a:gd name="T2" fmla="*/ 17794 w 47"/>
                <a:gd name="T3" fmla="*/ 36522 h 56"/>
                <a:gd name="T4" fmla="*/ 26362 w 47"/>
                <a:gd name="T5" fmla="*/ 9809 h 56"/>
                <a:gd name="T6" fmla="*/ 0 60000 65536"/>
                <a:gd name="T7" fmla="*/ 0 60000 65536"/>
                <a:gd name="T8" fmla="*/ 0 60000 65536"/>
              </a:gdLst>
              <a:ahLst/>
              <a:cxnLst>
                <a:cxn ang="T6">
                  <a:pos x="T0" y="T1"/>
                </a:cxn>
                <a:cxn ang="T7">
                  <a:pos x="T2" y="T3"/>
                </a:cxn>
                <a:cxn ang="T8">
                  <a:pos x="T4" y="T5"/>
                </a:cxn>
              </a:cxnLst>
              <a:rect l="0" t="0" r="r" b="b"/>
              <a:pathLst>
                <a:path w="47" h="56">
                  <a:moveTo>
                    <a:pt x="40" y="15"/>
                  </a:moveTo>
                  <a:cubicBezTo>
                    <a:pt x="37" y="0"/>
                    <a:pt x="0" y="23"/>
                    <a:pt x="27" y="56"/>
                  </a:cubicBezTo>
                  <a:cubicBezTo>
                    <a:pt x="27" y="56"/>
                    <a:pt x="47" y="49"/>
                    <a:pt x="40" y="15"/>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9" name="Freeform 7"/>
            <p:cNvSpPr>
              <a:spLocks/>
            </p:cNvSpPr>
            <p:nvPr/>
          </p:nvSpPr>
          <p:spPr bwMode="auto">
            <a:xfrm>
              <a:off x="3403" y="1403"/>
              <a:ext cx="208" cy="379"/>
            </a:xfrm>
            <a:custGeom>
              <a:avLst/>
              <a:gdLst>
                <a:gd name="T0" fmla="*/ 12536 w 41"/>
                <a:gd name="T1" fmla="*/ 17545 h 75"/>
                <a:gd name="T2" fmla="*/ 7955 w 41"/>
                <a:gd name="T3" fmla="*/ 45045 h 75"/>
                <a:gd name="T4" fmla="*/ 26507 w 41"/>
                <a:gd name="T5" fmla="*/ 29289 h 75"/>
                <a:gd name="T6" fmla="*/ 24554 w 41"/>
                <a:gd name="T7" fmla="*/ 15605 h 75"/>
                <a:gd name="T8" fmla="*/ 12536 w 41"/>
                <a:gd name="T9" fmla="*/ 17545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 name="Freeform 8"/>
            <p:cNvSpPr>
              <a:spLocks/>
            </p:cNvSpPr>
            <p:nvPr/>
          </p:nvSpPr>
          <p:spPr bwMode="auto">
            <a:xfrm>
              <a:off x="3272" y="645"/>
              <a:ext cx="683" cy="318"/>
            </a:xfrm>
            <a:custGeom>
              <a:avLst/>
              <a:gdLst>
                <a:gd name="T0" fmla="*/ 73435 w 135"/>
                <a:gd name="T1" fmla="*/ 2574 h 63"/>
                <a:gd name="T2" fmla="*/ 15663 w 135"/>
                <a:gd name="T3" fmla="*/ 2574 h 63"/>
                <a:gd name="T4" fmla="*/ 1305 w 135"/>
                <a:gd name="T5" fmla="*/ 16203 h 63"/>
                <a:gd name="T6" fmla="*/ 39366 w 135"/>
                <a:gd name="T7" fmla="*/ 37680 h 63"/>
                <a:gd name="T8" fmla="*/ 62942 w 135"/>
                <a:gd name="T9" fmla="*/ 35111 h 63"/>
                <a:gd name="T10" fmla="*/ 74073 w 135"/>
                <a:gd name="T11" fmla="*/ 34470 h 63"/>
                <a:gd name="T12" fmla="*/ 73435 w 135"/>
                <a:gd name="T13" fmla="*/ 2574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 name="Freeform 9"/>
            <p:cNvSpPr>
              <a:spLocks/>
            </p:cNvSpPr>
            <p:nvPr/>
          </p:nvSpPr>
          <p:spPr bwMode="auto">
            <a:xfrm>
              <a:off x="4046" y="1545"/>
              <a:ext cx="490" cy="515"/>
            </a:xfrm>
            <a:custGeom>
              <a:avLst/>
              <a:gdLst>
                <a:gd name="T0" fmla="*/ 43559 w 97"/>
                <a:gd name="T1" fmla="*/ 3211 h 102"/>
                <a:gd name="T2" fmla="*/ 20236 w 97"/>
                <a:gd name="T3" fmla="*/ 3211 h 102"/>
                <a:gd name="T4" fmla="*/ 7860 w 97"/>
                <a:gd name="T5" fmla="*/ 37065 h 102"/>
                <a:gd name="T6" fmla="*/ 51445 w 97"/>
                <a:gd name="T7" fmla="*/ 40276 h 102"/>
                <a:gd name="T8" fmla="*/ 43559 w 97"/>
                <a:gd name="T9" fmla="*/ 3211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 name="Freeform 10"/>
            <p:cNvSpPr>
              <a:spLocks/>
            </p:cNvSpPr>
            <p:nvPr/>
          </p:nvSpPr>
          <p:spPr bwMode="auto">
            <a:xfrm>
              <a:off x="5173" y="1024"/>
              <a:ext cx="501" cy="96"/>
            </a:xfrm>
            <a:custGeom>
              <a:avLst/>
              <a:gdLst>
                <a:gd name="T0" fmla="*/ 9858 w 99"/>
                <a:gd name="T1" fmla="*/ 0 h 19"/>
                <a:gd name="T2" fmla="*/ 26173 w 99"/>
                <a:gd name="T3" fmla="*/ 9802 h 19"/>
                <a:gd name="T4" fmla="*/ 9858 w 99"/>
                <a:gd name="T5" fmla="*/ 0 h 19"/>
                <a:gd name="T6" fmla="*/ 0 60000 65536"/>
                <a:gd name="T7" fmla="*/ 0 60000 65536"/>
                <a:gd name="T8" fmla="*/ 0 60000 65536"/>
              </a:gdLst>
              <a:ahLst/>
              <a:cxnLst>
                <a:cxn ang="T6">
                  <a:pos x="T0" y="T1"/>
                </a:cxn>
                <a:cxn ang="T7">
                  <a:pos x="T2" y="T3"/>
                </a:cxn>
                <a:cxn ang="T8">
                  <a:pos x="T4" y="T5"/>
                </a:cxn>
              </a:cxnLst>
              <a:rect l="0" t="0" r="r" b="b"/>
              <a:pathLst>
                <a:path w="99" h="19">
                  <a:moveTo>
                    <a:pt x="15" y="0"/>
                  </a:moveTo>
                  <a:cubicBezTo>
                    <a:pt x="0" y="0"/>
                    <a:pt x="19" y="19"/>
                    <a:pt x="40" y="15"/>
                  </a:cubicBezTo>
                  <a:cubicBezTo>
                    <a:pt x="99" y="1"/>
                    <a:pt x="15" y="0"/>
                    <a:pt x="15" y="0"/>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3" name="Freeform 11"/>
            <p:cNvSpPr>
              <a:spLocks/>
            </p:cNvSpPr>
            <p:nvPr/>
          </p:nvSpPr>
          <p:spPr bwMode="auto">
            <a:xfrm>
              <a:off x="5340" y="1004"/>
              <a:ext cx="385" cy="237"/>
            </a:xfrm>
            <a:custGeom>
              <a:avLst/>
              <a:gdLst>
                <a:gd name="T0" fmla="*/ 13779 w 76"/>
                <a:gd name="T1" fmla="*/ 23977 h 47"/>
                <a:gd name="T2" fmla="*/ 46139 w 76"/>
                <a:gd name="T3" fmla="*/ 11033 h 47"/>
                <a:gd name="T4" fmla="*/ 31590 w 76"/>
                <a:gd name="T5" fmla="*/ 1931 h 47"/>
                <a:gd name="T6" fmla="*/ 12472 w 76"/>
                <a:gd name="T7" fmla="*/ 20649 h 47"/>
                <a:gd name="T8" fmla="*/ 13779 w 76"/>
                <a:gd name="T9" fmla="*/ 2397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4" name="Freeform 12"/>
            <p:cNvSpPr>
              <a:spLocks/>
            </p:cNvSpPr>
            <p:nvPr/>
          </p:nvSpPr>
          <p:spPr bwMode="auto">
            <a:xfrm>
              <a:off x="5325" y="1201"/>
              <a:ext cx="415" cy="187"/>
            </a:xfrm>
            <a:custGeom>
              <a:avLst/>
              <a:gdLst>
                <a:gd name="T0" fmla="*/ 47178 w 82"/>
                <a:gd name="T1" fmla="*/ 3882 h 37"/>
                <a:gd name="T2" fmla="*/ 15674 w 82"/>
                <a:gd name="T3" fmla="*/ 11114 h 37"/>
                <a:gd name="T4" fmla="*/ 11144 w 82"/>
                <a:gd name="T5" fmla="*/ 16911 h 37"/>
                <a:gd name="T6" fmla="*/ 49896 w 82"/>
                <a:gd name="T7" fmla="*/ 14970 h 37"/>
                <a:gd name="T8" fmla="*/ 53788 w 82"/>
                <a:gd name="T9" fmla="*/ 13029 h 37"/>
                <a:gd name="T10" fmla="*/ 53788 w 82"/>
                <a:gd name="T11" fmla="*/ 0 h 37"/>
                <a:gd name="T12" fmla="*/ 47178 w 82"/>
                <a:gd name="T13" fmla="*/ 3882 h 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5" name="Freeform 13"/>
            <p:cNvSpPr>
              <a:spLocks/>
            </p:cNvSpPr>
            <p:nvPr/>
          </p:nvSpPr>
          <p:spPr bwMode="auto">
            <a:xfrm>
              <a:off x="5001" y="1378"/>
              <a:ext cx="698" cy="167"/>
            </a:xfrm>
            <a:custGeom>
              <a:avLst/>
              <a:gdLst>
                <a:gd name="T0" fmla="*/ 13712 w 138"/>
                <a:gd name="T1" fmla="*/ 643 h 33"/>
                <a:gd name="T2" fmla="*/ 5169 w 138"/>
                <a:gd name="T3" fmla="*/ 9195 h 33"/>
                <a:gd name="T4" fmla="*/ 37272 w 138"/>
                <a:gd name="T5" fmla="*/ 14392 h 33"/>
                <a:gd name="T6" fmla="*/ 76598 w 138"/>
                <a:gd name="T7" fmla="*/ 15035 h 33"/>
                <a:gd name="T8" fmla="*/ 74651 w 138"/>
                <a:gd name="T9" fmla="*/ 5172 h 33"/>
                <a:gd name="T10" fmla="*/ 53700 w 138"/>
                <a:gd name="T11" fmla="*/ 1948 h 33"/>
                <a:gd name="T12" fmla="*/ 13712 w 138"/>
                <a:gd name="T13" fmla="*/ 643 h 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6" name="Freeform 14"/>
            <p:cNvSpPr>
              <a:spLocks/>
            </p:cNvSpPr>
            <p:nvPr/>
          </p:nvSpPr>
          <p:spPr bwMode="auto">
            <a:xfrm>
              <a:off x="5077" y="1540"/>
              <a:ext cx="567" cy="146"/>
            </a:xfrm>
            <a:custGeom>
              <a:avLst/>
              <a:gdLst>
                <a:gd name="T0" fmla="*/ 64355 w 112"/>
                <a:gd name="T1" fmla="*/ 12244 h 29"/>
                <a:gd name="T2" fmla="*/ 67610 w 112"/>
                <a:gd name="T3" fmla="*/ 2558 h 29"/>
                <a:gd name="T4" fmla="*/ 48646 w 112"/>
                <a:gd name="T5" fmla="*/ 6389 h 29"/>
                <a:gd name="T6" fmla="*/ 23606 w 112"/>
                <a:gd name="T7" fmla="*/ 3826 h 29"/>
                <a:gd name="T8" fmla="*/ 1306 w 112"/>
                <a:gd name="T9" fmla="*/ 2558 h 29"/>
                <a:gd name="T10" fmla="*/ 64355 w 112"/>
                <a:gd name="T11" fmla="*/ 12244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7" name="Freeform 15"/>
            <p:cNvSpPr>
              <a:spLocks/>
            </p:cNvSpPr>
            <p:nvPr/>
          </p:nvSpPr>
          <p:spPr bwMode="auto">
            <a:xfrm>
              <a:off x="5042" y="1656"/>
              <a:ext cx="581" cy="480"/>
            </a:xfrm>
            <a:custGeom>
              <a:avLst/>
              <a:gdLst>
                <a:gd name="T0" fmla="*/ 1940 w 115"/>
                <a:gd name="T1" fmla="*/ 34565 h 95"/>
                <a:gd name="T2" fmla="*/ 16900 w 115"/>
                <a:gd name="T3" fmla="*/ 35207 h 95"/>
                <a:gd name="T4" fmla="*/ 32622 w 115"/>
                <a:gd name="T5" fmla="*/ 50163 h 95"/>
                <a:gd name="T6" fmla="*/ 38442 w 115"/>
                <a:gd name="T7" fmla="*/ 54685 h 95"/>
                <a:gd name="T8" fmla="*/ 52735 w 115"/>
                <a:gd name="T9" fmla="*/ 33928 h 95"/>
                <a:gd name="T10" fmla="*/ 72337 w 115"/>
                <a:gd name="T11" fmla="*/ 33928 h 95"/>
                <a:gd name="T12" fmla="*/ 51456 w 115"/>
                <a:gd name="T13" fmla="*/ 17538 h 95"/>
                <a:gd name="T14" fmla="*/ 24119 w 115"/>
                <a:gd name="T15" fmla="*/ 10444 h 95"/>
                <a:gd name="T16" fmla="*/ 7861 w 115"/>
                <a:gd name="T17" fmla="*/ 26703 h 95"/>
                <a:gd name="T18" fmla="*/ 1940 w 115"/>
                <a:gd name="T19" fmla="*/ 34565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8" name="Freeform 16"/>
            <p:cNvSpPr>
              <a:spLocks/>
            </p:cNvSpPr>
            <p:nvPr/>
          </p:nvSpPr>
          <p:spPr bwMode="auto">
            <a:xfrm>
              <a:off x="5421" y="1464"/>
              <a:ext cx="329" cy="854"/>
            </a:xfrm>
            <a:custGeom>
              <a:avLst/>
              <a:gdLst>
                <a:gd name="T0" fmla="*/ 33457 w 65"/>
                <a:gd name="T1" fmla="*/ 26070 h 169"/>
                <a:gd name="T2" fmla="*/ 14400 w 65"/>
                <a:gd name="T3" fmla="*/ 31997 h 169"/>
                <a:gd name="T4" fmla="*/ 14400 w 65"/>
                <a:gd name="T5" fmla="*/ 38455 h 169"/>
                <a:gd name="T6" fmla="*/ 32819 w 65"/>
                <a:gd name="T7" fmla="*/ 58704 h 169"/>
                <a:gd name="T8" fmla="*/ 22316 w 65"/>
                <a:gd name="T9" fmla="*/ 76911 h 169"/>
                <a:gd name="T10" fmla="*/ 0 w 65"/>
                <a:gd name="T11" fmla="*/ 96522 h 169"/>
                <a:gd name="T12" fmla="*/ 11146 w 65"/>
                <a:gd name="T13" fmla="*/ 101045 h 169"/>
                <a:gd name="T14" fmla="*/ 30870 w 65"/>
                <a:gd name="T15" fmla="*/ 108271 h 169"/>
                <a:gd name="T16" fmla="*/ 41373 w 65"/>
                <a:gd name="T17" fmla="*/ 105689 h 169"/>
                <a:gd name="T18" fmla="*/ 42654 w 65"/>
                <a:gd name="T19" fmla="*/ 0 h 169"/>
                <a:gd name="T20" fmla="*/ 33457 w 65"/>
                <a:gd name="T21" fmla="*/ 26070 h 1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grpSp>
      <p:grpSp>
        <p:nvGrpSpPr>
          <p:cNvPr id="19" name="Group 17"/>
          <p:cNvGrpSpPr>
            <a:grpSpLocks/>
          </p:cNvGrpSpPr>
          <p:nvPr/>
        </p:nvGrpSpPr>
        <p:grpSpPr bwMode="auto">
          <a:xfrm>
            <a:off x="554038" y="36513"/>
            <a:ext cx="7891462" cy="6821487"/>
            <a:chOff x="349" y="23"/>
            <a:chExt cx="4971" cy="4297"/>
          </a:xfrm>
        </p:grpSpPr>
        <p:sp>
          <p:nvSpPr>
            <p:cNvPr id="20" name="Rectangle 18"/>
            <p:cNvSpPr>
              <a:spLocks noChangeArrowheads="1"/>
            </p:cNvSpPr>
            <p:nvPr/>
          </p:nvSpPr>
          <p:spPr bwMode="auto">
            <a:xfrm>
              <a:off x="384" y="23"/>
              <a:ext cx="21" cy="10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21" name="Freeform 19"/>
            <p:cNvSpPr>
              <a:spLocks noEditPoints="1"/>
            </p:cNvSpPr>
            <p:nvPr/>
          </p:nvSpPr>
          <p:spPr bwMode="auto">
            <a:xfrm>
              <a:off x="384" y="225"/>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22" name="Freeform 20"/>
            <p:cNvSpPr>
              <a:spLocks noEditPoints="1"/>
            </p:cNvSpPr>
            <p:nvPr/>
          </p:nvSpPr>
          <p:spPr bwMode="auto">
            <a:xfrm>
              <a:off x="384" y="630"/>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23" name="Freeform 21"/>
            <p:cNvSpPr>
              <a:spLocks noEditPoints="1"/>
            </p:cNvSpPr>
            <p:nvPr/>
          </p:nvSpPr>
          <p:spPr bwMode="auto">
            <a:xfrm>
              <a:off x="384" y="1034"/>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24" name="Freeform 22"/>
            <p:cNvSpPr>
              <a:spLocks noEditPoints="1"/>
            </p:cNvSpPr>
            <p:nvPr/>
          </p:nvSpPr>
          <p:spPr bwMode="auto">
            <a:xfrm>
              <a:off x="384" y="1438"/>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25" name="Freeform 23"/>
            <p:cNvSpPr>
              <a:spLocks noEditPoints="1"/>
            </p:cNvSpPr>
            <p:nvPr/>
          </p:nvSpPr>
          <p:spPr bwMode="auto">
            <a:xfrm>
              <a:off x="384" y="1843"/>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26" name="Freeform 24"/>
            <p:cNvSpPr>
              <a:spLocks noEditPoints="1"/>
            </p:cNvSpPr>
            <p:nvPr/>
          </p:nvSpPr>
          <p:spPr bwMode="auto">
            <a:xfrm>
              <a:off x="384" y="2247"/>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27" name="Freeform 25"/>
            <p:cNvSpPr>
              <a:spLocks noEditPoints="1"/>
            </p:cNvSpPr>
            <p:nvPr/>
          </p:nvSpPr>
          <p:spPr bwMode="auto">
            <a:xfrm>
              <a:off x="384" y="2652"/>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28" name="Freeform 26"/>
            <p:cNvSpPr>
              <a:spLocks noEditPoints="1"/>
            </p:cNvSpPr>
            <p:nvPr/>
          </p:nvSpPr>
          <p:spPr bwMode="auto">
            <a:xfrm>
              <a:off x="384" y="3056"/>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29" name="Freeform 27"/>
            <p:cNvSpPr>
              <a:spLocks noEditPoints="1"/>
            </p:cNvSpPr>
            <p:nvPr/>
          </p:nvSpPr>
          <p:spPr bwMode="auto">
            <a:xfrm>
              <a:off x="384" y="3461"/>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30" name="Freeform 28"/>
            <p:cNvSpPr>
              <a:spLocks noEditPoints="1"/>
            </p:cNvSpPr>
            <p:nvPr/>
          </p:nvSpPr>
          <p:spPr bwMode="auto">
            <a:xfrm>
              <a:off x="384" y="3865"/>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31" name="Rectangle 29"/>
            <p:cNvSpPr>
              <a:spLocks noChangeArrowheads="1"/>
            </p:cNvSpPr>
            <p:nvPr/>
          </p:nvSpPr>
          <p:spPr bwMode="auto">
            <a:xfrm>
              <a:off x="384" y="4269"/>
              <a:ext cx="21" cy="5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32" name="Rectangle 30"/>
            <p:cNvSpPr>
              <a:spLocks noChangeArrowheads="1"/>
            </p:cNvSpPr>
            <p:nvPr/>
          </p:nvSpPr>
          <p:spPr bwMode="auto">
            <a:xfrm>
              <a:off x="829" y="23"/>
              <a:ext cx="21" cy="10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33" name="Freeform 31"/>
            <p:cNvSpPr>
              <a:spLocks noEditPoints="1"/>
            </p:cNvSpPr>
            <p:nvPr/>
          </p:nvSpPr>
          <p:spPr bwMode="auto">
            <a:xfrm>
              <a:off x="829" y="225"/>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34" name="Freeform 32"/>
            <p:cNvSpPr>
              <a:spLocks noEditPoints="1"/>
            </p:cNvSpPr>
            <p:nvPr/>
          </p:nvSpPr>
          <p:spPr bwMode="auto">
            <a:xfrm>
              <a:off x="829" y="630"/>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35" name="Freeform 33"/>
            <p:cNvSpPr>
              <a:spLocks noEditPoints="1"/>
            </p:cNvSpPr>
            <p:nvPr/>
          </p:nvSpPr>
          <p:spPr bwMode="auto">
            <a:xfrm>
              <a:off x="829" y="1034"/>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36" name="Freeform 34"/>
            <p:cNvSpPr>
              <a:spLocks noEditPoints="1"/>
            </p:cNvSpPr>
            <p:nvPr/>
          </p:nvSpPr>
          <p:spPr bwMode="auto">
            <a:xfrm>
              <a:off x="829" y="1438"/>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37" name="Freeform 35"/>
            <p:cNvSpPr>
              <a:spLocks noEditPoints="1"/>
            </p:cNvSpPr>
            <p:nvPr/>
          </p:nvSpPr>
          <p:spPr bwMode="auto">
            <a:xfrm>
              <a:off x="829" y="1843"/>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38" name="Freeform 36"/>
            <p:cNvSpPr>
              <a:spLocks noEditPoints="1"/>
            </p:cNvSpPr>
            <p:nvPr/>
          </p:nvSpPr>
          <p:spPr bwMode="auto">
            <a:xfrm>
              <a:off x="829" y="2247"/>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39" name="Freeform 37"/>
            <p:cNvSpPr>
              <a:spLocks noEditPoints="1"/>
            </p:cNvSpPr>
            <p:nvPr/>
          </p:nvSpPr>
          <p:spPr bwMode="auto">
            <a:xfrm>
              <a:off x="829" y="2652"/>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40" name="Freeform 38"/>
            <p:cNvSpPr>
              <a:spLocks noEditPoints="1"/>
            </p:cNvSpPr>
            <p:nvPr/>
          </p:nvSpPr>
          <p:spPr bwMode="auto">
            <a:xfrm>
              <a:off x="829" y="3056"/>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41" name="Freeform 39"/>
            <p:cNvSpPr>
              <a:spLocks noEditPoints="1"/>
            </p:cNvSpPr>
            <p:nvPr/>
          </p:nvSpPr>
          <p:spPr bwMode="auto">
            <a:xfrm>
              <a:off x="829" y="3461"/>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42" name="Freeform 40"/>
            <p:cNvSpPr>
              <a:spLocks noEditPoints="1"/>
            </p:cNvSpPr>
            <p:nvPr/>
          </p:nvSpPr>
          <p:spPr bwMode="auto">
            <a:xfrm>
              <a:off x="829" y="3865"/>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43" name="Rectangle 41"/>
            <p:cNvSpPr>
              <a:spLocks noChangeArrowheads="1"/>
            </p:cNvSpPr>
            <p:nvPr/>
          </p:nvSpPr>
          <p:spPr bwMode="auto">
            <a:xfrm>
              <a:off x="829" y="4269"/>
              <a:ext cx="21" cy="5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44" name="Rectangle 42"/>
            <p:cNvSpPr>
              <a:spLocks noChangeArrowheads="1"/>
            </p:cNvSpPr>
            <p:nvPr/>
          </p:nvSpPr>
          <p:spPr bwMode="auto">
            <a:xfrm>
              <a:off x="1279" y="23"/>
              <a:ext cx="21" cy="10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45" name="Freeform 43"/>
            <p:cNvSpPr>
              <a:spLocks noEditPoints="1"/>
            </p:cNvSpPr>
            <p:nvPr/>
          </p:nvSpPr>
          <p:spPr bwMode="auto">
            <a:xfrm>
              <a:off x="1279" y="225"/>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46" name="Freeform 44"/>
            <p:cNvSpPr>
              <a:spLocks noEditPoints="1"/>
            </p:cNvSpPr>
            <p:nvPr/>
          </p:nvSpPr>
          <p:spPr bwMode="auto">
            <a:xfrm>
              <a:off x="1279" y="630"/>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47" name="Freeform 45"/>
            <p:cNvSpPr>
              <a:spLocks noEditPoints="1"/>
            </p:cNvSpPr>
            <p:nvPr/>
          </p:nvSpPr>
          <p:spPr bwMode="auto">
            <a:xfrm>
              <a:off x="1279" y="1034"/>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48" name="Freeform 46"/>
            <p:cNvSpPr>
              <a:spLocks noEditPoints="1"/>
            </p:cNvSpPr>
            <p:nvPr/>
          </p:nvSpPr>
          <p:spPr bwMode="auto">
            <a:xfrm>
              <a:off x="1279" y="1438"/>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49" name="Freeform 47"/>
            <p:cNvSpPr>
              <a:spLocks noEditPoints="1"/>
            </p:cNvSpPr>
            <p:nvPr/>
          </p:nvSpPr>
          <p:spPr bwMode="auto">
            <a:xfrm>
              <a:off x="1279" y="1843"/>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50" name="Freeform 48"/>
            <p:cNvSpPr>
              <a:spLocks noEditPoints="1"/>
            </p:cNvSpPr>
            <p:nvPr/>
          </p:nvSpPr>
          <p:spPr bwMode="auto">
            <a:xfrm>
              <a:off x="1279" y="2247"/>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51" name="Freeform 49"/>
            <p:cNvSpPr>
              <a:spLocks noEditPoints="1"/>
            </p:cNvSpPr>
            <p:nvPr/>
          </p:nvSpPr>
          <p:spPr bwMode="auto">
            <a:xfrm>
              <a:off x="1279" y="2652"/>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52" name="Freeform 50"/>
            <p:cNvSpPr>
              <a:spLocks noEditPoints="1"/>
            </p:cNvSpPr>
            <p:nvPr/>
          </p:nvSpPr>
          <p:spPr bwMode="auto">
            <a:xfrm>
              <a:off x="1279" y="3056"/>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53" name="Freeform 51"/>
            <p:cNvSpPr>
              <a:spLocks noEditPoints="1"/>
            </p:cNvSpPr>
            <p:nvPr/>
          </p:nvSpPr>
          <p:spPr bwMode="auto">
            <a:xfrm>
              <a:off x="1279" y="3461"/>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54" name="Freeform 52"/>
            <p:cNvSpPr>
              <a:spLocks noEditPoints="1"/>
            </p:cNvSpPr>
            <p:nvPr/>
          </p:nvSpPr>
          <p:spPr bwMode="auto">
            <a:xfrm>
              <a:off x="1279" y="3865"/>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55" name="Rectangle 53"/>
            <p:cNvSpPr>
              <a:spLocks noChangeArrowheads="1"/>
            </p:cNvSpPr>
            <p:nvPr/>
          </p:nvSpPr>
          <p:spPr bwMode="auto">
            <a:xfrm>
              <a:off x="1279" y="4269"/>
              <a:ext cx="21" cy="5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56" name="Rectangle 54"/>
            <p:cNvSpPr>
              <a:spLocks noChangeArrowheads="1"/>
            </p:cNvSpPr>
            <p:nvPr/>
          </p:nvSpPr>
          <p:spPr bwMode="auto">
            <a:xfrm>
              <a:off x="1724" y="23"/>
              <a:ext cx="21" cy="10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57" name="Freeform 55"/>
            <p:cNvSpPr>
              <a:spLocks noEditPoints="1"/>
            </p:cNvSpPr>
            <p:nvPr/>
          </p:nvSpPr>
          <p:spPr bwMode="auto">
            <a:xfrm>
              <a:off x="1724" y="225"/>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58" name="Freeform 56"/>
            <p:cNvSpPr>
              <a:spLocks noEditPoints="1"/>
            </p:cNvSpPr>
            <p:nvPr/>
          </p:nvSpPr>
          <p:spPr bwMode="auto">
            <a:xfrm>
              <a:off x="1724" y="630"/>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59" name="Freeform 57"/>
            <p:cNvSpPr>
              <a:spLocks noEditPoints="1"/>
            </p:cNvSpPr>
            <p:nvPr/>
          </p:nvSpPr>
          <p:spPr bwMode="auto">
            <a:xfrm>
              <a:off x="1724" y="1034"/>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60" name="Freeform 58"/>
            <p:cNvSpPr>
              <a:spLocks noEditPoints="1"/>
            </p:cNvSpPr>
            <p:nvPr/>
          </p:nvSpPr>
          <p:spPr bwMode="auto">
            <a:xfrm>
              <a:off x="1724" y="1438"/>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61" name="Freeform 59"/>
            <p:cNvSpPr>
              <a:spLocks noEditPoints="1"/>
            </p:cNvSpPr>
            <p:nvPr/>
          </p:nvSpPr>
          <p:spPr bwMode="auto">
            <a:xfrm>
              <a:off x="1724" y="1843"/>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62" name="Freeform 60"/>
            <p:cNvSpPr>
              <a:spLocks noEditPoints="1"/>
            </p:cNvSpPr>
            <p:nvPr/>
          </p:nvSpPr>
          <p:spPr bwMode="auto">
            <a:xfrm>
              <a:off x="1724" y="2247"/>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63" name="Freeform 61"/>
            <p:cNvSpPr>
              <a:spLocks noEditPoints="1"/>
            </p:cNvSpPr>
            <p:nvPr/>
          </p:nvSpPr>
          <p:spPr bwMode="auto">
            <a:xfrm>
              <a:off x="1724" y="2652"/>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64" name="Freeform 62"/>
            <p:cNvSpPr>
              <a:spLocks noEditPoints="1"/>
            </p:cNvSpPr>
            <p:nvPr/>
          </p:nvSpPr>
          <p:spPr bwMode="auto">
            <a:xfrm>
              <a:off x="1724" y="3056"/>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65" name="Freeform 63"/>
            <p:cNvSpPr>
              <a:spLocks noEditPoints="1"/>
            </p:cNvSpPr>
            <p:nvPr/>
          </p:nvSpPr>
          <p:spPr bwMode="auto">
            <a:xfrm>
              <a:off x="1724" y="3461"/>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66" name="Freeform 64"/>
            <p:cNvSpPr>
              <a:spLocks noEditPoints="1"/>
            </p:cNvSpPr>
            <p:nvPr/>
          </p:nvSpPr>
          <p:spPr bwMode="auto">
            <a:xfrm>
              <a:off x="1724" y="3865"/>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67" name="Rectangle 65"/>
            <p:cNvSpPr>
              <a:spLocks noChangeArrowheads="1"/>
            </p:cNvSpPr>
            <p:nvPr/>
          </p:nvSpPr>
          <p:spPr bwMode="auto">
            <a:xfrm>
              <a:off x="1724" y="4269"/>
              <a:ext cx="21" cy="5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68" name="Rectangle 66"/>
            <p:cNvSpPr>
              <a:spLocks noChangeArrowheads="1"/>
            </p:cNvSpPr>
            <p:nvPr/>
          </p:nvSpPr>
          <p:spPr bwMode="auto">
            <a:xfrm>
              <a:off x="2169" y="23"/>
              <a:ext cx="21" cy="10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69" name="Freeform 67"/>
            <p:cNvSpPr>
              <a:spLocks noEditPoints="1"/>
            </p:cNvSpPr>
            <p:nvPr/>
          </p:nvSpPr>
          <p:spPr bwMode="auto">
            <a:xfrm>
              <a:off x="2169" y="225"/>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70" name="Freeform 68"/>
            <p:cNvSpPr>
              <a:spLocks noEditPoints="1"/>
            </p:cNvSpPr>
            <p:nvPr/>
          </p:nvSpPr>
          <p:spPr bwMode="auto">
            <a:xfrm>
              <a:off x="2169" y="630"/>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71" name="Freeform 69"/>
            <p:cNvSpPr>
              <a:spLocks noEditPoints="1"/>
            </p:cNvSpPr>
            <p:nvPr/>
          </p:nvSpPr>
          <p:spPr bwMode="auto">
            <a:xfrm>
              <a:off x="2169" y="1034"/>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72" name="Freeform 70"/>
            <p:cNvSpPr>
              <a:spLocks noEditPoints="1"/>
            </p:cNvSpPr>
            <p:nvPr/>
          </p:nvSpPr>
          <p:spPr bwMode="auto">
            <a:xfrm>
              <a:off x="2169" y="1438"/>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73" name="Freeform 71"/>
            <p:cNvSpPr>
              <a:spLocks noEditPoints="1"/>
            </p:cNvSpPr>
            <p:nvPr/>
          </p:nvSpPr>
          <p:spPr bwMode="auto">
            <a:xfrm>
              <a:off x="2169" y="1843"/>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74" name="Freeform 72"/>
            <p:cNvSpPr>
              <a:spLocks noEditPoints="1"/>
            </p:cNvSpPr>
            <p:nvPr/>
          </p:nvSpPr>
          <p:spPr bwMode="auto">
            <a:xfrm>
              <a:off x="2169" y="2247"/>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75" name="Freeform 73"/>
            <p:cNvSpPr>
              <a:spLocks noEditPoints="1"/>
            </p:cNvSpPr>
            <p:nvPr/>
          </p:nvSpPr>
          <p:spPr bwMode="auto">
            <a:xfrm>
              <a:off x="2169" y="2652"/>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76" name="Freeform 74"/>
            <p:cNvSpPr>
              <a:spLocks noEditPoints="1"/>
            </p:cNvSpPr>
            <p:nvPr/>
          </p:nvSpPr>
          <p:spPr bwMode="auto">
            <a:xfrm>
              <a:off x="2169" y="3056"/>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77" name="Freeform 75"/>
            <p:cNvSpPr>
              <a:spLocks noEditPoints="1"/>
            </p:cNvSpPr>
            <p:nvPr/>
          </p:nvSpPr>
          <p:spPr bwMode="auto">
            <a:xfrm>
              <a:off x="2169" y="3461"/>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78" name="Freeform 76"/>
            <p:cNvSpPr>
              <a:spLocks noEditPoints="1"/>
            </p:cNvSpPr>
            <p:nvPr/>
          </p:nvSpPr>
          <p:spPr bwMode="auto">
            <a:xfrm>
              <a:off x="2169" y="3865"/>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79" name="Rectangle 77"/>
            <p:cNvSpPr>
              <a:spLocks noChangeArrowheads="1"/>
            </p:cNvSpPr>
            <p:nvPr/>
          </p:nvSpPr>
          <p:spPr bwMode="auto">
            <a:xfrm>
              <a:off x="2169" y="4269"/>
              <a:ext cx="21" cy="5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80" name="Rectangle 78"/>
            <p:cNvSpPr>
              <a:spLocks noChangeArrowheads="1"/>
            </p:cNvSpPr>
            <p:nvPr/>
          </p:nvSpPr>
          <p:spPr bwMode="auto">
            <a:xfrm>
              <a:off x="2620" y="23"/>
              <a:ext cx="20" cy="10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81" name="Freeform 79"/>
            <p:cNvSpPr>
              <a:spLocks noEditPoints="1"/>
            </p:cNvSpPr>
            <p:nvPr/>
          </p:nvSpPr>
          <p:spPr bwMode="auto">
            <a:xfrm>
              <a:off x="2620" y="225"/>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82" name="Freeform 80"/>
            <p:cNvSpPr>
              <a:spLocks noEditPoints="1"/>
            </p:cNvSpPr>
            <p:nvPr/>
          </p:nvSpPr>
          <p:spPr bwMode="auto">
            <a:xfrm>
              <a:off x="2620" y="630"/>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83" name="Freeform 81"/>
            <p:cNvSpPr>
              <a:spLocks noEditPoints="1"/>
            </p:cNvSpPr>
            <p:nvPr/>
          </p:nvSpPr>
          <p:spPr bwMode="auto">
            <a:xfrm>
              <a:off x="2620" y="1034"/>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84" name="Freeform 82"/>
            <p:cNvSpPr>
              <a:spLocks noEditPoints="1"/>
            </p:cNvSpPr>
            <p:nvPr/>
          </p:nvSpPr>
          <p:spPr bwMode="auto">
            <a:xfrm>
              <a:off x="2620" y="1438"/>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85" name="Freeform 83"/>
            <p:cNvSpPr>
              <a:spLocks noEditPoints="1"/>
            </p:cNvSpPr>
            <p:nvPr/>
          </p:nvSpPr>
          <p:spPr bwMode="auto">
            <a:xfrm>
              <a:off x="2620" y="1843"/>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86" name="Freeform 84"/>
            <p:cNvSpPr>
              <a:spLocks noEditPoints="1"/>
            </p:cNvSpPr>
            <p:nvPr/>
          </p:nvSpPr>
          <p:spPr bwMode="auto">
            <a:xfrm>
              <a:off x="2620" y="2247"/>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87" name="Freeform 85"/>
            <p:cNvSpPr>
              <a:spLocks noEditPoints="1"/>
            </p:cNvSpPr>
            <p:nvPr/>
          </p:nvSpPr>
          <p:spPr bwMode="auto">
            <a:xfrm>
              <a:off x="2620" y="2652"/>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88" name="Freeform 86"/>
            <p:cNvSpPr>
              <a:spLocks noEditPoints="1"/>
            </p:cNvSpPr>
            <p:nvPr/>
          </p:nvSpPr>
          <p:spPr bwMode="auto">
            <a:xfrm>
              <a:off x="2620" y="3056"/>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89" name="Freeform 87"/>
            <p:cNvSpPr>
              <a:spLocks noEditPoints="1"/>
            </p:cNvSpPr>
            <p:nvPr/>
          </p:nvSpPr>
          <p:spPr bwMode="auto">
            <a:xfrm>
              <a:off x="2620" y="3461"/>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90" name="Freeform 88"/>
            <p:cNvSpPr>
              <a:spLocks noEditPoints="1"/>
            </p:cNvSpPr>
            <p:nvPr/>
          </p:nvSpPr>
          <p:spPr bwMode="auto">
            <a:xfrm>
              <a:off x="2620" y="3865"/>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91" name="Rectangle 89"/>
            <p:cNvSpPr>
              <a:spLocks noChangeArrowheads="1"/>
            </p:cNvSpPr>
            <p:nvPr/>
          </p:nvSpPr>
          <p:spPr bwMode="auto">
            <a:xfrm>
              <a:off x="2620" y="4269"/>
              <a:ext cx="20" cy="5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92" name="Rectangle 90"/>
            <p:cNvSpPr>
              <a:spLocks noChangeArrowheads="1"/>
            </p:cNvSpPr>
            <p:nvPr/>
          </p:nvSpPr>
          <p:spPr bwMode="auto">
            <a:xfrm>
              <a:off x="3065" y="23"/>
              <a:ext cx="20" cy="10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93" name="Freeform 91"/>
            <p:cNvSpPr>
              <a:spLocks noEditPoints="1"/>
            </p:cNvSpPr>
            <p:nvPr/>
          </p:nvSpPr>
          <p:spPr bwMode="auto">
            <a:xfrm>
              <a:off x="3065" y="225"/>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94" name="Freeform 92"/>
            <p:cNvSpPr>
              <a:spLocks noEditPoints="1"/>
            </p:cNvSpPr>
            <p:nvPr/>
          </p:nvSpPr>
          <p:spPr bwMode="auto">
            <a:xfrm>
              <a:off x="3065" y="630"/>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95" name="Freeform 93"/>
            <p:cNvSpPr>
              <a:spLocks noEditPoints="1"/>
            </p:cNvSpPr>
            <p:nvPr/>
          </p:nvSpPr>
          <p:spPr bwMode="auto">
            <a:xfrm>
              <a:off x="3065" y="1034"/>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96" name="Freeform 94"/>
            <p:cNvSpPr>
              <a:spLocks noEditPoints="1"/>
            </p:cNvSpPr>
            <p:nvPr/>
          </p:nvSpPr>
          <p:spPr bwMode="auto">
            <a:xfrm>
              <a:off x="3065" y="1438"/>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97" name="Freeform 95"/>
            <p:cNvSpPr>
              <a:spLocks noEditPoints="1"/>
            </p:cNvSpPr>
            <p:nvPr/>
          </p:nvSpPr>
          <p:spPr bwMode="auto">
            <a:xfrm>
              <a:off x="3065" y="1843"/>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98" name="Freeform 96"/>
            <p:cNvSpPr>
              <a:spLocks noEditPoints="1"/>
            </p:cNvSpPr>
            <p:nvPr/>
          </p:nvSpPr>
          <p:spPr bwMode="auto">
            <a:xfrm>
              <a:off x="3065" y="2247"/>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99" name="Freeform 97"/>
            <p:cNvSpPr>
              <a:spLocks noEditPoints="1"/>
            </p:cNvSpPr>
            <p:nvPr/>
          </p:nvSpPr>
          <p:spPr bwMode="auto">
            <a:xfrm>
              <a:off x="3065" y="2652"/>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0" name="Freeform 98"/>
            <p:cNvSpPr>
              <a:spLocks noEditPoints="1"/>
            </p:cNvSpPr>
            <p:nvPr/>
          </p:nvSpPr>
          <p:spPr bwMode="auto">
            <a:xfrm>
              <a:off x="3065" y="3056"/>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1" name="Freeform 99"/>
            <p:cNvSpPr>
              <a:spLocks noEditPoints="1"/>
            </p:cNvSpPr>
            <p:nvPr/>
          </p:nvSpPr>
          <p:spPr bwMode="auto">
            <a:xfrm>
              <a:off x="3065" y="3461"/>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2" name="Freeform 100"/>
            <p:cNvSpPr>
              <a:spLocks noEditPoints="1"/>
            </p:cNvSpPr>
            <p:nvPr/>
          </p:nvSpPr>
          <p:spPr bwMode="auto">
            <a:xfrm>
              <a:off x="3065" y="3865"/>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3" name="Rectangle 101"/>
            <p:cNvSpPr>
              <a:spLocks noChangeArrowheads="1"/>
            </p:cNvSpPr>
            <p:nvPr/>
          </p:nvSpPr>
          <p:spPr bwMode="auto">
            <a:xfrm>
              <a:off x="3065" y="4269"/>
              <a:ext cx="20" cy="5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04" name="Rectangle 102"/>
            <p:cNvSpPr>
              <a:spLocks noChangeArrowheads="1"/>
            </p:cNvSpPr>
            <p:nvPr/>
          </p:nvSpPr>
          <p:spPr bwMode="auto">
            <a:xfrm>
              <a:off x="3510" y="23"/>
              <a:ext cx="20" cy="10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05" name="Freeform 103"/>
            <p:cNvSpPr>
              <a:spLocks noEditPoints="1"/>
            </p:cNvSpPr>
            <p:nvPr/>
          </p:nvSpPr>
          <p:spPr bwMode="auto">
            <a:xfrm>
              <a:off x="3510" y="225"/>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6" name="Freeform 104"/>
            <p:cNvSpPr>
              <a:spLocks noEditPoints="1"/>
            </p:cNvSpPr>
            <p:nvPr/>
          </p:nvSpPr>
          <p:spPr bwMode="auto">
            <a:xfrm>
              <a:off x="3510" y="630"/>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7" name="Freeform 105"/>
            <p:cNvSpPr>
              <a:spLocks noEditPoints="1"/>
            </p:cNvSpPr>
            <p:nvPr/>
          </p:nvSpPr>
          <p:spPr bwMode="auto">
            <a:xfrm>
              <a:off x="3510" y="1034"/>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8" name="Freeform 106"/>
            <p:cNvSpPr>
              <a:spLocks noEditPoints="1"/>
            </p:cNvSpPr>
            <p:nvPr/>
          </p:nvSpPr>
          <p:spPr bwMode="auto">
            <a:xfrm>
              <a:off x="3510" y="1438"/>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9" name="Freeform 107"/>
            <p:cNvSpPr>
              <a:spLocks noEditPoints="1"/>
            </p:cNvSpPr>
            <p:nvPr/>
          </p:nvSpPr>
          <p:spPr bwMode="auto">
            <a:xfrm>
              <a:off x="3510" y="1843"/>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0" name="Freeform 108"/>
            <p:cNvSpPr>
              <a:spLocks noEditPoints="1"/>
            </p:cNvSpPr>
            <p:nvPr/>
          </p:nvSpPr>
          <p:spPr bwMode="auto">
            <a:xfrm>
              <a:off x="3510" y="2247"/>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1" name="Freeform 109"/>
            <p:cNvSpPr>
              <a:spLocks noEditPoints="1"/>
            </p:cNvSpPr>
            <p:nvPr/>
          </p:nvSpPr>
          <p:spPr bwMode="auto">
            <a:xfrm>
              <a:off x="3510" y="2652"/>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2" name="Freeform 110"/>
            <p:cNvSpPr>
              <a:spLocks noEditPoints="1"/>
            </p:cNvSpPr>
            <p:nvPr/>
          </p:nvSpPr>
          <p:spPr bwMode="auto">
            <a:xfrm>
              <a:off x="3510" y="3056"/>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3" name="Freeform 111"/>
            <p:cNvSpPr>
              <a:spLocks noEditPoints="1"/>
            </p:cNvSpPr>
            <p:nvPr/>
          </p:nvSpPr>
          <p:spPr bwMode="auto">
            <a:xfrm>
              <a:off x="3510" y="3461"/>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4" name="Freeform 112"/>
            <p:cNvSpPr>
              <a:spLocks noEditPoints="1"/>
            </p:cNvSpPr>
            <p:nvPr/>
          </p:nvSpPr>
          <p:spPr bwMode="auto">
            <a:xfrm>
              <a:off x="3510" y="3865"/>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5" name="Rectangle 113"/>
            <p:cNvSpPr>
              <a:spLocks noChangeArrowheads="1"/>
            </p:cNvSpPr>
            <p:nvPr/>
          </p:nvSpPr>
          <p:spPr bwMode="auto">
            <a:xfrm>
              <a:off x="3510" y="4269"/>
              <a:ext cx="20" cy="5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16" name="Rectangle 114"/>
            <p:cNvSpPr>
              <a:spLocks noChangeArrowheads="1"/>
            </p:cNvSpPr>
            <p:nvPr/>
          </p:nvSpPr>
          <p:spPr bwMode="auto">
            <a:xfrm>
              <a:off x="3960" y="23"/>
              <a:ext cx="20" cy="10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17" name="Freeform 115"/>
            <p:cNvSpPr>
              <a:spLocks noEditPoints="1"/>
            </p:cNvSpPr>
            <p:nvPr/>
          </p:nvSpPr>
          <p:spPr bwMode="auto">
            <a:xfrm>
              <a:off x="3960" y="225"/>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8" name="Freeform 116"/>
            <p:cNvSpPr>
              <a:spLocks noEditPoints="1"/>
            </p:cNvSpPr>
            <p:nvPr/>
          </p:nvSpPr>
          <p:spPr bwMode="auto">
            <a:xfrm>
              <a:off x="3960" y="630"/>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9" name="Freeform 117"/>
            <p:cNvSpPr>
              <a:spLocks noEditPoints="1"/>
            </p:cNvSpPr>
            <p:nvPr/>
          </p:nvSpPr>
          <p:spPr bwMode="auto">
            <a:xfrm>
              <a:off x="3960" y="1034"/>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0" name="Freeform 118"/>
            <p:cNvSpPr>
              <a:spLocks noEditPoints="1"/>
            </p:cNvSpPr>
            <p:nvPr/>
          </p:nvSpPr>
          <p:spPr bwMode="auto">
            <a:xfrm>
              <a:off x="3960" y="1438"/>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1" name="Freeform 119"/>
            <p:cNvSpPr>
              <a:spLocks noEditPoints="1"/>
            </p:cNvSpPr>
            <p:nvPr/>
          </p:nvSpPr>
          <p:spPr bwMode="auto">
            <a:xfrm>
              <a:off x="3960" y="1843"/>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2" name="Freeform 120"/>
            <p:cNvSpPr>
              <a:spLocks noEditPoints="1"/>
            </p:cNvSpPr>
            <p:nvPr/>
          </p:nvSpPr>
          <p:spPr bwMode="auto">
            <a:xfrm>
              <a:off x="3960" y="2247"/>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3" name="Freeform 121"/>
            <p:cNvSpPr>
              <a:spLocks noEditPoints="1"/>
            </p:cNvSpPr>
            <p:nvPr/>
          </p:nvSpPr>
          <p:spPr bwMode="auto">
            <a:xfrm>
              <a:off x="3960" y="2652"/>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4" name="Freeform 122"/>
            <p:cNvSpPr>
              <a:spLocks noEditPoints="1"/>
            </p:cNvSpPr>
            <p:nvPr/>
          </p:nvSpPr>
          <p:spPr bwMode="auto">
            <a:xfrm>
              <a:off x="3960" y="3056"/>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5" name="Freeform 123"/>
            <p:cNvSpPr>
              <a:spLocks noEditPoints="1"/>
            </p:cNvSpPr>
            <p:nvPr/>
          </p:nvSpPr>
          <p:spPr bwMode="auto">
            <a:xfrm>
              <a:off x="3960" y="3461"/>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6" name="Freeform 124"/>
            <p:cNvSpPr>
              <a:spLocks noEditPoints="1"/>
            </p:cNvSpPr>
            <p:nvPr/>
          </p:nvSpPr>
          <p:spPr bwMode="auto">
            <a:xfrm>
              <a:off x="3960" y="3865"/>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7" name="Rectangle 125"/>
            <p:cNvSpPr>
              <a:spLocks noChangeArrowheads="1"/>
            </p:cNvSpPr>
            <p:nvPr/>
          </p:nvSpPr>
          <p:spPr bwMode="auto">
            <a:xfrm>
              <a:off x="3960" y="4269"/>
              <a:ext cx="20" cy="5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28" name="Rectangle 126"/>
            <p:cNvSpPr>
              <a:spLocks noChangeArrowheads="1"/>
            </p:cNvSpPr>
            <p:nvPr/>
          </p:nvSpPr>
          <p:spPr bwMode="auto">
            <a:xfrm>
              <a:off x="4405" y="23"/>
              <a:ext cx="20" cy="10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29" name="Freeform 127"/>
            <p:cNvSpPr>
              <a:spLocks noEditPoints="1"/>
            </p:cNvSpPr>
            <p:nvPr/>
          </p:nvSpPr>
          <p:spPr bwMode="auto">
            <a:xfrm>
              <a:off x="4405" y="225"/>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30" name="Freeform 128"/>
            <p:cNvSpPr>
              <a:spLocks noEditPoints="1"/>
            </p:cNvSpPr>
            <p:nvPr/>
          </p:nvSpPr>
          <p:spPr bwMode="auto">
            <a:xfrm>
              <a:off x="4405" y="630"/>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31" name="Freeform 129"/>
            <p:cNvSpPr>
              <a:spLocks noEditPoints="1"/>
            </p:cNvSpPr>
            <p:nvPr/>
          </p:nvSpPr>
          <p:spPr bwMode="auto">
            <a:xfrm>
              <a:off x="4405" y="1034"/>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32" name="Freeform 130"/>
            <p:cNvSpPr>
              <a:spLocks noEditPoints="1"/>
            </p:cNvSpPr>
            <p:nvPr/>
          </p:nvSpPr>
          <p:spPr bwMode="auto">
            <a:xfrm>
              <a:off x="4405" y="1438"/>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33" name="Freeform 131"/>
            <p:cNvSpPr>
              <a:spLocks noEditPoints="1"/>
            </p:cNvSpPr>
            <p:nvPr/>
          </p:nvSpPr>
          <p:spPr bwMode="auto">
            <a:xfrm>
              <a:off x="4405" y="1843"/>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34" name="Freeform 132"/>
            <p:cNvSpPr>
              <a:spLocks noEditPoints="1"/>
            </p:cNvSpPr>
            <p:nvPr/>
          </p:nvSpPr>
          <p:spPr bwMode="auto">
            <a:xfrm>
              <a:off x="4405" y="2247"/>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35" name="Freeform 133"/>
            <p:cNvSpPr>
              <a:spLocks noEditPoints="1"/>
            </p:cNvSpPr>
            <p:nvPr/>
          </p:nvSpPr>
          <p:spPr bwMode="auto">
            <a:xfrm>
              <a:off x="4405" y="2652"/>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36" name="Freeform 134"/>
            <p:cNvSpPr>
              <a:spLocks noEditPoints="1"/>
            </p:cNvSpPr>
            <p:nvPr/>
          </p:nvSpPr>
          <p:spPr bwMode="auto">
            <a:xfrm>
              <a:off x="4405" y="3056"/>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37" name="Freeform 135"/>
            <p:cNvSpPr>
              <a:spLocks noEditPoints="1"/>
            </p:cNvSpPr>
            <p:nvPr/>
          </p:nvSpPr>
          <p:spPr bwMode="auto">
            <a:xfrm>
              <a:off x="4405" y="3461"/>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38" name="Freeform 136"/>
            <p:cNvSpPr>
              <a:spLocks noEditPoints="1"/>
            </p:cNvSpPr>
            <p:nvPr/>
          </p:nvSpPr>
          <p:spPr bwMode="auto">
            <a:xfrm>
              <a:off x="4405" y="3865"/>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39" name="Rectangle 137"/>
            <p:cNvSpPr>
              <a:spLocks noChangeArrowheads="1"/>
            </p:cNvSpPr>
            <p:nvPr/>
          </p:nvSpPr>
          <p:spPr bwMode="auto">
            <a:xfrm>
              <a:off x="4405" y="4269"/>
              <a:ext cx="20" cy="5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40" name="Rectangle 138"/>
            <p:cNvSpPr>
              <a:spLocks noChangeArrowheads="1"/>
            </p:cNvSpPr>
            <p:nvPr/>
          </p:nvSpPr>
          <p:spPr bwMode="auto">
            <a:xfrm>
              <a:off x="4850" y="23"/>
              <a:ext cx="20" cy="10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41" name="Freeform 139"/>
            <p:cNvSpPr>
              <a:spLocks noEditPoints="1"/>
            </p:cNvSpPr>
            <p:nvPr/>
          </p:nvSpPr>
          <p:spPr bwMode="auto">
            <a:xfrm>
              <a:off x="4850" y="225"/>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42" name="Freeform 140"/>
            <p:cNvSpPr>
              <a:spLocks noEditPoints="1"/>
            </p:cNvSpPr>
            <p:nvPr/>
          </p:nvSpPr>
          <p:spPr bwMode="auto">
            <a:xfrm>
              <a:off x="4850" y="630"/>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43" name="Freeform 141"/>
            <p:cNvSpPr>
              <a:spLocks noEditPoints="1"/>
            </p:cNvSpPr>
            <p:nvPr/>
          </p:nvSpPr>
          <p:spPr bwMode="auto">
            <a:xfrm>
              <a:off x="4850" y="1034"/>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44" name="Freeform 142"/>
            <p:cNvSpPr>
              <a:spLocks noEditPoints="1"/>
            </p:cNvSpPr>
            <p:nvPr/>
          </p:nvSpPr>
          <p:spPr bwMode="auto">
            <a:xfrm>
              <a:off x="4850" y="1438"/>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45" name="Freeform 143"/>
            <p:cNvSpPr>
              <a:spLocks noEditPoints="1"/>
            </p:cNvSpPr>
            <p:nvPr/>
          </p:nvSpPr>
          <p:spPr bwMode="auto">
            <a:xfrm>
              <a:off x="4850" y="1843"/>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46" name="Freeform 144"/>
            <p:cNvSpPr>
              <a:spLocks noEditPoints="1"/>
            </p:cNvSpPr>
            <p:nvPr/>
          </p:nvSpPr>
          <p:spPr bwMode="auto">
            <a:xfrm>
              <a:off x="4850" y="2247"/>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47" name="Freeform 145"/>
            <p:cNvSpPr>
              <a:spLocks noEditPoints="1"/>
            </p:cNvSpPr>
            <p:nvPr/>
          </p:nvSpPr>
          <p:spPr bwMode="auto">
            <a:xfrm>
              <a:off x="4850" y="2652"/>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48" name="Freeform 146"/>
            <p:cNvSpPr>
              <a:spLocks noEditPoints="1"/>
            </p:cNvSpPr>
            <p:nvPr/>
          </p:nvSpPr>
          <p:spPr bwMode="auto">
            <a:xfrm>
              <a:off x="4850" y="3056"/>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49" name="Freeform 147"/>
            <p:cNvSpPr>
              <a:spLocks noEditPoints="1"/>
            </p:cNvSpPr>
            <p:nvPr/>
          </p:nvSpPr>
          <p:spPr bwMode="auto">
            <a:xfrm>
              <a:off x="4850" y="3461"/>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50" name="Freeform 148"/>
            <p:cNvSpPr>
              <a:spLocks noEditPoints="1"/>
            </p:cNvSpPr>
            <p:nvPr/>
          </p:nvSpPr>
          <p:spPr bwMode="auto">
            <a:xfrm>
              <a:off x="4850" y="3865"/>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51" name="Rectangle 149"/>
            <p:cNvSpPr>
              <a:spLocks noChangeArrowheads="1"/>
            </p:cNvSpPr>
            <p:nvPr/>
          </p:nvSpPr>
          <p:spPr bwMode="auto">
            <a:xfrm>
              <a:off x="4850" y="4269"/>
              <a:ext cx="20" cy="5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52" name="Rectangle 150"/>
            <p:cNvSpPr>
              <a:spLocks noChangeArrowheads="1"/>
            </p:cNvSpPr>
            <p:nvPr/>
          </p:nvSpPr>
          <p:spPr bwMode="auto">
            <a:xfrm>
              <a:off x="5300" y="23"/>
              <a:ext cx="20" cy="10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53" name="Freeform 151"/>
            <p:cNvSpPr>
              <a:spLocks noEditPoints="1"/>
            </p:cNvSpPr>
            <p:nvPr/>
          </p:nvSpPr>
          <p:spPr bwMode="auto">
            <a:xfrm>
              <a:off x="5300" y="225"/>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54" name="Freeform 152"/>
            <p:cNvSpPr>
              <a:spLocks noEditPoints="1"/>
            </p:cNvSpPr>
            <p:nvPr/>
          </p:nvSpPr>
          <p:spPr bwMode="auto">
            <a:xfrm>
              <a:off x="5300" y="630"/>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55" name="Freeform 153"/>
            <p:cNvSpPr>
              <a:spLocks noEditPoints="1"/>
            </p:cNvSpPr>
            <p:nvPr/>
          </p:nvSpPr>
          <p:spPr bwMode="auto">
            <a:xfrm>
              <a:off x="5300" y="1034"/>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56" name="Freeform 154"/>
            <p:cNvSpPr>
              <a:spLocks noEditPoints="1"/>
            </p:cNvSpPr>
            <p:nvPr/>
          </p:nvSpPr>
          <p:spPr bwMode="auto">
            <a:xfrm>
              <a:off x="5300" y="1438"/>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57" name="Freeform 155"/>
            <p:cNvSpPr>
              <a:spLocks noEditPoints="1"/>
            </p:cNvSpPr>
            <p:nvPr/>
          </p:nvSpPr>
          <p:spPr bwMode="auto">
            <a:xfrm>
              <a:off x="5300" y="1843"/>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58" name="Freeform 156"/>
            <p:cNvSpPr>
              <a:spLocks noEditPoints="1"/>
            </p:cNvSpPr>
            <p:nvPr/>
          </p:nvSpPr>
          <p:spPr bwMode="auto">
            <a:xfrm>
              <a:off x="5300" y="2247"/>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59" name="Freeform 157"/>
            <p:cNvSpPr>
              <a:spLocks noEditPoints="1"/>
            </p:cNvSpPr>
            <p:nvPr/>
          </p:nvSpPr>
          <p:spPr bwMode="auto">
            <a:xfrm>
              <a:off x="5300" y="2652"/>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60" name="Freeform 158"/>
            <p:cNvSpPr>
              <a:spLocks noEditPoints="1"/>
            </p:cNvSpPr>
            <p:nvPr/>
          </p:nvSpPr>
          <p:spPr bwMode="auto">
            <a:xfrm>
              <a:off x="5300" y="3056"/>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61" name="Freeform 159"/>
            <p:cNvSpPr>
              <a:spLocks noEditPoints="1"/>
            </p:cNvSpPr>
            <p:nvPr/>
          </p:nvSpPr>
          <p:spPr bwMode="auto">
            <a:xfrm>
              <a:off x="5300" y="3461"/>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62" name="Freeform 160"/>
            <p:cNvSpPr>
              <a:spLocks noEditPoints="1"/>
            </p:cNvSpPr>
            <p:nvPr/>
          </p:nvSpPr>
          <p:spPr bwMode="auto">
            <a:xfrm>
              <a:off x="5300" y="3865"/>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63" name="Rectangle 161"/>
            <p:cNvSpPr>
              <a:spLocks noChangeArrowheads="1"/>
            </p:cNvSpPr>
            <p:nvPr/>
          </p:nvSpPr>
          <p:spPr bwMode="auto">
            <a:xfrm>
              <a:off x="5300" y="4269"/>
              <a:ext cx="20" cy="51"/>
            </a:xfrm>
            <a:prstGeom prst="rect">
              <a:avLst/>
            </a:prstGeom>
            <a:solidFill>
              <a:schemeClr val="bg2">
                <a:alpha val="50195"/>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64" name="Freeform 162"/>
            <p:cNvSpPr>
              <a:spLocks/>
            </p:cNvSpPr>
            <p:nvPr/>
          </p:nvSpPr>
          <p:spPr bwMode="auto">
            <a:xfrm>
              <a:off x="349" y="3304"/>
              <a:ext cx="20" cy="10"/>
            </a:xfrm>
            <a:custGeom>
              <a:avLst/>
              <a:gdLst>
                <a:gd name="T0" fmla="*/ 0 w 4"/>
                <a:gd name="T1" fmla="*/ 625 h 2"/>
                <a:gd name="T2" fmla="*/ 0 w 4"/>
                <a:gd name="T3" fmla="*/ 625 h 2"/>
                <a:gd name="T4" fmla="*/ 0 60000 65536"/>
                <a:gd name="T5" fmla="*/ 0 60000 65536"/>
              </a:gdLst>
              <a:ahLst/>
              <a:cxnLst>
                <a:cxn ang="T4">
                  <a:pos x="T0" y="T1"/>
                </a:cxn>
                <a:cxn ang="T5">
                  <a:pos x="T2" y="T3"/>
                </a:cxn>
              </a:cxnLst>
              <a:rect l="0" t="0" r="r" b="b"/>
              <a:pathLst>
                <a:path w="4" h="2">
                  <a:moveTo>
                    <a:pt x="0" y="1"/>
                  </a:moveTo>
                  <a:cubicBezTo>
                    <a:pt x="1" y="2"/>
                    <a:pt x="4" y="0"/>
                    <a:pt x="0" y="1"/>
                  </a:cubicBezTo>
                  <a:close/>
                </a:path>
              </a:pathLst>
            </a:custGeom>
            <a:solidFill>
              <a:schemeClr val="bg2">
                <a:alpha val="50195"/>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grpSp>
      <p:grpSp>
        <p:nvGrpSpPr>
          <p:cNvPr id="165" name="Group 168"/>
          <p:cNvGrpSpPr>
            <a:grpSpLocks/>
          </p:cNvGrpSpPr>
          <p:nvPr/>
        </p:nvGrpSpPr>
        <p:grpSpPr bwMode="auto">
          <a:xfrm>
            <a:off x="152400" y="4724400"/>
            <a:ext cx="1685925" cy="1557338"/>
            <a:chOff x="96" y="2784"/>
            <a:chExt cx="1062" cy="981"/>
          </a:xfrm>
        </p:grpSpPr>
        <p:sp>
          <p:nvSpPr>
            <p:cNvPr id="166" name="Freeform 169"/>
            <p:cNvSpPr>
              <a:spLocks/>
            </p:cNvSpPr>
            <p:nvPr userDrawn="1"/>
          </p:nvSpPr>
          <p:spPr bwMode="auto">
            <a:xfrm>
              <a:off x="121" y="2784"/>
              <a:ext cx="207" cy="81"/>
            </a:xfrm>
            <a:custGeom>
              <a:avLst/>
              <a:gdLst>
                <a:gd name="T0" fmla="*/ 19423 w 41"/>
                <a:gd name="T1" fmla="*/ 7918 h 16"/>
                <a:gd name="T2" fmla="*/ 24062 w 41"/>
                <a:gd name="T3" fmla="*/ 6612 h 16"/>
                <a:gd name="T4" fmla="*/ 24699 w 41"/>
                <a:gd name="T5" fmla="*/ 5974 h 16"/>
                <a:gd name="T6" fmla="*/ 20215 w 41"/>
                <a:gd name="T7" fmla="*/ 643 h 16"/>
                <a:gd name="T8" fmla="*/ 5150 w 41"/>
                <a:gd name="T9" fmla="*/ 7280 h 16"/>
                <a:gd name="T10" fmla="*/ 19423 w 41"/>
                <a:gd name="T11" fmla="*/ 7918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folHlink"/>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67" name="Freeform 170"/>
            <p:cNvSpPr>
              <a:spLocks noEditPoints="1"/>
            </p:cNvSpPr>
            <p:nvPr userDrawn="1"/>
          </p:nvSpPr>
          <p:spPr bwMode="auto">
            <a:xfrm>
              <a:off x="96" y="2789"/>
              <a:ext cx="1062" cy="976"/>
            </a:xfrm>
            <a:custGeom>
              <a:avLst/>
              <a:gdLst>
                <a:gd name="T0" fmla="*/ 106569 w 210"/>
                <a:gd name="T1" fmla="*/ 101398 h 193"/>
                <a:gd name="T2" fmla="*/ 99459 w 210"/>
                <a:gd name="T3" fmla="*/ 81731 h 193"/>
                <a:gd name="T4" fmla="*/ 92859 w 210"/>
                <a:gd name="T5" fmla="*/ 64800 h 193"/>
                <a:gd name="T6" fmla="*/ 107874 w 210"/>
                <a:gd name="T7" fmla="*/ 60785 h 193"/>
                <a:gd name="T8" fmla="*/ 95443 w 210"/>
                <a:gd name="T9" fmla="*/ 53680 h 193"/>
                <a:gd name="T10" fmla="*/ 102680 w 210"/>
                <a:gd name="T11" fmla="*/ 54317 h 193"/>
                <a:gd name="T12" fmla="*/ 102680 w 210"/>
                <a:gd name="T13" fmla="*/ 50302 h 193"/>
                <a:gd name="T14" fmla="*/ 88333 w 210"/>
                <a:gd name="T15" fmla="*/ 50944 h 193"/>
                <a:gd name="T16" fmla="*/ 83681 w 210"/>
                <a:gd name="T17" fmla="*/ 81731 h 193"/>
                <a:gd name="T18" fmla="*/ 81096 w 210"/>
                <a:gd name="T19" fmla="*/ 54954 h 193"/>
                <a:gd name="T20" fmla="*/ 77212 w 210"/>
                <a:gd name="T21" fmla="*/ 43834 h 193"/>
                <a:gd name="T22" fmla="*/ 81096 w 210"/>
                <a:gd name="T23" fmla="*/ 33371 h 193"/>
                <a:gd name="T24" fmla="*/ 79154 w 210"/>
                <a:gd name="T25" fmla="*/ 24193 h 193"/>
                <a:gd name="T26" fmla="*/ 77850 w 210"/>
                <a:gd name="T27" fmla="*/ 15651 h 193"/>
                <a:gd name="T28" fmla="*/ 86391 w 210"/>
                <a:gd name="T29" fmla="*/ 25472 h 193"/>
                <a:gd name="T30" fmla="*/ 97517 w 210"/>
                <a:gd name="T31" fmla="*/ 11763 h 193"/>
                <a:gd name="T32" fmla="*/ 96086 w 210"/>
                <a:gd name="T33" fmla="*/ 23525 h 193"/>
                <a:gd name="T34" fmla="*/ 93502 w 210"/>
                <a:gd name="T35" fmla="*/ 31429 h 193"/>
                <a:gd name="T36" fmla="*/ 94164 w 210"/>
                <a:gd name="T37" fmla="*/ 43834 h 193"/>
                <a:gd name="T38" fmla="*/ 130100 w 210"/>
                <a:gd name="T39" fmla="*/ 18999 h 193"/>
                <a:gd name="T40" fmla="*/ 58845 w 210"/>
                <a:gd name="T41" fmla="*/ 637 h 193"/>
                <a:gd name="T42" fmla="*/ 36599 w 210"/>
                <a:gd name="T43" fmla="*/ 5168 h 193"/>
                <a:gd name="T44" fmla="*/ 55624 w 210"/>
                <a:gd name="T45" fmla="*/ 7879 h 193"/>
                <a:gd name="T46" fmla="*/ 39183 w 210"/>
                <a:gd name="T47" fmla="*/ 14347 h 193"/>
                <a:gd name="T48" fmla="*/ 37903 w 210"/>
                <a:gd name="T49" fmla="*/ 18999 h 193"/>
                <a:gd name="T50" fmla="*/ 24831 w 210"/>
                <a:gd name="T51" fmla="*/ 11125 h 193"/>
                <a:gd name="T52" fmla="*/ 8542 w 210"/>
                <a:gd name="T53" fmla="*/ 75263 h 193"/>
                <a:gd name="T54" fmla="*/ 39845 w 210"/>
                <a:gd name="T55" fmla="*/ 95441 h 193"/>
                <a:gd name="T56" fmla="*/ 29488 w 210"/>
                <a:gd name="T57" fmla="*/ 87026 h 193"/>
                <a:gd name="T58" fmla="*/ 22889 w 210"/>
                <a:gd name="T59" fmla="*/ 94798 h 193"/>
                <a:gd name="T60" fmla="*/ 20947 w 210"/>
                <a:gd name="T61" fmla="*/ 83673 h 193"/>
                <a:gd name="T62" fmla="*/ 30125 w 210"/>
                <a:gd name="T63" fmla="*/ 56259 h 193"/>
                <a:gd name="T64" fmla="*/ 43835 w 210"/>
                <a:gd name="T65" fmla="*/ 54317 h 193"/>
                <a:gd name="T66" fmla="*/ 46445 w 210"/>
                <a:gd name="T67" fmla="*/ 62064 h 193"/>
                <a:gd name="T68" fmla="*/ 39845 w 210"/>
                <a:gd name="T69" fmla="*/ 79147 h 193"/>
                <a:gd name="T70" fmla="*/ 59487 w 210"/>
                <a:gd name="T71" fmla="*/ 117686 h 193"/>
                <a:gd name="T72" fmla="*/ 121710 w 210"/>
                <a:gd name="T73" fmla="*/ 108508 h 193"/>
                <a:gd name="T74" fmla="*/ 119000 w 210"/>
                <a:gd name="T75" fmla="*/ 43192 h 193"/>
                <a:gd name="T76" fmla="*/ 107874 w 210"/>
                <a:gd name="T77" fmla="*/ 39177 h 193"/>
                <a:gd name="T78" fmla="*/ 73860 w 210"/>
                <a:gd name="T79" fmla="*/ 39844 h 193"/>
                <a:gd name="T80" fmla="*/ 70613 w 210"/>
                <a:gd name="T81" fmla="*/ 56901 h 193"/>
                <a:gd name="T82" fmla="*/ 74628 w 210"/>
                <a:gd name="T83" fmla="*/ 32709 h 193"/>
                <a:gd name="T84" fmla="*/ 58208 w 210"/>
                <a:gd name="T85" fmla="*/ 16931 h 193"/>
                <a:gd name="T86" fmla="*/ 68666 w 210"/>
                <a:gd name="T87" fmla="*/ 22888 h 193"/>
                <a:gd name="T88" fmla="*/ 39845 w 210"/>
                <a:gd name="T89" fmla="*/ 47081 h 193"/>
                <a:gd name="T90" fmla="*/ 15652 w 210"/>
                <a:gd name="T91" fmla="*/ 24193 h 193"/>
                <a:gd name="T92" fmla="*/ 44498 w 210"/>
                <a:gd name="T93" fmla="*/ 26135 h 193"/>
                <a:gd name="T94" fmla="*/ 51740 w 210"/>
                <a:gd name="T95" fmla="*/ 26135 h 193"/>
                <a:gd name="T96" fmla="*/ 70613 w 210"/>
                <a:gd name="T97" fmla="*/ 29487 h 193"/>
                <a:gd name="T98" fmla="*/ 64807 w 210"/>
                <a:gd name="T99" fmla="*/ 60785 h 193"/>
                <a:gd name="T100" fmla="*/ 60792 w 210"/>
                <a:gd name="T101" fmla="*/ 33371 h 193"/>
                <a:gd name="T102" fmla="*/ 39845 w 210"/>
                <a:gd name="T103" fmla="*/ 47081 h 193"/>
                <a:gd name="T104" fmla="*/ 52377 w 210"/>
                <a:gd name="T105" fmla="*/ 53680 h 193"/>
                <a:gd name="T106" fmla="*/ 57545 w 210"/>
                <a:gd name="T107" fmla="*/ 37897 h 193"/>
                <a:gd name="T108" fmla="*/ 66724 w 210"/>
                <a:gd name="T109" fmla="*/ 94798 h 193"/>
                <a:gd name="T110" fmla="*/ 53682 w 210"/>
                <a:gd name="T111" fmla="*/ 62732 h 193"/>
                <a:gd name="T112" fmla="*/ 76570 w 210"/>
                <a:gd name="T113" fmla="*/ 69331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folHlink"/>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68" name="Freeform 171"/>
            <p:cNvSpPr>
              <a:spLocks/>
            </p:cNvSpPr>
            <p:nvPr userDrawn="1"/>
          </p:nvSpPr>
          <p:spPr bwMode="auto">
            <a:xfrm>
              <a:off x="348" y="3254"/>
              <a:ext cx="86" cy="102"/>
            </a:xfrm>
            <a:custGeom>
              <a:avLst/>
              <a:gdLst>
                <a:gd name="T0" fmla="*/ 9187 w 17"/>
                <a:gd name="T1" fmla="*/ 3458 h 20"/>
                <a:gd name="T2" fmla="*/ 5964 w 17"/>
                <a:gd name="T3" fmla="*/ 13525 h 20"/>
                <a:gd name="T4" fmla="*/ 9187 w 17"/>
                <a:gd name="T5" fmla="*/ 3458 h 20"/>
                <a:gd name="T6" fmla="*/ 0 60000 65536"/>
                <a:gd name="T7" fmla="*/ 0 60000 65536"/>
                <a:gd name="T8" fmla="*/ 0 60000 65536"/>
              </a:gdLst>
              <a:ahLst/>
              <a:cxnLst>
                <a:cxn ang="T6">
                  <a:pos x="T0" y="T1"/>
                </a:cxn>
                <a:cxn ang="T7">
                  <a:pos x="T2" y="T3"/>
                </a:cxn>
                <a:cxn ang="T8">
                  <a:pos x="T4" y="T5"/>
                </a:cxn>
              </a:cxnLst>
              <a:rect l="0" t="0" r="r" b="b"/>
              <a:pathLst>
                <a:path w="17" h="20">
                  <a:moveTo>
                    <a:pt x="14" y="5"/>
                  </a:moveTo>
                  <a:cubicBezTo>
                    <a:pt x="13" y="0"/>
                    <a:pt x="0" y="8"/>
                    <a:pt x="9" y="20"/>
                  </a:cubicBezTo>
                  <a:cubicBezTo>
                    <a:pt x="9" y="20"/>
                    <a:pt x="17" y="17"/>
                    <a:pt x="14" y="5"/>
                  </a:cubicBezTo>
                  <a:close/>
                </a:path>
              </a:pathLst>
            </a:custGeom>
            <a:solidFill>
              <a:schemeClr val="folHlink"/>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69" name="Freeform 172"/>
            <p:cNvSpPr>
              <a:spLocks/>
            </p:cNvSpPr>
            <p:nvPr userDrawn="1"/>
          </p:nvSpPr>
          <p:spPr bwMode="auto">
            <a:xfrm>
              <a:off x="267" y="3295"/>
              <a:ext cx="76" cy="136"/>
            </a:xfrm>
            <a:custGeom>
              <a:avLst/>
              <a:gdLst>
                <a:gd name="T0" fmla="*/ 4545 w 15"/>
                <a:gd name="T1" fmla="*/ 6392 h 27"/>
                <a:gd name="T2" fmla="*/ 2594 w 15"/>
                <a:gd name="T3" fmla="*/ 16113 h 27"/>
                <a:gd name="T4" fmla="*/ 9885 w 15"/>
                <a:gd name="T5" fmla="*/ 10351 h 27"/>
                <a:gd name="T6" fmla="*/ 8573 w 15"/>
                <a:gd name="T7" fmla="*/ 5097 h 27"/>
                <a:gd name="T8" fmla="*/ 4545 w 15"/>
                <a:gd name="T9" fmla="*/ 6392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folHlink"/>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70" name="Freeform 173"/>
            <p:cNvSpPr>
              <a:spLocks/>
            </p:cNvSpPr>
            <p:nvPr userDrawn="1"/>
          </p:nvSpPr>
          <p:spPr bwMode="auto">
            <a:xfrm>
              <a:off x="222" y="3022"/>
              <a:ext cx="243" cy="116"/>
            </a:xfrm>
            <a:custGeom>
              <a:avLst/>
              <a:gdLst>
                <a:gd name="T0" fmla="*/ 26345 w 48"/>
                <a:gd name="T1" fmla="*/ 1271 h 23"/>
                <a:gd name="T2" fmla="*/ 5974 w 48"/>
                <a:gd name="T3" fmla="*/ 635 h 23"/>
                <a:gd name="T4" fmla="*/ 643 w 48"/>
                <a:gd name="T5" fmla="*/ 5775 h 23"/>
                <a:gd name="T6" fmla="*/ 14403 w 48"/>
                <a:gd name="T7" fmla="*/ 13607 h 23"/>
                <a:gd name="T8" fmla="*/ 22321 w 48"/>
                <a:gd name="T9" fmla="*/ 12947 h 23"/>
                <a:gd name="T10" fmla="*/ 26345 w 48"/>
                <a:gd name="T11" fmla="*/ 12311 h 23"/>
                <a:gd name="T12" fmla="*/ 26345 w 48"/>
                <a:gd name="T13" fmla="*/ 1271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folHlink"/>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71" name="Freeform 174"/>
            <p:cNvSpPr>
              <a:spLocks/>
            </p:cNvSpPr>
            <p:nvPr userDrawn="1"/>
          </p:nvSpPr>
          <p:spPr bwMode="auto">
            <a:xfrm>
              <a:off x="500" y="3345"/>
              <a:ext cx="177" cy="187"/>
            </a:xfrm>
            <a:custGeom>
              <a:avLst/>
              <a:gdLst>
                <a:gd name="T0" fmla="*/ 15652 w 35"/>
                <a:gd name="T1" fmla="*/ 1304 h 37"/>
                <a:gd name="T2" fmla="*/ 7237 w 35"/>
                <a:gd name="T3" fmla="*/ 1304 h 37"/>
                <a:gd name="T4" fmla="*/ 2584 w 35"/>
                <a:gd name="T5" fmla="*/ 13029 h 37"/>
                <a:gd name="T6" fmla="*/ 18362 w 35"/>
                <a:gd name="T7" fmla="*/ 14328 h 37"/>
                <a:gd name="T8" fmla="*/ 15652 w 35"/>
                <a:gd name="T9" fmla="*/ 130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folHlink"/>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72" name="Freeform 175"/>
            <p:cNvSpPr>
              <a:spLocks/>
            </p:cNvSpPr>
            <p:nvPr userDrawn="1"/>
          </p:nvSpPr>
          <p:spPr bwMode="auto">
            <a:xfrm>
              <a:off x="905" y="3158"/>
              <a:ext cx="177" cy="36"/>
            </a:xfrm>
            <a:custGeom>
              <a:avLst/>
              <a:gdLst>
                <a:gd name="T0" fmla="*/ 3221 w 35"/>
                <a:gd name="T1" fmla="*/ 0 h 7"/>
                <a:gd name="T2" fmla="*/ 9184 w 35"/>
                <a:gd name="T3" fmla="*/ 3543 h 7"/>
                <a:gd name="T4" fmla="*/ 3221 w 35"/>
                <a:gd name="T5" fmla="*/ 0 h 7"/>
                <a:gd name="T6" fmla="*/ 0 60000 65536"/>
                <a:gd name="T7" fmla="*/ 0 60000 65536"/>
                <a:gd name="T8" fmla="*/ 0 60000 65536"/>
              </a:gdLst>
              <a:ahLst/>
              <a:cxnLst>
                <a:cxn ang="T6">
                  <a:pos x="T0" y="T1"/>
                </a:cxn>
                <a:cxn ang="T7">
                  <a:pos x="T2" y="T3"/>
                </a:cxn>
                <a:cxn ang="T8">
                  <a:pos x="T4" y="T5"/>
                </a:cxn>
              </a:cxnLst>
              <a:rect l="0" t="0" r="r" b="b"/>
              <a:pathLst>
                <a:path w="35" h="7">
                  <a:moveTo>
                    <a:pt x="5" y="0"/>
                  </a:moveTo>
                  <a:cubicBezTo>
                    <a:pt x="0" y="0"/>
                    <a:pt x="7" y="7"/>
                    <a:pt x="14" y="5"/>
                  </a:cubicBezTo>
                  <a:cubicBezTo>
                    <a:pt x="35" y="1"/>
                    <a:pt x="5" y="0"/>
                    <a:pt x="5" y="0"/>
                  </a:cubicBezTo>
                  <a:close/>
                </a:path>
              </a:pathLst>
            </a:custGeom>
            <a:solidFill>
              <a:schemeClr val="folHlink"/>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73" name="Freeform 176"/>
            <p:cNvSpPr>
              <a:spLocks/>
            </p:cNvSpPr>
            <p:nvPr userDrawn="1"/>
          </p:nvSpPr>
          <p:spPr bwMode="auto">
            <a:xfrm>
              <a:off x="965" y="3153"/>
              <a:ext cx="137" cy="81"/>
            </a:xfrm>
            <a:custGeom>
              <a:avLst/>
              <a:gdLst>
                <a:gd name="T0" fmla="*/ 4714 w 27"/>
                <a:gd name="T1" fmla="*/ 8561 h 16"/>
                <a:gd name="T2" fmla="*/ 16582 w 27"/>
                <a:gd name="T3" fmla="*/ 3898 h 16"/>
                <a:gd name="T4" fmla="*/ 11224 w 27"/>
                <a:gd name="T5" fmla="*/ 643 h 16"/>
                <a:gd name="T6" fmla="*/ 4714 w 27"/>
                <a:gd name="T7" fmla="*/ 7280 h 16"/>
                <a:gd name="T8" fmla="*/ 4714 w 27"/>
                <a:gd name="T9" fmla="*/ 8561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folHlink"/>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74" name="Freeform 177"/>
            <p:cNvSpPr>
              <a:spLocks/>
            </p:cNvSpPr>
            <p:nvPr userDrawn="1"/>
          </p:nvSpPr>
          <p:spPr bwMode="auto">
            <a:xfrm>
              <a:off x="960" y="3204"/>
              <a:ext cx="177" cy="86"/>
            </a:xfrm>
            <a:custGeom>
              <a:avLst/>
              <a:gdLst>
                <a:gd name="T0" fmla="*/ 16289 w 35"/>
                <a:gd name="T1" fmla="*/ 3890 h 17"/>
                <a:gd name="T2" fmla="*/ 5168 w 35"/>
                <a:gd name="T3" fmla="*/ 6602 h 17"/>
                <a:gd name="T4" fmla="*/ 3889 w 35"/>
                <a:gd name="T5" fmla="*/ 8549 h 17"/>
                <a:gd name="T6" fmla="*/ 17725 w 35"/>
                <a:gd name="T7" fmla="*/ 7907 h 17"/>
                <a:gd name="T8" fmla="*/ 16289 w 35"/>
                <a:gd name="T9" fmla="*/ 389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folHlink"/>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75" name="Freeform 178"/>
            <p:cNvSpPr>
              <a:spLocks/>
            </p:cNvSpPr>
            <p:nvPr userDrawn="1"/>
          </p:nvSpPr>
          <p:spPr bwMode="auto">
            <a:xfrm>
              <a:off x="844" y="3285"/>
              <a:ext cx="248" cy="60"/>
            </a:xfrm>
            <a:custGeom>
              <a:avLst/>
              <a:gdLst>
                <a:gd name="T0" fmla="*/ 26182 w 49"/>
                <a:gd name="T1" fmla="*/ 1875 h 12"/>
                <a:gd name="T2" fmla="*/ 19061 w 49"/>
                <a:gd name="T3" fmla="*/ 625 h 12"/>
                <a:gd name="T4" fmla="*/ 4535 w 49"/>
                <a:gd name="T5" fmla="*/ 0 h 12"/>
                <a:gd name="T6" fmla="*/ 1306 w 49"/>
                <a:gd name="T7" fmla="*/ 3125 h 12"/>
                <a:gd name="T8" fmla="*/ 13088 w 49"/>
                <a:gd name="T9" fmla="*/ 5000 h 12"/>
                <a:gd name="T10" fmla="*/ 26971 w 49"/>
                <a:gd name="T11" fmla="*/ 5000 h 12"/>
                <a:gd name="T12" fmla="*/ 26182 w 49"/>
                <a:gd name="T13" fmla="*/ 1875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folHlink"/>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76" name="Freeform 179"/>
            <p:cNvSpPr>
              <a:spLocks/>
            </p:cNvSpPr>
            <p:nvPr userDrawn="1"/>
          </p:nvSpPr>
          <p:spPr bwMode="auto">
            <a:xfrm>
              <a:off x="869" y="3340"/>
              <a:ext cx="203" cy="56"/>
            </a:xfrm>
            <a:custGeom>
              <a:avLst/>
              <a:gdLst>
                <a:gd name="T0" fmla="*/ 24573 w 40"/>
                <a:gd name="T1" fmla="*/ 1324 h 11"/>
                <a:gd name="T2" fmla="*/ 17255 w 40"/>
                <a:gd name="T3" fmla="*/ 2642 h 11"/>
                <a:gd name="T4" fmla="*/ 8628 w 40"/>
                <a:gd name="T5" fmla="*/ 1970 h 11"/>
                <a:gd name="T6" fmla="*/ 645 w 40"/>
                <a:gd name="T7" fmla="*/ 1324 h 11"/>
                <a:gd name="T8" fmla="*/ 23259 w 40"/>
                <a:gd name="T9" fmla="*/ 5417 h 11"/>
                <a:gd name="T10" fmla="*/ 24573 w 40"/>
                <a:gd name="T11" fmla="*/ 1324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folHlink"/>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77" name="Freeform 180"/>
            <p:cNvSpPr>
              <a:spLocks/>
            </p:cNvSpPr>
            <p:nvPr userDrawn="1"/>
          </p:nvSpPr>
          <p:spPr bwMode="auto">
            <a:xfrm>
              <a:off x="859" y="3386"/>
              <a:ext cx="207" cy="172"/>
            </a:xfrm>
            <a:custGeom>
              <a:avLst/>
              <a:gdLst>
                <a:gd name="T0" fmla="*/ 18150 w 41"/>
                <a:gd name="T1" fmla="*/ 5964 h 34"/>
                <a:gd name="T2" fmla="*/ 8487 w 41"/>
                <a:gd name="T3" fmla="*/ 3890 h 34"/>
                <a:gd name="T4" fmla="*/ 2575 w 41"/>
                <a:gd name="T5" fmla="*/ 9829 h 34"/>
                <a:gd name="T6" fmla="*/ 636 w 41"/>
                <a:gd name="T7" fmla="*/ 12440 h 34"/>
                <a:gd name="T8" fmla="*/ 5786 w 41"/>
                <a:gd name="T9" fmla="*/ 12440 h 34"/>
                <a:gd name="T10" fmla="*/ 11062 w 41"/>
                <a:gd name="T11" fmla="*/ 17736 h 34"/>
                <a:gd name="T12" fmla="*/ 13637 w 41"/>
                <a:gd name="T13" fmla="*/ 19679 h 34"/>
                <a:gd name="T14" fmla="*/ 18787 w 41"/>
                <a:gd name="T15" fmla="*/ 12440 h 34"/>
                <a:gd name="T16" fmla="*/ 25365 w 41"/>
                <a:gd name="T17" fmla="*/ 12440 h 34"/>
                <a:gd name="T18" fmla="*/ 18150 w 41"/>
                <a:gd name="T19" fmla="*/ 5964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folHlink"/>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78" name="Freeform 181"/>
            <p:cNvSpPr>
              <a:spLocks/>
            </p:cNvSpPr>
            <p:nvPr userDrawn="1"/>
          </p:nvSpPr>
          <p:spPr bwMode="auto">
            <a:xfrm>
              <a:off x="996" y="3305"/>
              <a:ext cx="126" cy="318"/>
            </a:xfrm>
            <a:custGeom>
              <a:avLst/>
              <a:gdLst>
                <a:gd name="T0" fmla="*/ 14198 w 25"/>
                <a:gd name="T1" fmla="*/ 1272 h 63"/>
                <a:gd name="T2" fmla="*/ 11658 w 25"/>
                <a:gd name="T3" fmla="*/ 11059 h 63"/>
                <a:gd name="T4" fmla="*/ 4470 w 25"/>
                <a:gd name="T5" fmla="*/ 12993 h 63"/>
                <a:gd name="T6" fmla="*/ 4470 w 25"/>
                <a:gd name="T7" fmla="*/ 14931 h 63"/>
                <a:gd name="T8" fmla="*/ 10997 w 25"/>
                <a:gd name="T9" fmla="*/ 22114 h 63"/>
                <a:gd name="T10" fmla="*/ 7671 w 25"/>
                <a:gd name="T11" fmla="*/ 29200 h 63"/>
                <a:gd name="T12" fmla="*/ 0 w 25"/>
                <a:gd name="T13" fmla="*/ 35747 h 63"/>
                <a:gd name="T14" fmla="*/ 3200 w 25"/>
                <a:gd name="T15" fmla="*/ 37680 h 63"/>
                <a:gd name="T16" fmla="*/ 10362 w 25"/>
                <a:gd name="T17" fmla="*/ 40255 h 63"/>
                <a:gd name="T18" fmla="*/ 14858 w 25"/>
                <a:gd name="T19" fmla="*/ 37044 h 63"/>
                <a:gd name="T20" fmla="*/ 16128 w 25"/>
                <a:gd name="T21" fmla="*/ 9121 h 63"/>
                <a:gd name="T22" fmla="*/ 16128 w 25"/>
                <a:gd name="T23" fmla="*/ 1272 h 63"/>
                <a:gd name="T24" fmla="*/ 14198 w 25"/>
                <a:gd name="T25" fmla="*/ 1272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folHlink"/>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8355" name="Rectangle 163"/>
          <p:cNvSpPr>
            <a:spLocks noGrp="1" noRot="1" noChangeArrowheads="1"/>
          </p:cNvSpPr>
          <p:nvPr>
            <p:ph type="ctrTitle"/>
          </p:nvPr>
        </p:nvSpPr>
        <p:spPr>
          <a:xfrm>
            <a:off x="685800" y="2057400"/>
            <a:ext cx="7772400" cy="1143000"/>
          </a:xfrm>
        </p:spPr>
        <p:txBody>
          <a:bodyPr/>
          <a:lstStyle>
            <a:lvl1pPr>
              <a:defRPr/>
            </a:lvl1pPr>
          </a:lstStyle>
          <a:p>
            <a:pPr lvl="0"/>
            <a:r>
              <a:rPr lang="zh-CN" altLang="en-US" noProof="0"/>
              <a:t>单击此处编辑母版标题样式</a:t>
            </a:r>
          </a:p>
        </p:txBody>
      </p:sp>
      <p:sp>
        <p:nvSpPr>
          <p:cNvPr id="8359" name="Rectangle 167"/>
          <p:cNvSpPr>
            <a:spLocks noGrp="1" noRot="1" noChangeArrowheads="1"/>
          </p:cNvSpPr>
          <p:nvPr>
            <p:ph type="subTitle" idx="1"/>
          </p:nvPr>
        </p:nvSpPr>
        <p:spPr>
          <a:xfrm>
            <a:off x="1371600" y="3505200"/>
            <a:ext cx="6400800" cy="1752600"/>
          </a:xfrm>
        </p:spPr>
        <p:txBody>
          <a:bodyPr/>
          <a:lstStyle>
            <a:lvl1pPr marL="0" indent="0" algn="ctr">
              <a:buFont typeface="Wingdings" pitchFamily="2" charset="2"/>
              <a:buNone/>
              <a:defRPr/>
            </a:lvl1pPr>
          </a:lstStyle>
          <a:p>
            <a:pPr lvl="0"/>
            <a:r>
              <a:rPr lang="zh-CN" altLang="en-US" noProof="0"/>
              <a:t>单击此处编辑母版副标题样式</a:t>
            </a:r>
          </a:p>
        </p:txBody>
      </p:sp>
      <p:sp>
        <p:nvSpPr>
          <p:cNvPr id="179" name="Rectangle 164"/>
          <p:cNvSpPr>
            <a:spLocks noGrp="1" noChangeArrowheads="1"/>
          </p:cNvSpPr>
          <p:nvPr>
            <p:ph type="dt" sz="half" idx="10"/>
          </p:nvPr>
        </p:nvSpPr>
        <p:spPr>
          <a:xfrm>
            <a:off x="301625" y="6248400"/>
            <a:ext cx="2289175" cy="476250"/>
          </a:xfrm>
        </p:spPr>
        <p:txBody>
          <a:bodyPr/>
          <a:lstStyle>
            <a:lvl1pPr>
              <a:defRPr/>
            </a:lvl1pPr>
          </a:lstStyle>
          <a:p>
            <a:pPr>
              <a:defRPr/>
            </a:pPr>
            <a:fld id="{26EC2E5E-141D-4710-A814-0438555B4BA8}" type="datetime1">
              <a:rPr lang="zh-CN" altLang="en-US"/>
              <a:pPr>
                <a:defRPr/>
              </a:pPr>
              <a:t>2021/9/27</a:t>
            </a:fld>
            <a:endParaRPr lang="en-US" altLang="zh-CN"/>
          </a:p>
        </p:txBody>
      </p:sp>
      <p:sp>
        <p:nvSpPr>
          <p:cNvPr id="180" name="Rectangle 165"/>
          <p:cNvSpPr>
            <a:spLocks noGrp="1" noChangeArrowheads="1"/>
          </p:cNvSpPr>
          <p:nvPr>
            <p:ph type="ftr" sz="quarter" idx="11"/>
          </p:nvPr>
        </p:nvSpPr>
        <p:spPr>
          <a:xfrm>
            <a:off x="3124200" y="6248400"/>
            <a:ext cx="2895600" cy="476250"/>
          </a:xfrm>
        </p:spPr>
        <p:txBody>
          <a:bodyPr/>
          <a:lstStyle>
            <a:lvl1pPr>
              <a:defRPr/>
            </a:lvl1pPr>
          </a:lstStyle>
          <a:p>
            <a:pPr>
              <a:defRPr/>
            </a:pPr>
            <a:endParaRPr lang="en-US" altLang="zh-CN"/>
          </a:p>
        </p:txBody>
      </p:sp>
      <p:sp>
        <p:nvSpPr>
          <p:cNvPr id="181" name="Rectangle 166"/>
          <p:cNvSpPr>
            <a:spLocks noGrp="1" noChangeArrowheads="1"/>
          </p:cNvSpPr>
          <p:nvPr>
            <p:ph type="sldNum" sz="quarter" idx="12"/>
          </p:nvPr>
        </p:nvSpPr>
        <p:spPr>
          <a:xfrm>
            <a:off x="6553200" y="6248400"/>
            <a:ext cx="2289175" cy="476250"/>
          </a:xfrm>
        </p:spPr>
        <p:txBody>
          <a:bodyPr/>
          <a:lstStyle>
            <a:lvl1pPr>
              <a:defRPr/>
            </a:lvl1pPr>
          </a:lstStyle>
          <a:p>
            <a:pPr>
              <a:defRPr/>
            </a:pPr>
            <a:fld id="{B886E3CE-B66E-4D30-BE12-2F695A0EBE91}" type="slidenum">
              <a:rPr lang="en-US" altLang="zh-CN"/>
              <a:pPr>
                <a:defRPr/>
              </a:pPr>
              <a:t>‹#›</a:t>
            </a:fld>
            <a:endParaRPr lang="en-US" altLang="zh-CN"/>
          </a:p>
        </p:txBody>
      </p:sp>
    </p:spTree>
    <p:extLst>
      <p:ext uri="{BB962C8B-B14F-4D97-AF65-F5344CB8AC3E}">
        <p14:creationId xmlns:p14="http://schemas.microsoft.com/office/powerpoint/2010/main" val="3119702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250"/>
          <p:cNvSpPr>
            <a:spLocks noGrp="1" noChangeArrowheads="1"/>
          </p:cNvSpPr>
          <p:nvPr>
            <p:ph type="dt" sz="half" idx="10"/>
          </p:nvPr>
        </p:nvSpPr>
        <p:spPr>
          <a:ln/>
        </p:spPr>
        <p:txBody>
          <a:bodyPr/>
          <a:lstStyle>
            <a:lvl1pPr>
              <a:defRPr/>
            </a:lvl1pPr>
          </a:lstStyle>
          <a:p>
            <a:pPr>
              <a:defRPr/>
            </a:pPr>
            <a:fld id="{2B53EC66-5867-4BDE-BC58-B322AB942B46}" type="datetime1">
              <a:rPr lang="zh-CN" altLang="en-US"/>
              <a:pPr>
                <a:defRPr/>
              </a:pPr>
              <a:t>2021/9/27</a:t>
            </a:fld>
            <a:endParaRPr lang="zh-CN" altLang="zh-CN"/>
          </a:p>
        </p:txBody>
      </p:sp>
      <p:sp>
        <p:nvSpPr>
          <p:cNvPr id="5"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52"/>
          <p:cNvSpPr>
            <a:spLocks noGrp="1" noChangeArrowheads="1"/>
          </p:cNvSpPr>
          <p:nvPr>
            <p:ph type="sldNum" sz="quarter" idx="12"/>
          </p:nvPr>
        </p:nvSpPr>
        <p:spPr>
          <a:ln/>
        </p:spPr>
        <p:txBody>
          <a:bodyPr/>
          <a:lstStyle>
            <a:lvl1pPr>
              <a:defRPr/>
            </a:lvl1pPr>
          </a:lstStyle>
          <a:p>
            <a:pPr>
              <a:defRPr/>
            </a:pPr>
            <a:fld id="{E4BD3E68-08FA-49DA-9168-1143D3D261C1}" type="slidenum">
              <a:rPr lang="en-US" altLang="zh-CN"/>
              <a:pPr>
                <a:defRPr/>
              </a:pPr>
              <a:t>‹#›</a:t>
            </a:fld>
            <a:endParaRPr lang="en-US" altLang="zh-CN"/>
          </a:p>
        </p:txBody>
      </p:sp>
    </p:spTree>
    <p:extLst>
      <p:ext uri="{BB962C8B-B14F-4D97-AF65-F5344CB8AC3E}">
        <p14:creationId xmlns:p14="http://schemas.microsoft.com/office/powerpoint/2010/main" val="555438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4013" y="228600"/>
            <a:ext cx="2135187" cy="587057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298450" y="228600"/>
            <a:ext cx="6253163" cy="587057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250"/>
          <p:cNvSpPr>
            <a:spLocks noGrp="1" noChangeArrowheads="1"/>
          </p:cNvSpPr>
          <p:nvPr>
            <p:ph type="dt" sz="half" idx="10"/>
          </p:nvPr>
        </p:nvSpPr>
        <p:spPr>
          <a:ln/>
        </p:spPr>
        <p:txBody>
          <a:bodyPr/>
          <a:lstStyle>
            <a:lvl1pPr>
              <a:defRPr/>
            </a:lvl1pPr>
          </a:lstStyle>
          <a:p>
            <a:pPr>
              <a:defRPr/>
            </a:pPr>
            <a:fld id="{E1E4CCA8-BC23-462E-960B-814713371F48}" type="datetime1">
              <a:rPr lang="zh-CN" altLang="en-US"/>
              <a:pPr>
                <a:defRPr/>
              </a:pPr>
              <a:t>2021/9/27</a:t>
            </a:fld>
            <a:endParaRPr lang="zh-CN" altLang="zh-CN"/>
          </a:p>
        </p:txBody>
      </p:sp>
      <p:sp>
        <p:nvSpPr>
          <p:cNvPr id="5"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52"/>
          <p:cNvSpPr>
            <a:spLocks noGrp="1" noChangeArrowheads="1"/>
          </p:cNvSpPr>
          <p:nvPr>
            <p:ph type="sldNum" sz="quarter" idx="12"/>
          </p:nvPr>
        </p:nvSpPr>
        <p:spPr>
          <a:ln/>
        </p:spPr>
        <p:txBody>
          <a:bodyPr/>
          <a:lstStyle>
            <a:lvl1pPr>
              <a:defRPr/>
            </a:lvl1pPr>
          </a:lstStyle>
          <a:p>
            <a:pPr>
              <a:defRPr/>
            </a:pPr>
            <a:fld id="{E5B143E8-C9B7-40C5-8684-6EB0DE9AFFB7}" type="slidenum">
              <a:rPr lang="en-US" altLang="zh-CN"/>
              <a:pPr>
                <a:defRPr/>
              </a:pPr>
              <a:t>‹#›</a:t>
            </a:fld>
            <a:endParaRPr lang="en-US" altLang="zh-CN"/>
          </a:p>
        </p:txBody>
      </p:sp>
    </p:spTree>
    <p:extLst>
      <p:ext uri="{BB962C8B-B14F-4D97-AF65-F5344CB8AC3E}">
        <p14:creationId xmlns:p14="http://schemas.microsoft.com/office/powerpoint/2010/main" val="1020131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8450" y="228600"/>
            <a:ext cx="854075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609600" y="1600200"/>
            <a:ext cx="4000500" cy="449897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762500" y="1600200"/>
            <a:ext cx="4000500" cy="449897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250"/>
          <p:cNvSpPr>
            <a:spLocks noGrp="1" noChangeArrowheads="1"/>
          </p:cNvSpPr>
          <p:nvPr>
            <p:ph type="dt" sz="half" idx="10"/>
          </p:nvPr>
        </p:nvSpPr>
        <p:spPr>
          <a:ln/>
        </p:spPr>
        <p:txBody>
          <a:bodyPr/>
          <a:lstStyle>
            <a:lvl1pPr>
              <a:defRPr/>
            </a:lvl1pPr>
          </a:lstStyle>
          <a:p>
            <a:pPr>
              <a:defRPr/>
            </a:pPr>
            <a:fld id="{CF5E6FDB-8436-4B27-A816-479D15C3782B}" type="datetime1">
              <a:rPr lang="zh-CN" altLang="en-US"/>
              <a:pPr>
                <a:defRPr/>
              </a:pPr>
              <a:t>2021/9/27</a:t>
            </a:fld>
            <a:endParaRPr lang="zh-CN" altLang="zh-CN"/>
          </a:p>
        </p:txBody>
      </p:sp>
      <p:sp>
        <p:nvSpPr>
          <p:cNvPr id="6"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52"/>
          <p:cNvSpPr>
            <a:spLocks noGrp="1" noChangeArrowheads="1"/>
          </p:cNvSpPr>
          <p:nvPr>
            <p:ph type="sldNum" sz="quarter" idx="12"/>
          </p:nvPr>
        </p:nvSpPr>
        <p:spPr>
          <a:ln/>
        </p:spPr>
        <p:txBody>
          <a:bodyPr/>
          <a:lstStyle>
            <a:lvl1pPr>
              <a:defRPr/>
            </a:lvl1pPr>
          </a:lstStyle>
          <a:p>
            <a:pPr>
              <a:defRPr/>
            </a:pPr>
            <a:fld id="{53BFB4E6-1368-4ECB-8E84-C5A35CC90F26}" type="slidenum">
              <a:rPr lang="en-US" altLang="zh-CN"/>
              <a:pPr>
                <a:defRPr/>
              </a:pPr>
              <a:t>‹#›</a:t>
            </a:fld>
            <a:endParaRPr lang="en-US" altLang="zh-CN"/>
          </a:p>
        </p:txBody>
      </p:sp>
    </p:spTree>
    <p:extLst>
      <p:ext uri="{BB962C8B-B14F-4D97-AF65-F5344CB8AC3E}">
        <p14:creationId xmlns:p14="http://schemas.microsoft.com/office/powerpoint/2010/main" val="4010614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98450" y="228600"/>
            <a:ext cx="854075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609600" y="1600200"/>
            <a:ext cx="4000500" cy="449897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quarter" idx="2"/>
          </p:nvPr>
        </p:nvSpPr>
        <p:spPr>
          <a:xfrm>
            <a:off x="4762500" y="1600200"/>
            <a:ext cx="4000500" cy="21732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Content Placeholder 4"/>
          <p:cNvSpPr>
            <a:spLocks noGrp="1"/>
          </p:cNvSpPr>
          <p:nvPr>
            <p:ph sz="quarter" idx="3"/>
          </p:nvPr>
        </p:nvSpPr>
        <p:spPr>
          <a:xfrm>
            <a:off x="4762500" y="3925888"/>
            <a:ext cx="4000500" cy="2173287"/>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Rectangle 250"/>
          <p:cNvSpPr>
            <a:spLocks noGrp="1" noChangeArrowheads="1"/>
          </p:cNvSpPr>
          <p:nvPr>
            <p:ph type="dt" sz="half" idx="10"/>
          </p:nvPr>
        </p:nvSpPr>
        <p:spPr>
          <a:ln/>
        </p:spPr>
        <p:txBody>
          <a:bodyPr/>
          <a:lstStyle>
            <a:lvl1pPr>
              <a:defRPr/>
            </a:lvl1pPr>
          </a:lstStyle>
          <a:p>
            <a:pPr>
              <a:defRPr/>
            </a:pPr>
            <a:fld id="{7A8DBCF2-7125-48D5-B43C-197C88576A76}" type="datetime1">
              <a:rPr lang="zh-CN" altLang="en-US"/>
              <a:pPr>
                <a:defRPr/>
              </a:pPr>
              <a:t>2021/9/27</a:t>
            </a:fld>
            <a:endParaRPr lang="zh-CN" altLang="zh-CN"/>
          </a:p>
        </p:txBody>
      </p:sp>
      <p:sp>
        <p:nvSpPr>
          <p:cNvPr id="7"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252"/>
          <p:cNvSpPr>
            <a:spLocks noGrp="1" noChangeArrowheads="1"/>
          </p:cNvSpPr>
          <p:nvPr>
            <p:ph type="sldNum" sz="quarter" idx="12"/>
          </p:nvPr>
        </p:nvSpPr>
        <p:spPr>
          <a:ln/>
        </p:spPr>
        <p:txBody>
          <a:bodyPr/>
          <a:lstStyle>
            <a:lvl1pPr>
              <a:defRPr/>
            </a:lvl1pPr>
          </a:lstStyle>
          <a:p>
            <a:pPr>
              <a:defRPr/>
            </a:pPr>
            <a:fld id="{3BBAF5DE-F8FD-4770-B214-1602B7734B98}" type="slidenum">
              <a:rPr lang="en-US" altLang="zh-CN"/>
              <a:pPr>
                <a:defRPr/>
              </a:pPr>
              <a:t>‹#›</a:t>
            </a:fld>
            <a:endParaRPr lang="en-US" altLang="zh-CN"/>
          </a:p>
        </p:txBody>
      </p:sp>
    </p:spTree>
    <p:extLst>
      <p:ext uri="{BB962C8B-B14F-4D97-AF65-F5344CB8AC3E}">
        <p14:creationId xmlns:p14="http://schemas.microsoft.com/office/powerpoint/2010/main" val="235621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250"/>
          <p:cNvSpPr>
            <a:spLocks noGrp="1" noChangeArrowheads="1"/>
          </p:cNvSpPr>
          <p:nvPr>
            <p:ph type="dt" sz="half" idx="10"/>
          </p:nvPr>
        </p:nvSpPr>
        <p:spPr>
          <a:ln/>
        </p:spPr>
        <p:txBody>
          <a:bodyPr/>
          <a:lstStyle>
            <a:lvl1pPr>
              <a:defRPr/>
            </a:lvl1pPr>
          </a:lstStyle>
          <a:p>
            <a:pPr>
              <a:defRPr/>
            </a:pPr>
            <a:fld id="{ABF127F5-42DD-4291-BF77-39EC59DBBE78}" type="datetime1">
              <a:rPr lang="zh-CN" altLang="en-US"/>
              <a:pPr>
                <a:defRPr/>
              </a:pPr>
              <a:t>2021/9/27</a:t>
            </a:fld>
            <a:endParaRPr lang="zh-CN" altLang="zh-CN"/>
          </a:p>
        </p:txBody>
      </p:sp>
      <p:sp>
        <p:nvSpPr>
          <p:cNvPr id="5"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52"/>
          <p:cNvSpPr>
            <a:spLocks noGrp="1" noChangeArrowheads="1"/>
          </p:cNvSpPr>
          <p:nvPr>
            <p:ph type="sldNum" sz="quarter" idx="12"/>
          </p:nvPr>
        </p:nvSpPr>
        <p:spPr>
          <a:ln/>
        </p:spPr>
        <p:txBody>
          <a:bodyPr/>
          <a:lstStyle>
            <a:lvl1pPr>
              <a:defRPr/>
            </a:lvl1pPr>
          </a:lstStyle>
          <a:p>
            <a:pPr>
              <a:defRPr/>
            </a:pPr>
            <a:fld id="{AB3DEE7F-A75C-4443-A97E-2859532B4606}" type="slidenum">
              <a:rPr lang="en-US" altLang="zh-CN"/>
              <a:pPr>
                <a:defRPr/>
              </a:pPr>
              <a:t>‹#›</a:t>
            </a:fld>
            <a:endParaRPr lang="en-US" altLang="zh-CN"/>
          </a:p>
        </p:txBody>
      </p:sp>
    </p:spTree>
    <p:extLst>
      <p:ext uri="{BB962C8B-B14F-4D97-AF65-F5344CB8AC3E}">
        <p14:creationId xmlns:p14="http://schemas.microsoft.com/office/powerpoint/2010/main" val="1585025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250"/>
          <p:cNvSpPr>
            <a:spLocks noGrp="1" noChangeArrowheads="1"/>
          </p:cNvSpPr>
          <p:nvPr>
            <p:ph type="dt" sz="half" idx="10"/>
          </p:nvPr>
        </p:nvSpPr>
        <p:spPr>
          <a:ln/>
        </p:spPr>
        <p:txBody>
          <a:bodyPr/>
          <a:lstStyle>
            <a:lvl1pPr>
              <a:defRPr/>
            </a:lvl1pPr>
          </a:lstStyle>
          <a:p>
            <a:pPr>
              <a:defRPr/>
            </a:pPr>
            <a:fld id="{5D3514F2-204B-4DA6-93B1-884CDFFBAFE4}" type="datetime1">
              <a:rPr lang="zh-CN" altLang="en-US"/>
              <a:pPr>
                <a:defRPr/>
              </a:pPr>
              <a:t>2021/9/27</a:t>
            </a:fld>
            <a:endParaRPr lang="zh-CN" altLang="zh-CN"/>
          </a:p>
        </p:txBody>
      </p:sp>
      <p:sp>
        <p:nvSpPr>
          <p:cNvPr id="5"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52"/>
          <p:cNvSpPr>
            <a:spLocks noGrp="1" noChangeArrowheads="1"/>
          </p:cNvSpPr>
          <p:nvPr>
            <p:ph type="sldNum" sz="quarter" idx="12"/>
          </p:nvPr>
        </p:nvSpPr>
        <p:spPr>
          <a:ln/>
        </p:spPr>
        <p:txBody>
          <a:bodyPr/>
          <a:lstStyle>
            <a:lvl1pPr>
              <a:defRPr/>
            </a:lvl1pPr>
          </a:lstStyle>
          <a:p>
            <a:pPr>
              <a:defRPr/>
            </a:pPr>
            <a:fld id="{5150BAE8-1531-4133-96A2-F7EBFFB609FA}" type="slidenum">
              <a:rPr lang="en-US" altLang="zh-CN"/>
              <a:pPr>
                <a:defRPr/>
              </a:pPr>
              <a:t>‹#›</a:t>
            </a:fld>
            <a:endParaRPr lang="en-US" altLang="zh-CN"/>
          </a:p>
        </p:txBody>
      </p:sp>
    </p:spTree>
    <p:extLst>
      <p:ext uri="{BB962C8B-B14F-4D97-AF65-F5344CB8AC3E}">
        <p14:creationId xmlns:p14="http://schemas.microsoft.com/office/powerpoint/2010/main" val="396239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6096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7625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250"/>
          <p:cNvSpPr>
            <a:spLocks noGrp="1" noChangeArrowheads="1"/>
          </p:cNvSpPr>
          <p:nvPr>
            <p:ph type="dt" sz="half" idx="10"/>
          </p:nvPr>
        </p:nvSpPr>
        <p:spPr>
          <a:ln/>
        </p:spPr>
        <p:txBody>
          <a:bodyPr/>
          <a:lstStyle>
            <a:lvl1pPr>
              <a:defRPr/>
            </a:lvl1pPr>
          </a:lstStyle>
          <a:p>
            <a:pPr>
              <a:defRPr/>
            </a:pPr>
            <a:fld id="{988FA8AA-EF32-49F2-AC59-F6147F95B17E}" type="datetime1">
              <a:rPr lang="zh-CN" altLang="en-US"/>
              <a:pPr>
                <a:defRPr/>
              </a:pPr>
              <a:t>2021/9/27</a:t>
            </a:fld>
            <a:endParaRPr lang="zh-CN" altLang="zh-CN"/>
          </a:p>
        </p:txBody>
      </p:sp>
      <p:sp>
        <p:nvSpPr>
          <p:cNvPr id="6"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52"/>
          <p:cNvSpPr>
            <a:spLocks noGrp="1" noChangeArrowheads="1"/>
          </p:cNvSpPr>
          <p:nvPr>
            <p:ph type="sldNum" sz="quarter" idx="12"/>
          </p:nvPr>
        </p:nvSpPr>
        <p:spPr>
          <a:ln/>
        </p:spPr>
        <p:txBody>
          <a:bodyPr/>
          <a:lstStyle>
            <a:lvl1pPr>
              <a:defRPr/>
            </a:lvl1pPr>
          </a:lstStyle>
          <a:p>
            <a:pPr>
              <a:defRPr/>
            </a:pPr>
            <a:fld id="{E5E892F7-D653-4DCE-91AB-E1361BB08236}" type="slidenum">
              <a:rPr lang="en-US" altLang="zh-CN"/>
              <a:pPr>
                <a:defRPr/>
              </a:pPr>
              <a:t>‹#›</a:t>
            </a:fld>
            <a:endParaRPr lang="en-US" altLang="zh-CN"/>
          </a:p>
        </p:txBody>
      </p:sp>
    </p:spTree>
    <p:extLst>
      <p:ext uri="{BB962C8B-B14F-4D97-AF65-F5344CB8AC3E}">
        <p14:creationId xmlns:p14="http://schemas.microsoft.com/office/powerpoint/2010/main" val="2486569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250"/>
          <p:cNvSpPr>
            <a:spLocks noGrp="1" noChangeArrowheads="1"/>
          </p:cNvSpPr>
          <p:nvPr>
            <p:ph type="dt" sz="half" idx="10"/>
          </p:nvPr>
        </p:nvSpPr>
        <p:spPr>
          <a:ln/>
        </p:spPr>
        <p:txBody>
          <a:bodyPr/>
          <a:lstStyle>
            <a:lvl1pPr>
              <a:defRPr/>
            </a:lvl1pPr>
          </a:lstStyle>
          <a:p>
            <a:pPr>
              <a:defRPr/>
            </a:pPr>
            <a:fld id="{87A10F64-557B-43B3-9A81-48F0A2626115}" type="datetime1">
              <a:rPr lang="zh-CN" altLang="en-US"/>
              <a:pPr>
                <a:defRPr/>
              </a:pPr>
              <a:t>2021/9/27</a:t>
            </a:fld>
            <a:endParaRPr lang="zh-CN" altLang="zh-CN"/>
          </a:p>
        </p:txBody>
      </p:sp>
      <p:sp>
        <p:nvSpPr>
          <p:cNvPr id="8"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252"/>
          <p:cNvSpPr>
            <a:spLocks noGrp="1" noChangeArrowheads="1"/>
          </p:cNvSpPr>
          <p:nvPr>
            <p:ph type="sldNum" sz="quarter" idx="12"/>
          </p:nvPr>
        </p:nvSpPr>
        <p:spPr>
          <a:ln/>
        </p:spPr>
        <p:txBody>
          <a:bodyPr/>
          <a:lstStyle>
            <a:lvl1pPr>
              <a:defRPr/>
            </a:lvl1pPr>
          </a:lstStyle>
          <a:p>
            <a:pPr>
              <a:defRPr/>
            </a:pPr>
            <a:fld id="{59E74A86-6FB4-45CD-9871-191EE70C423F}" type="slidenum">
              <a:rPr lang="en-US" altLang="zh-CN"/>
              <a:pPr>
                <a:defRPr/>
              </a:pPr>
              <a:t>‹#›</a:t>
            </a:fld>
            <a:endParaRPr lang="en-US" altLang="zh-CN"/>
          </a:p>
        </p:txBody>
      </p:sp>
    </p:spTree>
    <p:extLst>
      <p:ext uri="{BB962C8B-B14F-4D97-AF65-F5344CB8AC3E}">
        <p14:creationId xmlns:p14="http://schemas.microsoft.com/office/powerpoint/2010/main" val="3088066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250"/>
          <p:cNvSpPr>
            <a:spLocks noGrp="1" noChangeArrowheads="1"/>
          </p:cNvSpPr>
          <p:nvPr>
            <p:ph type="dt" sz="half" idx="10"/>
          </p:nvPr>
        </p:nvSpPr>
        <p:spPr>
          <a:ln/>
        </p:spPr>
        <p:txBody>
          <a:bodyPr/>
          <a:lstStyle>
            <a:lvl1pPr>
              <a:defRPr/>
            </a:lvl1pPr>
          </a:lstStyle>
          <a:p>
            <a:pPr>
              <a:defRPr/>
            </a:pPr>
            <a:fld id="{1902C915-CD0B-4F1A-9B96-2FE8D0F48BCA}" type="datetime1">
              <a:rPr lang="zh-CN" altLang="en-US"/>
              <a:pPr>
                <a:defRPr/>
              </a:pPr>
              <a:t>2021/9/27</a:t>
            </a:fld>
            <a:endParaRPr lang="zh-CN" altLang="zh-CN"/>
          </a:p>
        </p:txBody>
      </p:sp>
      <p:sp>
        <p:nvSpPr>
          <p:cNvPr id="4"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252"/>
          <p:cNvSpPr>
            <a:spLocks noGrp="1" noChangeArrowheads="1"/>
          </p:cNvSpPr>
          <p:nvPr>
            <p:ph type="sldNum" sz="quarter" idx="12"/>
          </p:nvPr>
        </p:nvSpPr>
        <p:spPr>
          <a:ln/>
        </p:spPr>
        <p:txBody>
          <a:bodyPr/>
          <a:lstStyle>
            <a:lvl1pPr>
              <a:defRPr/>
            </a:lvl1pPr>
          </a:lstStyle>
          <a:p>
            <a:pPr>
              <a:defRPr/>
            </a:pPr>
            <a:fld id="{CE2EDB53-844E-4F1C-9873-5B817E14B715}" type="slidenum">
              <a:rPr lang="en-US" altLang="zh-CN"/>
              <a:pPr>
                <a:defRPr/>
              </a:pPr>
              <a:t>‹#›</a:t>
            </a:fld>
            <a:endParaRPr lang="en-US" altLang="zh-CN"/>
          </a:p>
        </p:txBody>
      </p:sp>
    </p:spTree>
    <p:extLst>
      <p:ext uri="{BB962C8B-B14F-4D97-AF65-F5344CB8AC3E}">
        <p14:creationId xmlns:p14="http://schemas.microsoft.com/office/powerpoint/2010/main" val="3979381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50"/>
          <p:cNvSpPr>
            <a:spLocks noGrp="1" noChangeArrowheads="1"/>
          </p:cNvSpPr>
          <p:nvPr>
            <p:ph type="dt" sz="half" idx="10"/>
          </p:nvPr>
        </p:nvSpPr>
        <p:spPr>
          <a:ln/>
        </p:spPr>
        <p:txBody>
          <a:bodyPr/>
          <a:lstStyle>
            <a:lvl1pPr>
              <a:defRPr/>
            </a:lvl1pPr>
          </a:lstStyle>
          <a:p>
            <a:pPr>
              <a:defRPr/>
            </a:pPr>
            <a:fld id="{E0DED20F-5BFB-4DBF-A863-C4D592656967}" type="datetime1">
              <a:rPr lang="zh-CN" altLang="en-US"/>
              <a:pPr>
                <a:defRPr/>
              </a:pPr>
              <a:t>2021/9/27</a:t>
            </a:fld>
            <a:endParaRPr lang="zh-CN" altLang="zh-CN"/>
          </a:p>
        </p:txBody>
      </p:sp>
      <p:sp>
        <p:nvSpPr>
          <p:cNvPr id="3"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252"/>
          <p:cNvSpPr>
            <a:spLocks noGrp="1" noChangeArrowheads="1"/>
          </p:cNvSpPr>
          <p:nvPr>
            <p:ph type="sldNum" sz="quarter" idx="12"/>
          </p:nvPr>
        </p:nvSpPr>
        <p:spPr>
          <a:ln/>
        </p:spPr>
        <p:txBody>
          <a:bodyPr/>
          <a:lstStyle>
            <a:lvl1pPr>
              <a:defRPr/>
            </a:lvl1pPr>
          </a:lstStyle>
          <a:p>
            <a:pPr>
              <a:defRPr/>
            </a:pPr>
            <a:fld id="{44F6F0AD-C4DA-4780-8CC8-17604921DA0E}" type="slidenum">
              <a:rPr lang="en-US" altLang="zh-CN"/>
              <a:pPr>
                <a:defRPr/>
              </a:pPr>
              <a:t>‹#›</a:t>
            </a:fld>
            <a:endParaRPr lang="en-US" altLang="zh-CN"/>
          </a:p>
        </p:txBody>
      </p:sp>
    </p:spTree>
    <p:extLst>
      <p:ext uri="{BB962C8B-B14F-4D97-AF65-F5344CB8AC3E}">
        <p14:creationId xmlns:p14="http://schemas.microsoft.com/office/powerpoint/2010/main" val="2092120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250"/>
          <p:cNvSpPr>
            <a:spLocks noGrp="1" noChangeArrowheads="1"/>
          </p:cNvSpPr>
          <p:nvPr>
            <p:ph type="dt" sz="half" idx="10"/>
          </p:nvPr>
        </p:nvSpPr>
        <p:spPr>
          <a:ln/>
        </p:spPr>
        <p:txBody>
          <a:bodyPr/>
          <a:lstStyle>
            <a:lvl1pPr>
              <a:defRPr/>
            </a:lvl1pPr>
          </a:lstStyle>
          <a:p>
            <a:pPr>
              <a:defRPr/>
            </a:pPr>
            <a:fld id="{E49D41D7-0CE1-4859-97DD-3E1839670BD4}" type="datetime1">
              <a:rPr lang="zh-CN" altLang="en-US"/>
              <a:pPr>
                <a:defRPr/>
              </a:pPr>
              <a:t>2021/9/27</a:t>
            </a:fld>
            <a:endParaRPr lang="zh-CN" altLang="zh-CN"/>
          </a:p>
        </p:txBody>
      </p:sp>
      <p:sp>
        <p:nvSpPr>
          <p:cNvPr id="6"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52"/>
          <p:cNvSpPr>
            <a:spLocks noGrp="1" noChangeArrowheads="1"/>
          </p:cNvSpPr>
          <p:nvPr>
            <p:ph type="sldNum" sz="quarter" idx="12"/>
          </p:nvPr>
        </p:nvSpPr>
        <p:spPr>
          <a:ln/>
        </p:spPr>
        <p:txBody>
          <a:bodyPr/>
          <a:lstStyle>
            <a:lvl1pPr>
              <a:defRPr/>
            </a:lvl1pPr>
          </a:lstStyle>
          <a:p>
            <a:pPr>
              <a:defRPr/>
            </a:pPr>
            <a:fld id="{F75B3E2C-A6DE-4478-BBD5-1030605B2A45}" type="slidenum">
              <a:rPr lang="en-US" altLang="zh-CN"/>
              <a:pPr>
                <a:defRPr/>
              </a:pPr>
              <a:t>‹#›</a:t>
            </a:fld>
            <a:endParaRPr lang="en-US" altLang="zh-CN"/>
          </a:p>
        </p:txBody>
      </p:sp>
    </p:spTree>
    <p:extLst>
      <p:ext uri="{BB962C8B-B14F-4D97-AF65-F5344CB8AC3E}">
        <p14:creationId xmlns:p14="http://schemas.microsoft.com/office/powerpoint/2010/main" val="400054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250"/>
          <p:cNvSpPr>
            <a:spLocks noGrp="1" noChangeArrowheads="1"/>
          </p:cNvSpPr>
          <p:nvPr>
            <p:ph type="dt" sz="half" idx="10"/>
          </p:nvPr>
        </p:nvSpPr>
        <p:spPr>
          <a:ln/>
        </p:spPr>
        <p:txBody>
          <a:bodyPr/>
          <a:lstStyle>
            <a:lvl1pPr>
              <a:defRPr/>
            </a:lvl1pPr>
          </a:lstStyle>
          <a:p>
            <a:pPr>
              <a:defRPr/>
            </a:pPr>
            <a:fld id="{099D92B8-DE8D-4C94-ACCC-82797543B539}" type="datetime1">
              <a:rPr lang="zh-CN" altLang="en-US"/>
              <a:pPr>
                <a:defRPr/>
              </a:pPr>
              <a:t>2021/9/27</a:t>
            </a:fld>
            <a:endParaRPr lang="zh-CN" altLang="zh-CN"/>
          </a:p>
        </p:txBody>
      </p:sp>
      <p:sp>
        <p:nvSpPr>
          <p:cNvPr id="6"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52"/>
          <p:cNvSpPr>
            <a:spLocks noGrp="1" noChangeArrowheads="1"/>
          </p:cNvSpPr>
          <p:nvPr>
            <p:ph type="sldNum" sz="quarter" idx="12"/>
          </p:nvPr>
        </p:nvSpPr>
        <p:spPr>
          <a:ln/>
        </p:spPr>
        <p:txBody>
          <a:bodyPr/>
          <a:lstStyle>
            <a:lvl1pPr>
              <a:defRPr/>
            </a:lvl1pPr>
          </a:lstStyle>
          <a:p>
            <a:pPr>
              <a:defRPr/>
            </a:pPr>
            <a:fld id="{07925FB2-B4E2-417D-AD57-C08E547186AF}" type="slidenum">
              <a:rPr lang="en-US" altLang="zh-CN"/>
              <a:pPr>
                <a:defRPr/>
              </a:pPr>
              <a:t>‹#›</a:t>
            </a:fld>
            <a:endParaRPr lang="en-US" altLang="zh-CN"/>
          </a:p>
        </p:txBody>
      </p:sp>
    </p:spTree>
    <p:extLst>
      <p:ext uri="{BB962C8B-B14F-4D97-AF65-F5344CB8AC3E}">
        <p14:creationId xmlns:p14="http://schemas.microsoft.com/office/powerpoint/2010/main" val="3243159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566738" y="0"/>
            <a:ext cx="7891462" cy="6821488"/>
            <a:chOff x="349" y="23"/>
            <a:chExt cx="4971" cy="4297"/>
          </a:xfrm>
        </p:grpSpPr>
        <p:sp>
          <p:nvSpPr>
            <p:cNvPr id="1132" name="Rectangle 3"/>
            <p:cNvSpPr>
              <a:spLocks noChangeArrowheads="1"/>
            </p:cNvSpPr>
            <p:nvPr/>
          </p:nvSpPr>
          <p:spPr bwMode="auto">
            <a:xfrm>
              <a:off x="384" y="23"/>
              <a:ext cx="21" cy="10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133" name="Freeform 4"/>
            <p:cNvSpPr>
              <a:spLocks noEditPoints="1"/>
            </p:cNvSpPr>
            <p:nvPr/>
          </p:nvSpPr>
          <p:spPr bwMode="auto">
            <a:xfrm>
              <a:off x="384" y="225"/>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34" name="Freeform 5"/>
            <p:cNvSpPr>
              <a:spLocks noEditPoints="1"/>
            </p:cNvSpPr>
            <p:nvPr/>
          </p:nvSpPr>
          <p:spPr bwMode="auto">
            <a:xfrm>
              <a:off x="384" y="630"/>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35" name="Freeform 6"/>
            <p:cNvSpPr>
              <a:spLocks noEditPoints="1"/>
            </p:cNvSpPr>
            <p:nvPr/>
          </p:nvSpPr>
          <p:spPr bwMode="auto">
            <a:xfrm>
              <a:off x="384" y="1034"/>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36" name="Freeform 7"/>
            <p:cNvSpPr>
              <a:spLocks noEditPoints="1"/>
            </p:cNvSpPr>
            <p:nvPr/>
          </p:nvSpPr>
          <p:spPr bwMode="auto">
            <a:xfrm>
              <a:off x="384" y="1438"/>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37" name="Freeform 8"/>
            <p:cNvSpPr>
              <a:spLocks noEditPoints="1"/>
            </p:cNvSpPr>
            <p:nvPr/>
          </p:nvSpPr>
          <p:spPr bwMode="auto">
            <a:xfrm>
              <a:off x="384" y="1843"/>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38" name="Freeform 9"/>
            <p:cNvSpPr>
              <a:spLocks noEditPoints="1"/>
            </p:cNvSpPr>
            <p:nvPr/>
          </p:nvSpPr>
          <p:spPr bwMode="auto">
            <a:xfrm>
              <a:off x="384" y="2247"/>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39" name="Freeform 10"/>
            <p:cNvSpPr>
              <a:spLocks noEditPoints="1"/>
            </p:cNvSpPr>
            <p:nvPr/>
          </p:nvSpPr>
          <p:spPr bwMode="auto">
            <a:xfrm>
              <a:off x="384" y="2652"/>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40" name="Freeform 11"/>
            <p:cNvSpPr>
              <a:spLocks noEditPoints="1"/>
            </p:cNvSpPr>
            <p:nvPr/>
          </p:nvSpPr>
          <p:spPr bwMode="auto">
            <a:xfrm>
              <a:off x="384" y="3056"/>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41" name="Freeform 12"/>
            <p:cNvSpPr>
              <a:spLocks noEditPoints="1"/>
            </p:cNvSpPr>
            <p:nvPr/>
          </p:nvSpPr>
          <p:spPr bwMode="auto">
            <a:xfrm>
              <a:off x="384" y="3461"/>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42" name="Freeform 13"/>
            <p:cNvSpPr>
              <a:spLocks noEditPoints="1"/>
            </p:cNvSpPr>
            <p:nvPr/>
          </p:nvSpPr>
          <p:spPr bwMode="auto">
            <a:xfrm>
              <a:off x="384" y="3865"/>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43" name="Rectangle 14"/>
            <p:cNvSpPr>
              <a:spLocks noChangeArrowheads="1"/>
            </p:cNvSpPr>
            <p:nvPr/>
          </p:nvSpPr>
          <p:spPr bwMode="auto">
            <a:xfrm>
              <a:off x="384" y="4269"/>
              <a:ext cx="21" cy="5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144" name="Rectangle 15"/>
            <p:cNvSpPr>
              <a:spLocks noChangeArrowheads="1"/>
            </p:cNvSpPr>
            <p:nvPr/>
          </p:nvSpPr>
          <p:spPr bwMode="auto">
            <a:xfrm>
              <a:off x="829" y="23"/>
              <a:ext cx="21" cy="10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145" name="Freeform 16"/>
            <p:cNvSpPr>
              <a:spLocks noEditPoints="1"/>
            </p:cNvSpPr>
            <p:nvPr/>
          </p:nvSpPr>
          <p:spPr bwMode="auto">
            <a:xfrm>
              <a:off x="829" y="225"/>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46" name="Freeform 17"/>
            <p:cNvSpPr>
              <a:spLocks noEditPoints="1"/>
            </p:cNvSpPr>
            <p:nvPr/>
          </p:nvSpPr>
          <p:spPr bwMode="auto">
            <a:xfrm>
              <a:off x="829" y="630"/>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47" name="Freeform 18"/>
            <p:cNvSpPr>
              <a:spLocks noEditPoints="1"/>
            </p:cNvSpPr>
            <p:nvPr/>
          </p:nvSpPr>
          <p:spPr bwMode="auto">
            <a:xfrm>
              <a:off x="829" y="1034"/>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48" name="Freeform 19"/>
            <p:cNvSpPr>
              <a:spLocks noEditPoints="1"/>
            </p:cNvSpPr>
            <p:nvPr/>
          </p:nvSpPr>
          <p:spPr bwMode="auto">
            <a:xfrm>
              <a:off x="829" y="1438"/>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49" name="Freeform 20"/>
            <p:cNvSpPr>
              <a:spLocks noEditPoints="1"/>
            </p:cNvSpPr>
            <p:nvPr/>
          </p:nvSpPr>
          <p:spPr bwMode="auto">
            <a:xfrm>
              <a:off x="829" y="1843"/>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50" name="Freeform 21"/>
            <p:cNvSpPr>
              <a:spLocks noEditPoints="1"/>
            </p:cNvSpPr>
            <p:nvPr/>
          </p:nvSpPr>
          <p:spPr bwMode="auto">
            <a:xfrm>
              <a:off x="829" y="2247"/>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51" name="Freeform 22"/>
            <p:cNvSpPr>
              <a:spLocks noEditPoints="1"/>
            </p:cNvSpPr>
            <p:nvPr/>
          </p:nvSpPr>
          <p:spPr bwMode="auto">
            <a:xfrm>
              <a:off x="829" y="2652"/>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52" name="Freeform 23"/>
            <p:cNvSpPr>
              <a:spLocks noEditPoints="1"/>
            </p:cNvSpPr>
            <p:nvPr/>
          </p:nvSpPr>
          <p:spPr bwMode="auto">
            <a:xfrm>
              <a:off x="829" y="3056"/>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53" name="Freeform 24"/>
            <p:cNvSpPr>
              <a:spLocks noEditPoints="1"/>
            </p:cNvSpPr>
            <p:nvPr/>
          </p:nvSpPr>
          <p:spPr bwMode="auto">
            <a:xfrm>
              <a:off x="829" y="3461"/>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54" name="Freeform 25"/>
            <p:cNvSpPr>
              <a:spLocks noEditPoints="1"/>
            </p:cNvSpPr>
            <p:nvPr/>
          </p:nvSpPr>
          <p:spPr bwMode="auto">
            <a:xfrm>
              <a:off x="829" y="3865"/>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55" name="Rectangle 26"/>
            <p:cNvSpPr>
              <a:spLocks noChangeArrowheads="1"/>
            </p:cNvSpPr>
            <p:nvPr/>
          </p:nvSpPr>
          <p:spPr bwMode="auto">
            <a:xfrm>
              <a:off x="829" y="4269"/>
              <a:ext cx="21" cy="5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156" name="Rectangle 27"/>
            <p:cNvSpPr>
              <a:spLocks noChangeArrowheads="1"/>
            </p:cNvSpPr>
            <p:nvPr/>
          </p:nvSpPr>
          <p:spPr bwMode="auto">
            <a:xfrm>
              <a:off x="1279" y="23"/>
              <a:ext cx="21" cy="10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157" name="Freeform 28"/>
            <p:cNvSpPr>
              <a:spLocks noEditPoints="1"/>
            </p:cNvSpPr>
            <p:nvPr/>
          </p:nvSpPr>
          <p:spPr bwMode="auto">
            <a:xfrm>
              <a:off x="1279" y="225"/>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58" name="Freeform 29"/>
            <p:cNvSpPr>
              <a:spLocks noEditPoints="1"/>
            </p:cNvSpPr>
            <p:nvPr/>
          </p:nvSpPr>
          <p:spPr bwMode="auto">
            <a:xfrm>
              <a:off x="1279" y="630"/>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59" name="Freeform 30"/>
            <p:cNvSpPr>
              <a:spLocks noEditPoints="1"/>
            </p:cNvSpPr>
            <p:nvPr/>
          </p:nvSpPr>
          <p:spPr bwMode="auto">
            <a:xfrm>
              <a:off x="1279" y="1034"/>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60" name="Freeform 31"/>
            <p:cNvSpPr>
              <a:spLocks noEditPoints="1"/>
            </p:cNvSpPr>
            <p:nvPr/>
          </p:nvSpPr>
          <p:spPr bwMode="auto">
            <a:xfrm>
              <a:off x="1279" y="1438"/>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61" name="Freeform 32"/>
            <p:cNvSpPr>
              <a:spLocks noEditPoints="1"/>
            </p:cNvSpPr>
            <p:nvPr/>
          </p:nvSpPr>
          <p:spPr bwMode="auto">
            <a:xfrm>
              <a:off x="1279" y="1843"/>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62" name="Freeform 33"/>
            <p:cNvSpPr>
              <a:spLocks noEditPoints="1"/>
            </p:cNvSpPr>
            <p:nvPr/>
          </p:nvSpPr>
          <p:spPr bwMode="auto">
            <a:xfrm>
              <a:off x="1279" y="2247"/>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63" name="Freeform 34"/>
            <p:cNvSpPr>
              <a:spLocks noEditPoints="1"/>
            </p:cNvSpPr>
            <p:nvPr/>
          </p:nvSpPr>
          <p:spPr bwMode="auto">
            <a:xfrm>
              <a:off x="1279" y="2652"/>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64" name="Freeform 35"/>
            <p:cNvSpPr>
              <a:spLocks noEditPoints="1"/>
            </p:cNvSpPr>
            <p:nvPr/>
          </p:nvSpPr>
          <p:spPr bwMode="auto">
            <a:xfrm>
              <a:off x="1279" y="3056"/>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65" name="Freeform 36"/>
            <p:cNvSpPr>
              <a:spLocks noEditPoints="1"/>
            </p:cNvSpPr>
            <p:nvPr/>
          </p:nvSpPr>
          <p:spPr bwMode="auto">
            <a:xfrm>
              <a:off x="1279" y="3461"/>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66" name="Freeform 37"/>
            <p:cNvSpPr>
              <a:spLocks noEditPoints="1"/>
            </p:cNvSpPr>
            <p:nvPr/>
          </p:nvSpPr>
          <p:spPr bwMode="auto">
            <a:xfrm>
              <a:off x="1279" y="3865"/>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67" name="Rectangle 38"/>
            <p:cNvSpPr>
              <a:spLocks noChangeArrowheads="1"/>
            </p:cNvSpPr>
            <p:nvPr/>
          </p:nvSpPr>
          <p:spPr bwMode="auto">
            <a:xfrm>
              <a:off x="1279" y="4269"/>
              <a:ext cx="21" cy="5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168" name="Rectangle 39"/>
            <p:cNvSpPr>
              <a:spLocks noChangeArrowheads="1"/>
            </p:cNvSpPr>
            <p:nvPr/>
          </p:nvSpPr>
          <p:spPr bwMode="auto">
            <a:xfrm>
              <a:off x="1724" y="23"/>
              <a:ext cx="21" cy="10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169" name="Freeform 40"/>
            <p:cNvSpPr>
              <a:spLocks noEditPoints="1"/>
            </p:cNvSpPr>
            <p:nvPr/>
          </p:nvSpPr>
          <p:spPr bwMode="auto">
            <a:xfrm>
              <a:off x="1724" y="225"/>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70" name="Freeform 41"/>
            <p:cNvSpPr>
              <a:spLocks noEditPoints="1"/>
            </p:cNvSpPr>
            <p:nvPr/>
          </p:nvSpPr>
          <p:spPr bwMode="auto">
            <a:xfrm>
              <a:off x="1724" y="630"/>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71" name="Freeform 42"/>
            <p:cNvSpPr>
              <a:spLocks noEditPoints="1"/>
            </p:cNvSpPr>
            <p:nvPr/>
          </p:nvSpPr>
          <p:spPr bwMode="auto">
            <a:xfrm>
              <a:off x="1724" y="1034"/>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72" name="Freeform 43"/>
            <p:cNvSpPr>
              <a:spLocks noEditPoints="1"/>
            </p:cNvSpPr>
            <p:nvPr/>
          </p:nvSpPr>
          <p:spPr bwMode="auto">
            <a:xfrm>
              <a:off x="1724" y="1438"/>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73" name="Freeform 44"/>
            <p:cNvSpPr>
              <a:spLocks noEditPoints="1"/>
            </p:cNvSpPr>
            <p:nvPr/>
          </p:nvSpPr>
          <p:spPr bwMode="auto">
            <a:xfrm>
              <a:off x="1724" y="1843"/>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74" name="Freeform 45"/>
            <p:cNvSpPr>
              <a:spLocks noEditPoints="1"/>
            </p:cNvSpPr>
            <p:nvPr/>
          </p:nvSpPr>
          <p:spPr bwMode="auto">
            <a:xfrm>
              <a:off x="1724" y="2247"/>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75" name="Freeform 46"/>
            <p:cNvSpPr>
              <a:spLocks noEditPoints="1"/>
            </p:cNvSpPr>
            <p:nvPr/>
          </p:nvSpPr>
          <p:spPr bwMode="auto">
            <a:xfrm>
              <a:off x="1724" y="2652"/>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76" name="Freeform 47"/>
            <p:cNvSpPr>
              <a:spLocks noEditPoints="1"/>
            </p:cNvSpPr>
            <p:nvPr/>
          </p:nvSpPr>
          <p:spPr bwMode="auto">
            <a:xfrm>
              <a:off x="1724" y="3056"/>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77" name="Freeform 48"/>
            <p:cNvSpPr>
              <a:spLocks noEditPoints="1"/>
            </p:cNvSpPr>
            <p:nvPr/>
          </p:nvSpPr>
          <p:spPr bwMode="auto">
            <a:xfrm>
              <a:off x="1724" y="3461"/>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78" name="Freeform 49"/>
            <p:cNvSpPr>
              <a:spLocks noEditPoints="1"/>
            </p:cNvSpPr>
            <p:nvPr/>
          </p:nvSpPr>
          <p:spPr bwMode="auto">
            <a:xfrm>
              <a:off x="1724" y="3865"/>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79" name="Rectangle 50"/>
            <p:cNvSpPr>
              <a:spLocks noChangeArrowheads="1"/>
            </p:cNvSpPr>
            <p:nvPr/>
          </p:nvSpPr>
          <p:spPr bwMode="auto">
            <a:xfrm>
              <a:off x="1724" y="4269"/>
              <a:ext cx="21" cy="5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180" name="Rectangle 51"/>
            <p:cNvSpPr>
              <a:spLocks noChangeArrowheads="1"/>
            </p:cNvSpPr>
            <p:nvPr/>
          </p:nvSpPr>
          <p:spPr bwMode="auto">
            <a:xfrm>
              <a:off x="2169" y="23"/>
              <a:ext cx="21" cy="10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181" name="Freeform 52"/>
            <p:cNvSpPr>
              <a:spLocks noEditPoints="1"/>
            </p:cNvSpPr>
            <p:nvPr/>
          </p:nvSpPr>
          <p:spPr bwMode="auto">
            <a:xfrm>
              <a:off x="2169" y="225"/>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82" name="Freeform 53"/>
            <p:cNvSpPr>
              <a:spLocks noEditPoints="1"/>
            </p:cNvSpPr>
            <p:nvPr/>
          </p:nvSpPr>
          <p:spPr bwMode="auto">
            <a:xfrm>
              <a:off x="2169" y="630"/>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83" name="Freeform 54"/>
            <p:cNvSpPr>
              <a:spLocks noEditPoints="1"/>
            </p:cNvSpPr>
            <p:nvPr/>
          </p:nvSpPr>
          <p:spPr bwMode="auto">
            <a:xfrm>
              <a:off x="2169" y="1034"/>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84" name="Freeform 55"/>
            <p:cNvSpPr>
              <a:spLocks noEditPoints="1"/>
            </p:cNvSpPr>
            <p:nvPr/>
          </p:nvSpPr>
          <p:spPr bwMode="auto">
            <a:xfrm>
              <a:off x="2169" y="1438"/>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85" name="Freeform 56"/>
            <p:cNvSpPr>
              <a:spLocks noEditPoints="1"/>
            </p:cNvSpPr>
            <p:nvPr/>
          </p:nvSpPr>
          <p:spPr bwMode="auto">
            <a:xfrm>
              <a:off x="2169" y="1843"/>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86" name="Freeform 57"/>
            <p:cNvSpPr>
              <a:spLocks noEditPoints="1"/>
            </p:cNvSpPr>
            <p:nvPr/>
          </p:nvSpPr>
          <p:spPr bwMode="auto">
            <a:xfrm>
              <a:off x="2169" y="2247"/>
              <a:ext cx="21" cy="304"/>
            </a:xfrm>
            <a:custGeom>
              <a:avLst/>
              <a:gdLst>
                <a:gd name="T0" fmla="*/ 0 w 4"/>
                <a:gd name="T1" fmla="*/ 0 h 60"/>
                <a:gd name="T2" fmla="*/ 0 w 4"/>
                <a:gd name="T3" fmla="*/ 13143 h 60"/>
                <a:gd name="T4" fmla="*/ 3035 w 4"/>
                <a:gd name="T5" fmla="*/ 13143 h 60"/>
                <a:gd name="T6" fmla="*/ 3035 w 4"/>
                <a:gd name="T7" fmla="*/ 0 h 60"/>
                <a:gd name="T8" fmla="*/ 0 w 4"/>
                <a:gd name="T9" fmla="*/ 0 h 60"/>
                <a:gd name="T10" fmla="*/ 0 w 4"/>
                <a:gd name="T11" fmla="*/ 26418 h 60"/>
                <a:gd name="T12" fmla="*/ 0 w 4"/>
                <a:gd name="T13" fmla="*/ 39535 h 60"/>
                <a:gd name="T14" fmla="*/ 3035 w 4"/>
                <a:gd name="T15" fmla="*/ 39535 h 60"/>
                <a:gd name="T16" fmla="*/ 3035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87" name="Freeform 58"/>
            <p:cNvSpPr>
              <a:spLocks noEditPoints="1"/>
            </p:cNvSpPr>
            <p:nvPr/>
          </p:nvSpPr>
          <p:spPr bwMode="auto">
            <a:xfrm>
              <a:off x="2169" y="2652"/>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88" name="Freeform 59"/>
            <p:cNvSpPr>
              <a:spLocks noEditPoints="1"/>
            </p:cNvSpPr>
            <p:nvPr/>
          </p:nvSpPr>
          <p:spPr bwMode="auto">
            <a:xfrm>
              <a:off x="2169" y="3056"/>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89" name="Freeform 60"/>
            <p:cNvSpPr>
              <a:spLocks noEditPoints="1"/>
            </p:cNvSpPr>
            <p:nvPr/>
          </p:nvSpPr>
          <p:spPr bwMode="auto">
            <a:xfrm>
              <a:off x="2169" y="3461"/>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90" name="Freeform 61"/>
            <p:cNvSpPr>
              <a:spLocks noEditPoints="1"/>
            </p:cNvSpPr>
            <p:nvPr/>
          </p:nvSpPr>
          <p:spPr bwMode="auto">
            <a:xfrm>
              <a:off x="2169" y="3865"/>
              <a:ext cx="21" cy="303"/>
            </a:xfrm>
            <a:custGeom>
              <a:avLst/>
              <a:gdLst>
                <a:gd name="T0" fmla="*/ 0 w 4"/>
                <a:gd name="T1" fmla="*/ 0 h 60"/>
                <a:gd name="T2" fmla="*/ 0 w 4"/>
                <a:gd name="T3" fmla="*/ 13009 h 60"/>
                <a:gd name="T4" fmla="*/ 3035 w 4"/>
                <a:gd name="T5" fmla="*/ 13009 h 60"/>
                <a:gd name="T6" fmla="*/ 3035 w 4"/>
                <a:gd name="T7" fmla="*/ 0 h 60"/>
                <a:gd name="T8" fmla="*/ 0 w 4"/>
                <a:gd name="T9" fmla="*/ 0 h 60"/>
                <a:gd name="T10" fmla="*/ 0 w 4"/>
                <a:gd name="T11" fmla="*/ 26013 h 60"/>
                <a:gd name="T12" fmla="*/ 0 w 4"/>
                <a:gd name="T13" fmla="*/ 39021 h 60"/>
                <a:gd name="T14" fmla="*/ 3035 w 4"/>
                <a:gd name="T15" fmla="*/ 39021 h 60"/>
                <a:gd name="T16" fmla="*/ 3035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91" name="Rectangle 62"/>
            <p:cNvSpPr>
              <a:spLocks noChangeArrowheads="1"/>
            </p:cNvSpPr>
            <p:nvPr/>
          </p:nvSpPr>
          <p:spPr bwMode="auto">
            <a:xfrm>
              <a:off x="2169" y="4269"/>
              <a:ext cx="21" cy="5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192" name="Rectangle 63"/>
            <p:cNvSpPr>
              <a:spLocks noChangeArrowheads="1"/>
            </p:cNvSpPr>
            <p:nvPr/>
          </p:nvSpPr>
          <p:spPr bwMode="auto">
            <a:xfrm>
              <a:off x="2620" y="23"/>
              <a:ext cx="20" cy="10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193" name="Freeform 64"/>
            <p:cNvSpPr>
              <a:spLocks noEditPoints="1"/>
            </p:cNvSpPr>
            <p:nvPr/>
          </p:nvSpPr>
          <p:spPr bwMode="auto">
            <a:xfrm>
              <a:off x="2620" y="225"/>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94" name="Freeform 65"/>
            <p:cNvSpPr>
              <a:spLocks noEditPoints="1"/>
            </p:cNvSpPr>
            <p:nvPr/>
          </p:nvSpPr>
          <p:spPr bwMode="auto">
            <a:xfrm>
              <a:off x="2620" y="630"/>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95" name="Freeform 66"/>
            <p:cNvSpPr>
              <a:spLocks noEditPoints="1"/>
            </p:cNvSpPr>
            <p:nvPr/>
          </p:nvSpPr>
          <p:spPr bwMode="auto">
            <a:xfrm>
              <a:off x="2620" y="1034"/>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96" name="Freeform 67"/>
            <p:cNvSpPr>
              <a:spLocks noEditPoints="1"/>
            </p:cNvSpPr>
            <p:nvPr/>
          </p:nvSpPr>
          <p:spPr bwMode="auto">
            <a:xfrm>
              <a:off x="2620" y="1438"/>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97" name="Freeform 68"/>
            <p:cNvSpPr>
              <a:spLocks noEditPoints="1"/>
            </p:cNvSpPr>
            <p:nvPr/>
          </p:nvSpPr>
          <p:spPr bwMode="auto">
            <a:xfrm>
              <a:off x="2620" y="1843"/>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98" name="Freeform 69"/>
            <p:cNvSpPr>
              <a:spLocks noEditPoints="1"/>
            </p:cNvSpPr>
            <p:nvPr/>
          </p:nvSpPr>
          <p:spPr bwMode="auto">
            <a:xfrm>
              <a:off x="2620" y="2247"/>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99" name="Freeform 70"/>
            <p:cNvSpPr>
              <a:spLocks noEditPoints="1"/>
            </p:cNvSpPr>
            <p:nvPr/>
          </p:nvSpPr>
          <p:spPr bwMode="auto">
            <a:xfrm>
              <a:off x="2620" y="2652"/>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00" name="Freeform 71"/>
            <p:cNvSpPr>
              <a:spLocks noEditPoints="1"/>
            </p:cNvSpPr>
            <p:nvPr/>
          </p:nvSpPr>
          <p:spPr bwMode="auto">
            <a:xfrm>
              <a:off x="2620" y="3056"/>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01" name="Freeform 72"/>
            <p:cNvSpPr>
              <a:spLocks noEditPoints="1"/>
            </p:cNvSpPr>
            <p:nvPr/>
          </p:nvSpPr>
          <p:spPr bwMode="auto">
            <a:xfrm>
              <a:off x="2620" y="3461"/>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02" name="Freeform 73"/>
            <p:cNvSpPr>
              <a:spLocks noEditPoints="1"/>
            </p:cNvSpPr>
            <p:nvPr/>
          </p:nvSpPr>
          <p:spPr bwMode="auto">
            <a:xfrm>
              <a:off x="2620" y="3865"/>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03" name="Rectangle 74"/>
            <p:cNvSpPr>
              <a:spLocks noChangeArrowheads="1"/>
            </p:cNvSpPr>
            <p:nvPr/>
          </p:nvSpPr>
          <p:spPr bwMode="auto">
            <a:xfrm>
              <a:off x="2620" y="4269"/>
              <a:ext cx="20" cy="5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204" name="Rectangle 75"/>
            <p:cNvSpPr>
              <a:spLocks noChangeArrowheads="1"/>
            </p:cNvSpPr>
            <p:nvPr/>
          </p:nvSpPr>
          <p:spPr bwMode="auto">
            <a:xfrm>
              <a:off x="3065" y="23"/>
              <a:ext cx="20" cy="10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205" name="Freeform 76"/>
            <p:cNvSpPr>
              <a:spLocks noEditPoints="1"/>
            </p:cNvSpPr>
            <p:nvPr/>
          </p:nvSpPr>
          <p:spPr bwMode="auto">
            <a:xfrm>
              <a:off x="3065" y="225"/>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06" name="Freeform 77"/>
            <p:cNvSpPr>
              <a:spLocks noEditPoints="1"/>
            </p:cNvSpPr>
            <p:nvPr/>
          </p:nvSpPr>
          <p:spPr bwMode="auto">
            <a:xfrm>
              <a:off x="3065" y="630"/>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07" name="Freeform 78"/>
            <p:cNvSpPr>
              <a:spLocks noEditPoints="1"/>
            </p:cNvSpPr>
            <p:nvPr/>
          </p:nvSpPr>
          <p:spPr bwMode="auto">
            <a:xfrm>
              <a:off x="3065" y="1034"/>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08" name="Freeform 79"/>
            <p:cNvSpPr>
              <a:spLocks noEditPoints="1"/>
            </p:cNvSpPr>
            <p:nvPr/>
          </p:nvSpPr>
          <p:spPr bwMode="auto">
            <a:xfrm>
              <a:off x="3065" y="1438"/>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09" name="Freeform 80"/>
            <p:cNvSpPr>
              <a:spLocks noEditPoints="1"/>
            </p:cNvSpPr>
            <p:nvPr/>
          </p:nvSpPr>
          <p:spPr bwMode="auto">
            <a:xfrm>
              <a:off x="3065" y="1843"/>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10" name="Freeform 81"/>
            <p:cNvSpPr>
              <a:spLocks noEditPoints="1"/>
            </p:cNvSpPr>
            <p:nvPr/>
          </p:nvSpPr>
          <p:spPr bwMode="auto">
            <a:xfrm>
              <a:off x="3065" y="2247"/>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11" name="Freeform 82"/>
            <p:cNvSpPr>
              <a:spLocks noEditPoints="1"/>
            </p:cNvSpPr>
            <p:nvPr/>
          </p:nvSpPr>
          <p:spPr bwMode="auto">
            <a:xfrm>
              <a:off x="3065" y="2652"/>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12" name="Freeform 83"/>
            <p:cNvSpPr>
              <a:spLocks noEditPoints="1"/>
            </p:cNvSpPr>
            <p:nvPr/>
          </p:nvSpPr>
          <p:spPr bwMode="auto">
            <a:xfrm>
              <a:off x="3065" y="3056"/>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13" name="Freeform 84"/>
            <p:cNvSpPr>
              <a:spLocks noEditPoints="1"/>
            </p:cNvSpPr>
            <p:nvPr/>
          </p:nvSpPr>
          <p:spPr bwMode="auto">
            <a:xfrm>
              <a:off x="3065" y="3461"/>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14" name="Freeform 85"/>
            <p:cNvSpPr>
              <a:spLocks noEditPoints="1"/>
            </p:cNvSpPr>
            <p:nvPr/>
          </p:nvSpPr>
          <p:spPr bwMode="auto">
            <a:xfrm>
              <a:off x="3065" y="3865"/>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15" name="Rectangle 86"/>
            <p:cNvSpPr>
              <a:spLocks noChangeArrowheads="1"/>
            </p:cNvSpPr>
            <p:nvPr/>
          </p:nvSpPr>
          <p:spPr bwMode="auto">
            <a:xfrm>
              <a:off x="3065" y="4269"/>
              <a:ext cx="20" cy="5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216" name="Rectangle 87"/>
            <p:cNvSpPr>
              <a:spLocks noChangeArrowheads="1"/>
            </p:cNvSpPr>
            <p:nvPr/>
          </p:nvSpPr>
          <p:spPr bwMode="auto">
            <a:xfrm>
              <a:off x="3510" y="23"/>
              <a:ext cx="20" cy="10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217" name="Freeform 88"/>
            <p:cNvSpPr>
              <a:spLocks noEditPoints="1"/>
            </p:cNvSpPr>
            <p:nvPr/>
          </p:nvSpPr>
          <p:spPr bwMode="auto">
            <a:xfrm>
              <a:off x="3510" y="225"/>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18" name="Freeform 89"/>
            <p:cNvSpPr>
              <a:spLocks noEditPoints="1"/>
            </p:cNvSpPr>
            <p:nvPr/>
          </p:nvSpPr>
          <p:spPr bwMode="auto">
            <a:xfrm>
              <a:off x="3510" y="630"/>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19" name="Freeform 90"/>
            <p:cNvSpPr>
              <a:spLocks noEditPoints="1"/>
            </p:cNvSpPr>
            <p:nvPr/>
          </p:nvSpPr>
          <p:spPr bwMode="auto">
            <a:xfrm>
              <a:off x="3510" y="1034"/>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20" name="Freeform 91"/>
            <p:cNvSpPr>
              <a:spLocks noEditPoints="1"/>
            </p:cNvSpPr>
            <p:nvPr/>
          </p:nvSpPr>
          <p:spPr bwMode="auto">
            <a:xfrm>
              <a:off x="3510" y="1438"/>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21" name="Freeform 92"/>
            <p:cNvSpPr>
              <a:spLocks noEditPoints="1"/>
            </p:cNvSpPr>
            <p:nvPr/>
          </p:nvSpPr>
          <p:spPr bwMode="auto">
            <a:xfrm>
              <a:off x="3510" y="1843"/>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22" name="Freeform 93"/>
            <p:cNvSpPr>
              <a:spLocks noEditPoints="1"/>
            </p:cNvSpPr>
            <p:nvPr/>
          </p:nvSpPr>
          <p:spPr bwMode="auto">
            <a:xfrm>
              <a:off x="3510" y="2247"/>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23" name="Freeform 94"/>
            <p:cNvSpPr>
              <a:spLocks noEditPoints="1"/>
            </p:cNvSpPr>
            <p:nvPr/>
          </p:nvSpPr>
          <p:spPr bwMode="auto">
            <a:xfrm>
              <a:off x="3510" y="2652"/>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24" name="Freeform 95"/>
            <p:cNvSpPr>
              <a:spLocks noEditPoints="1"/>
            </p:cNvSpPr>
            <p:nvPr/>
          </p:nvSpPr>
          <p:spPr bwMode="auto">
            <a:xfrm>
              <a:off x="3510" y="3056"/>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25" name="Freeform 96"/>
            <p:cNvSpPr>
              <a:spLocks noEditPoints="1"/>
            </p:cNvSpPr>
            <p:nvPr/>
          </p:nvSpPr>
          <p:spPr bwMode="auto">
            <a:xfrm>
              <a:off x="3510" y="3461"/>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26" name="Freeform 97"/>
            <p:cNvSpPr>
              <a:spLocks noEditPoints="1"/>
            </p:cNvSpPr>
            <p:nvPr/>
          </p:nvSpPr>
          <p:spPr bwMode="auto">
            <a:xfrm>
              <a:off x="3510" y="3865"/>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27" name="Rectangle 98"/>
            <p:cNvSpPr>
              <a:spLocks noChangeArrowheads="1"/>
            </p:cNvSpPr>
            <p:nvPr/>
          </p:nvSpPr>
          <p:spPr bwMode="auto">
            <a:xfrm>
              <a:off x="3510" y="4269"/>
              <a:ext cx="20" cy="5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228" name="Rectangle 99"/>
            <p:cNvSpPr>
              <a:spLocks noChangeArrowheads="1"/>
            </p:cNvSpPr>
            <p:nvPr/>
          </p:nvSpPr>
          <p:spPr bwMode="auto">
            <a:xfrm>
              <a:off x="3960" y="23"/>
              <a:ext cx="20" cy="10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229" name="Freeform 100"/>
            <p:cNvSpPr>
              <a:spLocks noEditPoints="1"/>
            </p:cNvSpPr>
            <p:nvPr/>
          </p:nvSpPr>
          <p:spPr bwMode="auto">
            <a:xfrm>
              <a:off x="3960" y="225"/>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30" name="Freeform 101"/>
            <p:cNvSpPr>
              <a:spLocks noEditPoints="1"/>
            </p:cNvSpPr>
            <p:nvPr/>
          </p:nvSpPr>
          <p:spPr bwMode="auto">
            <a:xfrm>
              <a:off x="3960" y="630"/>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31" name="Freeform 102"/>
            <p:cNvSpPr>
              <a:spLocks noEditPoints="1"/>
            </p:cNvSpPr>
            <p:nvPr/>
          </p:nvSpPr>
          <p:spPr bwMode="auto">
            <a:xfrm>
              <a:off x="3960" y="1034"/>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32" name="Freeform 103"/>
            <p:cNvSpPr>
              <a:spLocks noEditPoints="1"/>
            </p:cNvSpPr>
            <p:nvPr/>
          </p:nvSpPr>
          <p:spPr bwMode="auto">
            <a:xfrm>
              <a:off x="3960" y="1438"/>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33" name="Freeform 104"/>
            <p:cNvSpPr>
              <a:spLocks noEditPoints="1"/>
            </p:cNvSpPr>
            <p:nvPr/>
          </p:nvSpPr>
          <p:spPr bwMode="auto">
            <a:xfrm>
              <a:off x="3960" y="1843"/>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34" name="Freeform 105"/>
            <p:cNvSpPr>
              <a:spLocks noEditPoints="1"/>
            </p:cNvSpPr>
            <p:nvPr/>
          </p:nvSpPr>
          <p:spPr bwMode="auto">
            <a:xfrm>
              <a:off x="3960" y="2247"/>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35" name="Freeform 106"/>
            <p:cNvSpPr>
              <a:spLocks noEditPoints="1"/>
            </p:cNvSpPr>
            <p:nvPr/>
          </p:nvSpPr>
          <p:spPr bwMode="auto">
            <a:xfrm>
              <a:off x="3960" y="2652"/>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36" name="Freeform 107"/>
            <p:cNvSpPr>
              <a:spLocks noEditPoints="1"/>
            </p:cNvSpPr>
            <p:nvPr/>
          </p:nvSpPr>
          <p:spPr bwMode="auto">
            <a:xfrm>
              <a:off x="3960" y="3056"/>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37" name="Freeform 108"/>
            <p:cNvSpPr>
              <a:spLocks noEditPoints="1"/>
            </p:cNvSpPr>
            <p:nvPr/>
          </p:nvSpPr>
          <p:spPr bwMode="auto">
            <a:xfrm>
              <a:off x="3960" y="3461"/>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38" name="Freeform 109"/>
            <p:cNvSpPr>
              <a:spLocks noEditPoints="1"/>
            </p:cNvSpPr>
            <p:nvPr/>
          </p:nvSpPr>
          <p:spPr bwMode="auto">
            <a:xfrm>
              <a:off x="3960" y="3865"/>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39" name="Rectangle 110"/>
            <p:cNvSpPr>
              <a:spLocks noChangeArrowheads="1"/>
            </p:cNvSpPr>
            <p:nvPr/>
          </p:nvSpPr>
          <p:spPr bwMode="auto">
            <a:xfrm>
              <a:off x="3960" y="4269"/>
              <a:ext cx="20" cy="5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240" name="Rectangle 111"/>
            <p:cNvSpPr>
              <a:spLocks noChangeArrowheads="1"/>
            </p:cNvSpPr>
            <p:nvPr/>
          </p:nvSpPr>
          <p:spPr bwMode="auto">
            <a:xfrm>
              <a:off x="4405" y="23"/>
              <a:ext cx="20" cy="10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241" name="Freeform 112"/>
            <p:cNvSpPr>
              <a:spLocks noEditPoints="1"/>
            </p:cNvSpPr>
            <p:nvPr/>
          </p:nvSpPr>
          <p:spPr bwMode="auto">
            <a:xfrm>
              <a:off x="4405" y="225"/>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42" name="Freeform 113"/>
            <p:cNvSpPr>
              <a:spLocks noEditPoints="1"/>
            </p:cNvSpPr>
            <p:nvPr/>
          </p:nvSpPr>
          <p:spPr bwMode="auto">
            <a:xfrm>
              <a:off x="4405" y="630"/>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43" name="Freeform 114"/>
            <p:cNvSpPr>
              <a:spLocks noEditPoints="1"/>
            </p:cNvSpPr>
            <p:nvPr/>
          </p:nvSpPr>
          <p:spPr bwMode="auto">
            <a:xfrm>
              <a:off x="4405" y="1034"/>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44" name="Freeform 115"/>
            <p:cNvSpPr>
              <a:spLocks noEditPoints="1"/>
            </p:cNvSpPr>
            <p:nvPr/>
          </p:nvSpPr>
          <p:spPr bwMode="auto">
            <a:xfrm>
              <a:off x="4405" y="1438"/>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45" name="Freeform 116"/>
            <p:cNvSpPr>
              <a:spLocks noEditPoints="1"/>
            </p:cNvSpPr>
            <p:nvPr/>
          </p:nvSpPr>
          <p:spPr bwMode="auto">
            <a:xfrm>
              <a:off x="4405" y="1843"/>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46" name="Freeform 117"/>
            <p:cNvSpPr>
              <a:spLocks noEditPoints="1"/>
            </p:cNvSpPr>
            <p:nvPr/>
          </p:nvSpPr>
          <p:spPr bwMode="auto">
            <a:xfrm>
              <a:off x="4405" y="2247"/>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47" name="Freeform 118"/>
            <p:cNvSpPr>
              <a:spLocks noEditPoints="1"/>
            </p:cNvSpPr>
            <p:nvPr/>
          </p:nvSpPr>
          <p:spPr bwMode="auto">
            <a:xfrm>
              <a:off x="4405" y="2652"/>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48" name="Freeform 119"/>
            <p:cNvSpPr>
              <a:spLocks noEditPoints="1"/>
            </p:cNvSpPr>
            <p:nvPr/>
          </p:nvSpPr>
          <p:spPr bwMode="auto">
            <a:xfrm>
              <a:off x="4405" y="3056"/>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49" name="Freeform 120"/>
            <p:cNvSpPr>
              <a:spLocks noEditPoints="1"/>
            </p:cNvSpPr>
            <p:nvPr/>
          </p:nvSpPr>
          <p:spPr bwMode="auto">
            <a:xfrm>
              <a:off x="4405" y="3461"/>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50" name="Freeform 121"/>
            <p:cNvSpPr>
              <a:spLocks noEditPoints="1"/>
            </p:cNvSpPr>
            <p:nvPr/>
          </p:nvSpPr>
          <p:spPr bwMode="auto">
            <a:xfrm>
              <a:off x="4405" y="3865"/>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51" name="Rectangle 122"/>
            <p:cNvSpPr>
              <a:spLocks noChangeArrowheads="1"/>
            </p:cNvSpPr>
            <p:nvPr/>
          </p:nvSpPr>
          <p:spPr bwMode="auto">
            <a:xfrm>
              <a:off x="4405" y="4269"/>
              <a:ext cx="20" cy="5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252" name="Rectangle 123"/>
            <p:cNvSpPr>
              <a:spLocks noChangeArrowheads="1"/>
            </p:cNvSpPr>
            <p:nvPr/>
          </p:nvSpPr>
          <p:spPr bwMode="auto">
            <a:xfrm>
              <a:off x="4850" y="23"/>
              <a:ext cx="20" cy="10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253" name="Freeform 124"/>
            <p:cNvSpPr>
              <a:spLocks noEditPoints="1"/>
            </p:cNvSpPr>
            <p:nvPr/>
          </p:nvSpPr>
          <p:spPr bwMode="auto">
            <a:xfrm>
              <a:off x="4850" y="225"/>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54" name="Freeform 125"/>
            <p:cNvSpPr>
              <a:spLocks noEditPoints="1"/>
            </p:cNvSpPr>
            <p:nvPr/>
          </p:nvSpPr>
          <p:spPr bwMode="auto">
            <a:xfrm>
              <a:off x="4850" y="630"/>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55" name="Freeform 126"/>
            <p:cNvSpPr>
              <a:spLocks noEditPoints="1"/>
            </p:cNvSpPr>
            <p:nvPr/>
          </p:nvSpPr>
          <p:spPr bwMode="auto">
            <a:xfrm>
              <a:off x="4850" y="1034"/>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56" name="Freeform 127"/>
            <p:cNvSpPr>
              <a:spLocks noEditPoints="1"/>
            </p:cNvSpPr>
            <p:nvPr/>
          </p:nvSpPr>
          <p:spPr bwMode="auto">
            <a:xfrm>
              <a:off x="4850" y="1438"/>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57" name="Freeform 128"/>
            <p:cNvSpPr>
              <a:spLocks noEditPoints="1"/>
            </p:cNvSpPr>
            <p:nvPr/>
          </p:nvSpPr>
          <p:spPr bwMode="auto">
            <a:xfrm>
              <a:off x="4850" y="1843"/>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58" name="Freeform 129"/>
            <p:cNvSpPr>
              <a:spLocks noEditPoints="1"/>
            </p:cNvSpPr>
            <p:nvPr/>
          </p:nvSpPr>
          <p:spPr bwMode="auto">
            <a:xfrm>
              <a:off x="4850" y="2247"/>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59" name="Freeform 130"/>
            <p:cNvSpPr>
              <a:spLocks noEditPoints="1"/>
            </p:cNvSpPr>
            <p:nvPr/>
          </p:nvSpPr>
          <p:spPr bwMode="auto">
            <a:xfrm>
              <a:off x="4850" y="2652"/>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60" name="Freeform 131"/>
            <p:cNvSpPr>
              <a:spLocks noEditPoints="1"/>
            </p:cNvSpPr>
            <p:nvPr/>
          </p:nvSpPr>
          <p:spPr bwMode="auto">
            <a:xfrm>
              <a:off x="4850" y="3056"/>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61" name="Freeform 132"/>
            <p:cNvSpPr>
              <a:spLocks noEditPoints="1"/>
            </p:cNvSpPr>
            <p:nvPr/>
          </p:nvSpPr>
          <p:spPr bwMode="auto">
            <a:xfrm>
              <a:off x="4850" y="3461"/>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62" name="Freeform 133"/>
            <p:cNvSpPr>
              <a:spLocks noEditPoints="1"/>
            </p:cNvSpPr>
            <p:nvPr/>
          </p:nvSpPr>
          <p:spPr bwMode="auto">
            <a:xfrm>
              <a:off x="4850" y="3865"/>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63" name="Rectangle 134"/>
            <p:cNvSpPr>
              <a:spLocks noChangeArrowheads="1"/>
            </p:cNvSpPr>
            <p:nvPr/>
          </p:nvSpPr>
          <p:spPr bwMode="auto">
            <a:xfrm>
              <a:off x="4850" y="4269"/>
              <a:ext cx="20" cy="5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264" name="Rectangle 135"/>
            <p:cNvSpPr>
              <a:spLocks noChangeArrowheads="1"/>
            </p:cNvSpPr>
            <p:nvPr/>
          </p:nvSpPr>
          <p:spPr bwMode="auto">
            <a:xfrm>
              <a:off x="5300" y="23"/>
              <a:ext cx="20" cy="10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265" name="Freeform 136"/>
            <p:cNvSpPr>
              <a:spLocks noEditPoints="1"/>
            </p:cNvSpPr>
            <p:nvPr/>
          </p:nvSpPr>
          <p:spPr bwMode="auto">
            <a:xfrm>
              <a:off x="5300" y="225"/>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66" name="Freeform 137"/>
            <p:cNvSpPr>
              <a:spLocks noEditPoints="1"/>
            </p:cNvSpPr>
            <p:nvPr/>
          </p:nvSpPr>
          <p:spPr bwMode="auto">
            <a:xfrm>
              <a:off x="5300" y="630"/>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67" name="Freeform 138"/>
            <p:cNvSpPr>
              <a:spLocks noEditPoints="1"/>
            </p:cNvSpPr>
            <p:nvPr/>
          </p:nvSpPr>
          <p:spPr bwMode="auto">
            <a:xfrm>
              <a:off x="5300" y="1034"/>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68" name="Freeform 139"/>
            <p:cNvSpPr>
              <a:spLocks noEditPoints="1"/>
            </p:cNvSpPr>
            <p:nvPr/>
          </p:nvSpPr>
          <p:spPr bwMode="auto">
            <a:xfrm>
              <a:off x="5300" y="1438"/>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69" name="Freeform 140"/>
            <p:cNvSpPr>
              <a:spLocks noEditPoints="1"/>
            </p:cNvSpPr>
            <p:nvPr/>
          </p:nvSpPr>
          <p:spPr bwMode="auto">
            <a:xfrm>
              <a:off x="5300" y="1843"/>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70" name="Freeform 141"/>
            <p:cNvSpPr>
              <a:spLocks noEditPoints="1"/>
            </p:cNvSpPr>
            <p:nvPr/>
          </p:nvSpPr>
          <p:spPr bwMode="auto">
            <a:xfrm>
              <a:off x="5300" y="2247"/>
              <a:ext cx="20" cy="304"/>
            </a:xfrm>
            <a:custGeom>
              <a:avLst/>
              <a:gdLst>
                <a:gd name="T0" fmla="*/ 0 w 4"/>
                <a:gd name="T1" fmla="*/ 0 h 60"/>
                <a:gd name="T2" fmla="*/ 0 w 4"/>
                <a:gd name="T3" fmla="*/ 13143 h 60"/>
                <a:gd name="T4" fmla="*/ 2500 w 4"/>
                <a:gd name="T5" fmla="*/ 13143 h 60"/>
                <a:gd name="T6" fmla="*/ 2500 w 4"/>
                <a:gd name="T7" fmla="*/ 0 h 60"/>
                <a:gd name="T8" fmla="*/ 0 w 4"/>
                <a:gd name="T9" fmla="*/ 0 h 60"/>
                <a:gd name="T10" fmla="*/ 0 w 4"/>
                <a:gd name="T11" fmla="*/ 26418 h 60"/>
                <a:gd name="T12" fmla="*/ 0 w 4"/>
                <a:gd name="T13" fmla="*/ 39535 h 60"/>
                <a:gd name="T14" fmla="*/ 2500 w 4"/>
                <a:gd name="T15" fmla="*/ 39535 h 60"/>
                <a:gd name="T16" fmla="*/ 2500 w 4"/>
                <a:gd name="T17" fmla="*/ 26418 h 60"/>
                <a:gd name="T18" fmla="*/ 0 w 4"/>
                <a:gd name="T19" fmla="*/ 26418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71" name="Freeform 142"/>
            <p:cNvSpPr>
              <a:spLocks noEditPoints="1"/>
            </p:cNvSpPr>
            <p:nvPr/>
          </p:nvSpPr>
          <p:spPr bwMode="auto">
            <a:xfrm>
              <a:off x="5300" y="2652"/>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72" name="Freeform 143"/>
            <p:cNvSpPr>
              <a:spLocks noEditPoints="1"/>
            </p:cNvSpPr>
            <p:nvPr/>
          </p:nvSpPr>
          <p:spPr bwMode="auto">
            <a:xfrm>
              <a:off x="5300" y="3056"/>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73" name="Freeform 144"/>
            <p:cNvSpPr>
              <a:spLocks noEditPoints="1"/>
            </p:cNvSpPr>
            <p:nvPr/>
          </p:nvSpPr>
          <p:spPr bwMode="auto">
            <a:xfrm>
              <a:off x="5300" y="3461"/>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74" name="Freeform 145"/>
            <p:cNvSpPr>
              <a:spLocks noEditPoints="1"/>
            </p:cNvSpPr>
            <p:nvPr/>
          </p:nvSpPr>
          <p:spPr bwMode="auto">
            <a:xfrm>
              <a:off x="5300" y="3865"/>
              <a:ext cx="20" cy="303"/>
            </a:xfrm>
            <a:custGeom>
              <a:avLst/>
              <a:gdLst>
                <a:gd name="T0" fmla="*/ 0 w 4"/>
                <a:gd name="T1" fmla="*/ 0 h 60"/>
                <a:gd name="T2" fmla="*/ 0 w 4"/>
                <a:gd name="T3" fmla="*/ 13009 h 60"/>
                <a:gd name="T4" fmla="*/ 2500 w 4"/>
                <a:gd name="T5" fmla="*/ 13009 h 60"/>
                <a:gd name="T6" fmla="*/ 2500 w 4"/>
                <a:gd name="T7" fmla="*/ 0 h 60"/>
                <a:gd name="T8" fmla="*/ 0 w 4"/>
                <a:gd name="T9" fmla="*/ 0 h 60"/>
                <a:gd name="T10" fmla="*/ 0 w 4"/>
                <a:gd name="T11" fmla="*/ 26013 h 60"/>
                <a:gd name="T12" fmla="*/ 0 w 4"/>
                <a:gd name="T13" fmla="*/ 39021 h 60"/>
                <a:gd name="T14" fmla="*/ 2500 w 4"/>
                <a:gd name="T15" fmla="*/ 39021 h 60"/>
                <a:gd name="T16" fmla="*/ 2500 w 4"/>
                <a:gd name="T17" fmla="*/ 26013 h 60"/>
                <a:gd name="T18" fmla="*/ 0 w 4"/>
                <a:gd name="T19" fmla="*/ 260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275" name="Rectangle 146"/>
            <p:cNvSpPr>
              <a:spLocks noChangeArrowheads="1"/>
            </p:cNvSpPr>
            <p:nvPr/>
          </p:nvSpPr>
          <p:spPr bwMode="auto">
            <a:xfrm>
              <a:off x="5300" y="4269"/>
              <a:ext cx="20" cy="51"/>
            </a:xfrm>
            <a:prstGeom prst="rect">
              <a:avLst/>
            </a:prstGeom>
            <a:solidFill>
              <a:schemeClr val="bg2">
                <a:alpha val="59999"/>
              </a:schemeClr>
            </a:solidFill>
            <a:ln>
              <a:noFill/>
            </a:ln>
            <a:extLst>
              <a:ext uri="{91240B29-F687-4f45-9708-019B960494DF}">
                <a14:hiddenLine xmlns="" xmlns:a14="http://schemas.microsoft.com/office/drawing/2010/main" w="0">
                  <a:solidFill>
                    <a:srgbClr val="000000"/>
                  </a:solidFill>
                  <a:miter lim="800000"/>
                  <a:headEnd/>
                  <a:tailEnd/>
                </a14:hiddenLine>
              </a:ext>
            </a:extLst>
          </p:spPr>
          <p:txBody>
            <a:bodyPr/>
            <a:lstStyle/>
            <a:p>
              <a:endParaRPr lang="zh-CN" altLang="en-US"/>
            </a:p>
          </p:txBody>
        </p:sp>
        <p:sp>
          <p:nvSpPr>
            <p:cNvPr id="1276" name="Freeform 147"/>
            <p:cNvSpPr>
              <a:spLocks/>
            </p:cNvSpPr>
            <p:nvPr/>
          </p:nvSpPr>
          <p:spPr bwMode="auto">
            <a:xfrm>
              <a:off x="349" y="3304"/>
              <a:ext cx="20" cy="10"/>
            </a:xfrm>
            <a:custGeom>
              <a:avLst/>
              <a:gdLst>
                <a:gd name="T0" fmla="*/ 0 w 4"/>
                <a:gd name="T1" fmla="*/ 625 h 2"/>
                <a:gd name="T2" fmla="*/ 0 w 4"/>
                <a:gd name="T3" fmla="*/ 625 h 2"/>
                <a:gd name="T4" fmla="*/ 0 60000 65536"/>
                <a:gd name="T5" fmla="*/ 0 60000 65536"/>
              </a:gdLst>
              <a:ahLst/>
              <a:cxnLst>
                <a:cxn ang="T4">
                  <a:pos x="T0" y="T1"/>
                </a:cxn>
                <a:cxn ang="T5">
                  <a:pos x="T2" y="T3"/>
                </a:cxn>
              </a:cxnLst>
              <a:rect l="0" t="0" r="r" b="b"/>
              <a:pathLst>
                <a:path w="4" h="2">
                  <a:moveTo>
                    <a:pt x="0" y="1"/>
                  </a:moveTo>
                  <a:cubicBezTo>
                    <a:pt x="1" y="2"/>
                    <a:pt x="4" y="0"/>
                    <a:pt x="0" y="1"/>
                  </a:cubicBezTo>
                  <a:close/>
                </a:path>
              </a:pathLst>
            </a:custGeom>
            <a:solidFill>
              <a:schemeClr val="bg2">
                <a:alpha val="59999"/>
              </a:schemeClr>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grpSp>
      <p:grpSp>
        <p:nvGrpSpPr>
          <p:cNvPr id="1027" name="Group 148"/>
          <p:cNvGrpSpPr>
            <a:grpSpLocks/>
          </p:cNvGrpSpPr>
          <p:nvPr/>
        </p:nvGrpSpPr>
        <p:grpSpPr bwMode="auto">
          <a:xfrm>
            <a:off x="1066800" y="3444875"/>
            <a:ext cx="533400" cy="492125"/>
            <a:chOff x="96" y="2784"/>
            <a:chExt cx="1062" cy="981"/>
          </a:xfrm>
        </p:grpSpPr>
        <p:sp>
          <p:nvSpPr>
            <p:cNvPr id="1119" name="Freeform 149"/>
            <p:cNvSpPr>
              <a:spLocks/>
            </p:cNvSpPr>
            <p:nvPr userDrawn="1"/>
          </p:nvSpPr>
          <p:spPr bwMode="auto">
            <a:xfrm>
              <a:off x="121" y="2784"/>
              <a:ext cx="207" cy="81"/>
            </a:xfrm>
            <a:custGeom>
              <a:avLst/>
              <a:gdLst>
                <a:gd name="T0" fmla="*/ 19423 w 41"/>
                <a:gd name="T1" fmla="*/ 7918 h 16"/>
                <a:gd name="T2" fmla="*/ 24062 w 41"/>
                <a:gd name="T3" fmla="*/ 6612 h 16"/>
                <a:gd name="T4" fmla="*/ 24699 w 41"/>
                <a:gd name="T5" fmla="*/ 5974 h 16"/>
                <a:gd name="T6" fmla="*/ 20215 w 41"/>
                <a:gd name="T7" fmla="*/ 643 h 16"/>
                <a:gd name="T8" fmla="*/ 5150 w 41"/>
                <a:gd name="T9" fmla="*/ 7280 h 16"/>
                <a:gd name="T10" fmla="*/ 19423 w 41"/>
                <a:gd name="T11" fmla="*/ 7918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20" name="Freeform 150"/>
            <p:cNvSpPr>
              <a:spLocks noEditPoints="1"/>
            </p:cNvSpPr>
            <p:nvPr userDrawn="1"/>
          </p:nvSpPr>
          <p:spPr bwMode="auto">
            <a:xfrm>
              <a:off x="96" y="2789"/>
              <a:ext cx="1062" cy="976"/>
            </a:xfrm>
            <a:custGeom>
              <a:avLst/>
              <a:gdLst>
                <a:gd name="T0" fmla="*/ 106569 w 210"/>
                <a:gd name="T1" fmla="*/ 101398 h 193"/>
                <a:gd name="T2" fmla="*/ 99459 w 210"/>
                <a:gd name="T3" fmla="*/ 81731 h 193"/>
                <a:gd name="T4" fmla="*/ 92859 w 210"/>
                <a:gd name="T5" fmla="*/ 64800 h 193"/>
                <a:gd name="T6" fmla="*/ 107874 w 210"/>
                <a:gd name="T7" fmla="*/ 60785 h 193"/>
                <a:gd name="T8" fmla="*/ 95443 w 210"/>
                <a:gd name="T9" fmla="*/ 53680 h 193"/>
                <a:gd name="T10" fmla="*/ 102680 w 210"/>
                <a:gd name="T11" fmla="*/ 54317 h 193"/>
                <a:gd name="T12" fmla="*/ 102680 w 210"/>
                <a:gd name="T13" fmla="*/ 50302 h 193"/>
                <a:gd name="T14" fmla="*/ 88333 w 210"/>
                <a:gd name="T15" fmla="*/ 50944 h 193"/>
                <a:gd name="T16" fmla="*/ 83681 w 210"/>
                <a:gd name="T17" fmla="*/ 81731 h 193"/>
                <a:gd name="T18" fmla="*/ 81096 w 210"/>
                <a:gd name="T19" fmla="*/ 54954 h 193"/>
                <a:gd name="T20" fmla="*/ 77212 w 210"/>
                <a:gd name="T21" fmla="*/ 43834 h 193"/>
                <a:gd name="T22" fmla="*/ 81096 w 210"/>
                <a:gd name="T23" fmla="*/ 33371 h 193"/>
                <a:gd name="T24" fmla="*/ 79154 w 210"/>
                <a:gd name="T25" fmla="*/ 24193 h 193"/>
                <a:gd name="T26" fmla="*/ 77850 w 210"/>
                <a:gd name="T27" fmla="*/ 15651 h 193"/>
                <a:gd name="T28" fmla="*/ 86391 w 210"/>
                <a:gd name="T29" fmla="*/ 25472 h 193"/>
                <a:gd name="T30" fmla="*/ 97517 w 210"/>
                <a:gd name="T31" fmla="*/ 11763 h 193"/>
                <a:gd name="T32" fmla="*/ 96086 w 210"/>
                <a:gd name="T33" fmla="*/ 23525 h 193"/>
                <a:gd name="T34" fmla="*/ 93502 w 210"/>
                <a:gd name="T35" fmla="*/ 31429 h 193"/>
                <a:gd name="T36" fmla="*/ 94164 w 210"/>
                <a:gd name="T37" fmla="*/ 43834 h 193"/>
                <a:gd name="T38" fmla="*/ 130100 w 210"/>
                <a:gd name="T39" fmla="*/ 18999 h 193"/>
                <a:gd name="T40" fmla="*/ 58845 w 210"/>
                <a:gd name="T41" fmla="*/ 637 h 193"/>
                <a:gd name="T42" fmla="*/ 36599 w 210"/>
                <a:gd name="T43" fmla="*/ 5168 h 193"/>
                <a:gd name="T44" fmla="*/ 55624 w 210"/>
                <a:gd name="T45" fmla="*/ 7879 h 193"/>
                <a:gd name="T46" fmla="*/ 39183 w 210"/>
                <a:gd name="T47" fmla="*/ 14347 h 193"/>
                <a:gd name="T48" fmla="*/ 37903 w 210"/>
                <a:gd name="T49" fmla="*/ 18999 h 193"/>
                <a:gd name="T50" fmla="*/ 24831 w 210"/>
                <a:gd name="T51" fmla="*/ 11125 h 193"/>
                <a:gd name="T52" fmla="*/ 8542 w 210"/>
                <a:gd name="T53" fmla="*/ 75263 h 193"/>
                <a:gd name="T54" fmla="*/ 39845 w 210"/>
                <a:gd name="T55" fmla="*/ 95441 h 193"/>
                <a:gd name="T56" fmla="*/ 29488 w 210"/>
                <a:gd name="T57" fmla="*/ 87026 h 193"/>
                <a:gd name="T58" fmla="*/ 22889 w 210"/>
                <a:gd name="T59" fmla="*/ 94798 h 193"/>
                <a:gd name="T60" fmla="*/ 20947 w 210"/>
                <a:gd name="T61" fmla="*/ 83673 h 193"/>
                <a:gd name="T62" fmla="*/ 30125 w 210"/>
                <a:gd name="T63" fmla="*/ 56259 h 193"/>
                <a:gd name="T64" fmla="*/ 43835 w 210"/>
                <a:gd name="T65" fmla="*/ 54317 h 193"/>
                <a:gd name="T66" fmla="*/ 46445 w 210"/>
                <a:gd name="T67" fmla="*/ 62064 h 193"/>
                <a:gd name="T68" fmla="*/ 39845 w 210"/>
                <a:gd name="T69" fmla="*/ 79147 h 193"/>
                <a:gd name="T70" fmla="*/ 59487 w 210"/>
                <a:gd name="T71" fmla="*/ 117686 h 193"/>
                <a:gd name="T72" fmla="*/ 121710 w 210"/>
                <a:gd name="T73" fmla="*/ 108508 h 193"/>
                <a:gd name="T74" fmla="*/ 119000 w 210"/>
                <a:gd name="T75" fmla="*/ 43192 h 193"/>
                <a:gd name="T76" fmla="*/ 107874 w 210"/>
                <a:gd name="T77" fmla="*/ 39177 h 193"/>
                <a:gd name="T78" fmla="*/ 73860 w 210"/>
                <a:gd name="T79" fmla="*/ 39844 h 193"/>
                <a:gd name="T80" fmla="*/ 70613 w 210"/>
                <a:gd name="T81" fmla="*/ 56901 h 193"/>
                <a:gd name="T82" fmla="*/ 74628 w 210"/>
                <a:gd name="T83" fmla="*/ 32709 h 193"/>
                <a:gd name="T84" fmla="*/ 58208 w 210"/>
                <a:gd name="T85" fmla="*/ 16931 h 193"/>
                <a:gd name="T86" fmla="*/ 68666 w 210"/>
                <a:gd name="T87" fmla="*/ 22888 h 193"/>
                <a:gd name="T88" fmla="*/ 39845 w 210"/>
                <a:gd name="T89" fmla="*/ 47081 h 193"/>
                <a:gd name="T90" fmla="*/ 15652 w 210"/>
                <a:gd name="T91" fmla="*/ 24193 h 193"/>
                <a:gd name="T92" fmla="*/ 44498 w 210"/>
                <a:gd name="T93" fmla="*/ 26135 h 193"/>
                <a:gd name="T94" fmla="*/ 51740 w 210"/>
                <a:gd name="T95" fmla="*/ 26135 h 193"/>
                <a:gd name="T96" fmla="*/ 70613 w 210"/>
                <a:gd name="T97" fmla="*/ 29487 h 193"/>
                <a:gd name="T98" fmla="*/ 64807 w 210"/>
                <a:gd name="T99" fmla="*/ 60785 h 193"/>
                <a:gd name="T100" fmla="*/ 60792 w 210"/>
                <a:gd name="T101" fmla="*/ 33371 h 193"/>
                <a:gd name="T102" fmla="*/ 39845 w 210"/>
                <a:gd name="T103" fmla="*/ 47081 h 193"/>
                <a:gd name="T104" fmla="*/ 52377 w 210"/>
                <a:gd name="T105" fmla="*/ 53680 h 193"/>
                <a:gd name="T106" fmla="*/ 57545 w 210"/>
                <a:gd name="T107" fmla="*/ 37897 h 193"/>
                <a:gd name="T108" fmla="*/ 66724 w 210"/>
                <a:gd name="T109" fmla="*/ 94798 h 193"/>
                <a:gd name="T110" fmla="*/ 53682 w 210"/>
                <a:gd name="T111" fmla="*/ 62732 h 193"/>
                <a:gd name="T112" fmla="*/ 76570 w 210"/>
                <a:gd name="T113" fmla="*/ 69331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21" name="Freeform 151"/>
            <p:cNvSpPr>
              <a:spLocks/>
            </p:cNvSpPr>
            <p:nvPr userDrawn="1"/>
          </p:nvSpPr>
          <p:spPr bwMode="auto">
            <a:xfrm>
              <a:off x="348" y="3254"/>
              <a:ext cx="86" cy="102"/>
            </a:xfrm>
            <a:custGeom>
              <a:avLst/>
              <a:gdLst>
                <a:gd name="T0" fmla="*/ 9187 w 17"/>
                <a:gd name="T1" fmla="*/ 3458 h 20"/>
                <a:gd name="T2" fmla="*/ 5964 w 17"/>
                <a:gd name="T3" fmla="*/ 13525 h 20"/>
                <a:gd name="T4" fmla="*/ 9187 w 17"/>
                <a:gd name="T5" fmla="*/ 3458 h 20"/>
                <a:gd name="T6" fmla="*/ 0 60000 65536"/>
                <a:gd name="T7" fmla="*/ 0 60000 65536"/>
                <a:gd name="T8" fmla="*/ 0 60000 65536"/>
              </a:gdLst>
              <a:ahLst/>
              <a:cxnLst>
                <a:cxn ang="T6">
                  <a:pos x="T0" y="T1"/>
                </a:cxn>
                <a:cxn ang="T7">
                  <a:pos x="T2" y="T3"/>
                </a:cxn>
                <a:cxn ang="T8">
                  <a:pos x="T4" y="T5"/>
                </a:cxn>
              </a:cxnLst>
              <a:rect l="0" t="0" r="r" b="b"/>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22" name="Freeform 152"/>
            <p:cNvSpPr>
              <a:spLocks/>
            </p:cNvSpPr>
            <p:nvPr userDrawn="1"/>
          </p:nvSpPr>
          <p:spPr bwMode="auto">
            <a:xfrm>
              <a:off x="267" y="3295"/>
              <a:ext cx="76" cy="136"/>
            </a:xfrm>
            <a:custGeom>
              <a:avLst/>
              <a:gdLst>
                <a:gd name="T0" fmla="*/ 4545 w 15"/>
                <a:gd name="T1" fmla="*/ 6392 h 27"/>
                <a:gd name="T2" fmla="*/ 2594 w 15"/>
                <a:gd name="T3" fmla="*/ 16113 h 27"/>
                <a:gd name="T4" fmla="*/ 9885 w 15"/>
                <a:gd name="T5" fmla="*/ 10351 h 27"/>
                <a:gd name="T6" fmla="*/ 8573 w 15"/>
                <a:gd name="T7" fmla="*/ 5097 h 27"/>
                <a:gd name="T8" fmla="*/ 4545 w 15"/>
                <a:gd name="T9" fmla="*/ 6392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23" name="Freeform 153"/>
            <p:cNvSpPr>
              <a:spLocks/>
            </p:cNvSpPr>
            <p:nvPr userDrawn="1"/>
          </p:nvSpPr>
          <p:spPr bwMode="auto">
            <a:xfrm>
              <a:off x="222" y="3022"/>
              <a:ext cx="243" cy="116"/>
            </a:xfrm>
            <a:custGeom>
              <a:avLst/>
              <a:gdLst>
                <a:gd name="T0" fmla="*/ 26345 w 48"/>
                <a:gd name="T1" fmla="*/ 1271 h 23"/>
                <a:gd name="T2" fmla="*/ 5974 w 48"/>
                <a:gd name="T3" fmla="*/ 635 h 23"/>
                <a:gd name="T4" fmla="*/ 643 w 48"/>
                <a:gd name="T5" fmla="*/ 5775 h 23"/>
                <a:gd name="T6" fmla="*/ 14403 w 48"/>
                <a:gd name="T7" fmla="*/ 13607 h 23"/>
                <a:gd name="T8" fmla="*/ 22321 w 48"/>
                <a:gd name="T9" fmla="*/ 12947 h 23"/>
                <a:gd name="T10" fmla="*/ 26345 w 48"/>
                <a:gd name="T11" fmla="*/ 12311 h 23"/>
                <a:gd name="T12" fmla="*/ 26345 w 48"/>
                <a:gd name="T13" fmla="*/ 1271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24" name="Freeform 154"/>
            <p:cNvSpPr>
              <a:spLocks/>
            </p:cNvSpPr>
            <p:nvPr userDrawn="1"/>
          </p:nvSpPr>
          <p:spPr bwMode="auto">
            <a:xfrm>
              <a:off x="500" y="3345"/>
              <a:ext cx="177" cy="187"/>
            </a:xfrm>
            <a:custGeom>
              <a:avLst/>
              <a:gdLst>
                <a:gd name="T0" fmla="*/ 15652 w 35"/>
                <a:gd name="T1" fmla="*/ 1304 h 37"/>
                <a:gd name="T2" fmla="*/ 7237 w 35"/>
                <a:gd name="T3" fmla="*/ 1304 h 37"/>
                <a:gd name="T4" fmla="*/ 2584 w 35"/>
                <a:gd name="T5" fmla="*/ 13029 h 37"/>
                <a:gd name="T6" fmla="*/ 18362 w 35"/>
                <a:gd name="T7" fmla="*/ 14328 h 37"/>
                <a:gd name="T8" fmla="*/ 15652 w 35"/>
                <a:gd name="T9" fmla="*/ 130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25" name="Freeform 155"/>
            <p:cNvSpPr>
              <a:spLocks/>
            </p:cNvSpPr>
            <p:nvPr userDrawn="1"/>
          </p:nvSpPr>
          <p:spPr bwMode="auto">
            <a:xfrm>
              <a:off x="905" y="3158"/>
              <a:ext cx="177" cy="36"/>
            </a:xfrm>
            <a:custGeom>
              <a:avLst/>
              <a:gdLst>
                <a:gd name="T0" fmla="*/ 3221 w 35"/>
                <a:gd name="T1" fmla="*/ 0 h 7"/>
                <a:gd name="T2" fmla="*/ 9184 w 35"/>
                <a:gd name="T3" fmla="*/ 3543 h 7"/>
                <a:gd name="T4" fmla="*/ 3221 w 35"/>
                <a:gd name="T5" fmla="*/ 0 h 7"/>
                <a:gd name="T6" fmla="*/ 0 60000 65536"/>
                <a:gd name="T7" fmla="*/ 0 60000 65536"/>
                <a:gd name="T8" fmla="*/ 0 60000 65536"/>
              </a:gdLst>
              <a:ahLst/>
              <a:cxnLst>
                <a:cxn ang="T6">
                  <a:pos x="T0" y="T1"/>
                </a:cxn>
                <a:cxn ang="T7">
                  <a:pos x="T2" y="T3"/>
                </a:cxn>
                <a:cxn ang="T8">
                  <a:pos x="T4" y="T5"/>
                </a:cxn>
              </a:cxnLst>
              <a:rect l="0" t="0" r="r" b="b"/>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26" name="Freeform 156"/>
            <p:cNvSpPr>
              <a:spLocks/>
            </p:cNvSpPr>
            <p:nvPr userDrawn="1"/>
          </p:nvSpPr>
          <p:spPr bwMode="auto">
            <a:xfrm>
              <a:off x="965" y="3153"/>
              <a:ext cx="137" cy="81"/>
            </a:xfrm>
            <a:custGeom>
              <a:avLst/>
              <a:gdLst>
                <a:gd name="T0" fmla="*/ 4714 w 27"/>
                <a:gd name="T1" fmla="*/ 8561 h 16"/>
                <a:gd name="T2" fmla="*/ 16582 w 27"/>
                <a:gd name="T3" fmla="*/ 3898 h 16"/>
                <a:gd name="T4" fmla="*/ 11224 w 27"/>
                <a:gd name="T5" fmla="*/ 643 h 16"/>
                <a:gd name="T6" fmla="*/ 4714 w 27"/>
                <a:gd name="T7" fmla="*/ 7280 h 16"/>
                <a:gd name="T8" fmla="*/ 4714 w 27"/>
                <a:gd name="T9" fmla="*/ 8561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27" name="Freeform 157"/>
            <p:cNvSpPr>
              <a:spLocks/>
            </p:cNvSpPr>
            <p:nvPr userDrawn="1"/>
          </p:nvSpPr>
          <p:spPr bwMode="auto">
            <a:xfrm>
              <a:off x="960" y="3204"/>
              <a:ext cx="177" cy="86"/>
            </a:xfrm>
            <a:custGeom>
              <a:avLst/>
              <a:gdLst>
                <a:gd name="T0" fmla="*/ 16289 w 35"/>
                <a:gd name="T1" fmla="*/ 3890 h 17"/>
                <a:gd name="T2" fmla="*/ 5168 w 35"/>
                <a:gd name="T3" fmla="*/ 6602 h 17"/>
                <a:gd name="T4" fmla="*/ 3889 w 35"/>
                <a:gd name="T5" fmla="*/ 8549 h 17"/>
                <a:gd name="T6" fmla="*/ 17725 w 35"/>
                <a:gd name="T7" fmla="*/ 7907 h 17"/>
                <a:gd name="T8" fmla="*/ 16289 w 35"/>
                <a:gd name="T9" fmla="*/ 389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28" name="Freeform 158"/>
            <p:cNvSpPr>
              <a:spLocks/>
            </p:cNvSpPr>
            <p:nvPr userDrawn="1"/>
          </p:nvSpPr>
          <p:spPr bwMode="auto">
            <a:xfrm>
              <a:off x="844" y="3285"/>
              <a:ext cx="248" cy="60"/>
            </a:xfrm>
            <a:custGeom>
              <a:avLst/>
              <a:gdLst>
                <a:gd name="T0" fmla="*/ 26182 w 49"/>
                <a:gd name="T1" fmla="*/ 1875 h 12"/>
                <a:gd name="T2" fmla="*/ 19061 w 49"/>
                <a:gd name="T3" fmla="*/ 625 h 12"/>
                <a:gd name="T4" fmla="*/ 4535 w 49"/>
                <a:gd name="T5" fmla="*/ 0 h 12"/>
                <a:gd name="T6" fmla="*/ 1306 w 49"/>
                <a:gd name="T7" fmla="*/ 3125 h 12"/>
                <a:gd name="T8" fmla="*/ 13088 w 49"/>
                <a:gd name="T9" fmla="*/ 5000 h 12"/>
                <a:gd name="T10" fmla="*/ 26971 w 49"/>
                <a:gd name="T11" fmla="*/ 5000 h 12"/>
                <a:gd name="T12" fmla="*/ 26182 w 49"/>
                <a:gd name="T13" fmla="*/ 1875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29" name="Freeform 159"/>
            <p:cNvSpPr>
              <a:spLocks/>
            </p:cNvSpPr>
            <p:nvPr userDrawn="1"/>
          </p:nvSpPr>
          <p:spPr bwMode="auto">
            <a:xfrm>
              <a:off x="869" y="3340"/>
              <a:ext cx="203" cy="56"/>
            </a:xfrm>
            <a:custGeom>
              <a:avLst/>
              <a:gdLst>
                <a:gd name="T0" fmla="*/ 24573 w 40"/>
                <a:gd name="T1" fmla="*/ 1324 h 11"/>
                <a:gd name="T2" fmla="*/ 17255 w 40"/>
                <a:gd name="T3" fmla="*/ 2642 h 11"/>
                <a:gd name="T4" fmla="*/ 8628 w 40"/>
                <a:gd name="T5" fmla="*/ 1970 h 11"/>
                <a:gd name="T6" fmla="*/ 645 w 40"/>
                <a:gd name="T7" fmla="*/ 1324 h 11"/>
                <a:gd name="T8" fmla="*/ 23259 w 40"/>
                <a:gd name="T9" fmla="*/ 5417 h 11"/>
                <a:gd name="T10" fmla="*/ 24573 w 40"/>
                <a:gd name="T11" fmla="*/ 1324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30" name="Freeform 160"/>
            <p:cNvSpPr>
              <a:spLocks/>
            </p:cNvSpPr>
            <p:nvPr userDrawn="1"/>
          </p:nvSpPr>
          <p:spPr bwMode="auto">
            <a:xfrm>
              <a:off x="859" y="3386"/>
              <a:ext cx="207" cy="172"/>
            </a:xfrm>
            <a:custGeom>
              <a:avLst/>
              <a:gdLst>
                <a:gd name="T0" fmla="*/ 18150 w 41"/>
                <a:gd name="T1" fmla="*/ 5964 h 34"/>
                <a:gd name="T2" fmla="*/ 8487 w 41"/>
                <a:gd name="T3" fmla="*/ 3890 h 34"/>
                <a:gd name="T4" fmla="*/ 2575 w 41"/>
                <a:gd name="T5" fmla="*/ 9829 h 34"/>
                <a:gd name="T6" fmla="*/ 636 w 41"/>
                <a:gd name="T7" fmla="*/ 12440 h 34"/>
                <a:gd name="T8" fmla="*/ 5786 w 41"/>
                <a:gd name="T9" fmla="*/ 12440 h 34"/>
                <a:gd name="T10" fmla="*/ 11062 w 41"/>
                <a:gd name="T11" fmla="*/ 17736 h 34"/>
                <a:gd name="T12" fmla="*/ 13637 w 41"/>
                <a:gd name="T13" fmla="*/ 19679 h 34"/>
                <a:gd name="T14" fmla="*/ 18787 w 41"/>
                <a:gd name="T15" fmla="*/ 12440 h 34"/>
                <a:gd name="T16" fmla="*/ 25365 w 41"/>
                <a:gd name="T17" fmla="*/ 12440 h 34"/>
                <a:gd name="T18" fmla="*/ 18150 w 41"/>
                <a:gd name="T19" fmla="*/ 5964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31" name="Freeform 161"/>
            <p:cNvSpPr>
              <a:spLocks/>
            </p:cNvSpPr>
            <p:nvPr userDrawn="1"/>
          </p:nvSpPr>
          <p:spPr bwMode="auto">
            <a:xfrm>
              <a:off x="996" y="3305"/>
              <a:ext cx="126" cy="318"/>
            </a:xfrm>
            <a:custGeom>
              <a:avLst/>
              <a:gdLst>
                <a:gd name="T0" fmla="*/ 14198 w 25"/>
                <a:gd name="T1" fmla="*/ 1272 h 63"/>
                <a:gd name="T2" fmla="*/ 11658 w 25"/>
                <a:gd name="T3" fmla="*/ 11059 h 63"/>
                <a:gd name="T4" fmla="*/ 4470 w 25"/>
                <a:gd name="T5" fmla="*/ 12993 h 63"/>
                <a:gd name="T6" fmla="*/ 4470 w 25"/>
                <a:gd name="T7" fmla="*/ 14931 h 63"/>
                <a:gd name="T8" fmla="*/ 10997 w 25"/>
                <a:gd name="T9" fmla="*/ 22114 h 63"/>
                <a:gd name="T10" fmla="*/ 7671 w 25"/>
                <a:gd name="T11" fmla="*/ 29200 h 63"/>
                <a:gd name="T12" fmla="*/ 0 w 25"/>
                <a:gd name="T13" fmla="*/ 35747 h 63"/>
                <a:gd name="T14" fmla="*/ 3200 w 25"/>
                <a:gd name="T15" fmla="*/ 37680 h 63"/>
                <a:gd name="T16" fmla="*/ 10362 w 25"/>
                <a:gd name="T17" fmla="*/ 40255 h 63"/>
                <a:gd name="T18" fmla="*/ 14858 w 25"/>
                <a:gd name="T19" fmla="*/ 37044 h 63"/>
                <a:gd name="T20" fmla="*/ 16128 w 25"/>
                <a:gd name="T21" fmla="*/ 9121 h 63"/>
                <a:gd name="T22" fmla="*/ 16128 w 25"/>
                <a:gd name="T23" fmla="*/ 1272 h 63"/>
                <a:gd name="T24" fmla="*/ 14198 w 25"/>
                <a:gd name="T25" fmla="*/ 1272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grpSp>
      <p:grpSp>
        <p:nvGrpSpPr>
          <p:cNvPr id="1028" name="Group 162"/>
          <p:cNvGrpSpPr>
            <a:grpSpLocks/>
          </p:cNvGrpSpPr>
          <p:nvPr/>
        </p:nvGrpSpPr>
        <p:grpSpPr bwMode="auto">
          <a:xfrm>
            <a:off x="1066800" y="4552950"/>
            <a:ext cx="533400" cy="492125"/>
            <a:chOff x="96" y="2784"/>
            <a:chExt cx="1062" cy="981"/>
          </a:xfrm>
        </p:grpSpPr>
        <p:sp>
          <p:nvSpPr>
            <p:cNvPr id="1106" name="Freeform 163"/>
            <p:cNvSpPr>
              <a:spLocks/>
            </p:cNvSpPr>
            <p:nvPr userDrawn="1"/>
          </p:nvSpPr>
          <p:spPr bwMode="auto">
            <a:xfrm>
              <a:off x="121" y="2784"/>
              <a:ext cx="207" cy="81"/>
            </a:xfrm>
            <a:custGeom>
              <a:avLst/>
              <a:gdLst>
                <a:gd name="T0" fmla="*/ 19423 w 41"/>
                <a:gd name="T1" fmla="*/ 7918 h 16"/>
                <a:gd name="T2" fmla="*/ 24062 w 41"/>
                <a:gd name="T3" fmla="*/ 6612 h 16"/>
                <a:gd name="T4" fmla="*/ 24699 w 41"/>
                <a:gd name="T5" fmla="*/ 5974 h 16"/>
                <a:gd name="T6" fmla="*/ 20215 w 41"/>
                <a:gd name="T7" fmla="*/ 643 h 16"/>
                <a:gd name="T8" fmla="*/ 5150 w 41"/>
                <a:gd name="T9" fmla="*/ 7280 h 16"/>
                <a:gd name="T10" fmla="*/ 19423 w 41"/>
                <a:gd name="T11" fmla="*/ 7918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07" name="Freeform 164"/>
            <p:cNvSpPr>
              <a:spLocks noEditPoints="1"/>
            </p:cNvSpPr>
            <p:nvPr userDrawn="1"/>
          </p:nvSpPr>
          <p:spPr bwMode="auto">
            <a:xfrm>
              <a:off x="96" y="2789"/>
              <a:ext cx="1062" cy="976"/>
            </a:xfrm>
            <a:custGeom>
              <a:avLst/>
              <a:gdLst>
                <a:gd name="T0" fmla="*/ 106569 w 210"/>
                <a:gd name="T1" fmla="*/ 101398 h 193"/>
                <a:gd name="T2" fmla="*/ 99459 w 210"/>
                <a:gd name="T3" fmla="*/ 81731 h 193"/>
                <a:gd name="T4" fmla="*/ 92859 w 210"/>
                <a:gd name="T5" fmla="*/ 64800 h 193"/>
                <a:gd name="T6" fmla="*/ 107874 w 210"/>
                <a:gd name="T7" fmla="*/ 60785 h 193"/>
                <a:gd name="T8" fmla="*/ 95443 w 210"/>
                <a:gd name="T9" fmla="*/ 53680 h 193"/>
                <a:gd name="T10" fmla="*/ 102680 w 210"/>
                <a:gd name="T11" fmla="*/ 54317 h 193"/>
                <a:gd name="T12" fmla="*/ 102680 w 210"/>
                <a:gd name="T13" fmla="*/ 50302 h 193"/>
                <a:gd name="T14" fmla="*/ 88333 w 210"/>
                <a:gd name="T15" fmla="*/ 50944 h 193"/>
                <a:gd name="T16" fmla="*/ 83681 w 210"/>
                <a:gd name="T17" fmla="*/ 81731 h 193"/>
                <a:gd name="T18" fmla="*/ 81096 w 210"/>
                <a:gd name="T19" fmla="*/ 54954 h 193"/>
                <a:gd name="T20" fmla="*/ 77212 w 210"/>
                <a:gd name="T21" fmla="*/ 43834 h 193"/>
                <a:gd name="T22" fmla="*/ 81096 w 210"/>
                <a:gd name="T23" fmla="*/ 33371 h 193"/>
                <a:gd name="T24" fmla="*/ 79154 w 210"/>
                <a:gd name="T25" fmla="*/ 24193 h 193"/>
                <a:gd name="T26" fmla="*/ 77850 w 210"/>
                <a:gd name="T27" fmla="*/ 15651 h 193"/>
                <a:gd name="T28" fmla="*/ 86391 w 210"/>
                <a:gd name="T29" fmla="*/ 25472 h 193"/>
                <a:gd name="T30" fmla="*/ 97517 w 210"/>
                <a:gd name="T31" fmla="*/ 11763 h 193"/>
                <a:gd name="T32" fmla="*/ 96086 w 210"/>
                <a:gd name="T33" fmla="*/ 23525 h 193"/>
                <a:gd name="T34" fmla="*/ 93502 w 210"/>
                <a:gd name="T35" fmla="*/ 31429 h 193"/>
                <a:gd name="T36" fmla="*/ 94164 w 210"/>
                <a:gd name="T37" fmla="*/ 43834 h 193"/>
                <a:gd name="T38" fmla="*/ 130100 w 210"/>
                <a:gd name="T39" fmla="*/ 18999 h 193"/>
                <a:gd name="T40" fmla="*/ 58845 w 210"/>
                <a:gd name="T41" fmla="*/ 637 h 193"/>
                <a:gd name="T42" fmla="*/ 36599 w 210"/>
                <a:gd name="T43" fmla="*/ 5168 h 193"/>
                <a:gd name="T44" fmla="*/ 55624 w 210"/>
                <a:gd name="T45" fmla="*/ 7879 h 193"/>
                <a:gd name="T46" fmla="*/ 39183 w 210"/>
                <a:gd name="T47" fmla="*/ 14347 h 193"/>
                <a:gd name="T48" fmla="*/ 37903 w 210"/>
                <a:gd name="T49" fmla="*/ 18999 h 193"/>
                <a:gd name="T50" fmla="*/ 24831 w 210"/>
                <a:gd name="T51" fmla="*/ 11125 h 193"/>
                <a:gd name="T52" fmla="*/ 8542 w 210"/>
                <a:gd name="T53" fmla="*/ 75263 h 193"/>
                <a:gd name="T54" fmla="*/ 39845 w 210"/>
                <a:gd name="T55" fmla="*/ 95441 h 193"/>
                <a:gd name="T56" fmla="*/ 29488 w 210"/>
                <a:gd name="T57" fmla="*/ 87026 h 193"/>
                <a:gd name="T58" fmla="*/ 22889 w 210"/>
                <a:gd name="T59" fmla="*/ 94798 h 193"/>
                <a:gd name="T60" fmla="*/ 20947 w 210"/>
                <a:gd name="T61" fmla="*/ 83673 h 193"/>
                <a:gd name="T62" fmla="*/ 30125 w 210"/>
                <a:gd name="T63" fmla="*/ 56259 h 193"/>
                <a:gd name="T64" fmla="*/ 43835 w 210"/>
                <a:gd name="T65" fmla="*/ 54317 h 193"/>
                <a:gd name="T66" fmla="*/ 46445 w 210"/>
                <a:gd name="T67" fmla="*/ 62064 h 193"/>
                <a:gd name="T68" fmla="*/ 39845 w 210"/>
                <a:gd name="T69" fmla="*/ 79147 h 193"/>
                <a:gd name="T70" fmla="*/ 59487 w 210"/>
                <a:gd name="T71" fmla="*/ 117686 h 193"/>
                <a:gd name="T72" fmla="*/ 121710 w 210"/>
                <a:gd name="T73" fmla="*/ 108508 h 193"/>
                <a:gd name="T74" fmla="*/ 119000 w 210"/>
                <a:gd name="T75" fmla="*/ 43192 h 193"/>
                <a:gd name="T76" fmla="*/ 107874 w 210"/>
                <a:gd name="T77" fmla="*/ 39177 h 193"/>
                <a:gd name="T78" fmla="*/ 73860 w 210"/>
                <a:gd name="T79" fmla="*/ 39844 h 193"/>
                <a:gd name="T80" fmla="*/ 70613 w 210"/>
                <a:gd name="T81" fmla="*/ 56901 h 193"/>
                <a:gd name="T82" fmla="*/ 74628 w 210"/>
                <a:gd name="T83" fmla="*/ 32709 h 193"/>
                <a:gd name="T84" fmla="*/ 58208 w 210"/>
                <a:gd name="T85" fmla="*/ 16931 h 193"/>
                <a:gd name="T86" fmla="*/ 68666 w 210"/>
                <a:gd name="T87" fmla="*/ 22888 h 193"/>
                <a:gd name="T88" fmla="*/ 39845 w 210"/>
                <a:gd name="T89" fmla="*/ 47081 h 193"/>
                <a:gd name="T90" fmla="*/ 15652 w 210"/>
                <a:gd name="T91" fmla="*/ 24193 h 193"/>
                <a:gd name="T92" fmla="*/ 44498 w 210"/>
                <a:gd name="T93" fmla="*/ 26135 h 193"/>
                <a:gd name="T94" fmla="*/ 51740 w 210"/>
                <a:gd name="T95" fmla="*/ 26135 h 193"/>
                <a:gd name="T96" fmla="*/ 70613 w 210"/>
                <a:gd name="T97" fmla="*/ 29487 h 193"/>
                <a:gd name="T98" fmla="*/ 64807 w 210"/>
                <a:gd name="T99" fmla="*/ 60785 h 193"/>
                <a:gd name="T100" fmla="*/ 60792 w 210"/>
                <a:gd name="T101" fmla="*/ 33371 h 193"/>
                <a:gd name="T102" fmla="*/ 39845 w 210"/>
                <a:gd name="T103" fmla="*/ 47081 h 193"/>
                <a:gd name="T104" fmla="*/ 52377 w 210"/>
                <a:gd name="T105" fmla="*/ 53680 h 193"/>
                <a:gd name="T106" fmla="*/ 57545 w 210"/>
                <a:gd name="T107" fmla="*/ 37897 h 193"/>
                <a:gd name="T108" fmla="*/ 66724 w 210"/>
                <a:gd name="T109" fmla="*/ 94798 h 193"/>
                <a:gd name="T110" fmla="*/ 53682 w 210"/>
                <a:gd name="T111" fmla="*/ 62732 h 193"/>
                <a:gd name="T112" fmla="*/ 76570 w 210"/>
                <a:gd name="T113" fmla="*/ 69331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08" name="Freeform 165"/>
            <p:cNvSpPr>
              <a:spLocks/>
            </p:cNvSpPr>
            <p:nvPr userDrawn="1"/>
          </p:nvSpPr>
          <p:spPr bwMode="auto">
            <a:xfrm>
              <a:off x="348" y="3254"/>
              <a:ext cx="86" cy="102"/>
            </a:xfrm>
            <a:custGeom>
              <a:avLst/>
              <a:gdLst>
                <a:gd name="T0" fmla="*/ 9187 w 17"/>
                <a:gd name="T1" fmla="*/ 3458 h 20"/>
                <a:gd name="T2" fmla="*/ 5964 w 17"/>
                <a:gd name="T3" fmla="*/ 13525 h 20"/>
                <a:gd name="T4" fmla="*/ 9187 w 17"/>
                <a:gd name="T5" fmla="*/ 3458 h 20"/>
                <a:gd name="T6" fmla="*/ 0 60000 65536"/>
                <a:gd name="T7" fmla="*/ 0 60000 65536"/>
                <a:gd name="T8" fmla="*/ 0 60000 65536"/>
              </a:gdLst>
              <a:ahLst/>
              <a:cxnLst>
                <a:cxn ang="T6">
                  <a:pos x="T0" y="T1"/>
                </a:cxn>
                <a:cxn ang="T7">
                  <a:pos x="T2" y="T3"/>
                </a:cxn>
                <a:cxn ang="T8">
                  <a:pos x="T4" y="T5"/>
                </a:cxn>
              </a:cxnLst>
              <a:rect l="0" t="0" r="r" b="b"/>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09" name="Freeform 166"/>
            <p:cNvSpPr>
              <a:spLocks/>
            </p:cNvSpPr>
            <p:nvPr userDrawn="1"/>
          </p:nvSpPr>
          <p:spPr bwMode="auto">
            <a:xfrm>
              <a:off x="267" y="3295"/>
              <a:ext cx="76" cy="136"/>
            </a:xfrm>
            <a:custGeom>
              <a:avLst/>
              <a:gdLst>
                <a:gd name="T0" fmla="*/ 4545 w 15"/>
                <a:gd name="T1" fmla="*/ 6392 h 27"/>
                <a:gd name="T2" fmla="*/ 2594 w 15"/>
                <a:gd name="T3" fmla="*/ 16113 h 27"/>
                <a:gd name="T4" fmla="*/ 9885 w 15"/>
                <a:gd name="T5" fmla="*/ 10351 h 27"/>
                <a:gd name="T6" fmla="*/ 8573 w 15"/>
                <a:gd name="T7" fmla="*/ 5097 h 27"/>
                <a:gd name="T8" fmla="*/ 4545 w 15"/>
                <a:gd name="T9" fmla="*/ 6392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10" name="Freeform 167"/>
            <p:cNvSpPr>
              <a:spLocks/>
            </p:cNvSpPr>
            <p:nvPr userDrawn="1"/>
          </p:nvSpPr>
          <p:spPr bwMode="auto">
            <a:xfrm>
              <a:off x="222" y="3022"/>
              <a:ext cx="243" cy="116"/>
            </a:xfrm>
            <a:custGeom>
              <a:avLst/>
              <a:gdLst>
                <a:gd name="T0" fmla="*/ 26345 w 48"/>
                <a:gd name="T1" fmla="*/ 1271 h 23"/>
                <a:gd name="T2" fmla="*/ 5974 w 48"/>
                <a:gd name="T3" fmla="*/ 635 h 23"/>
                <a:gd name="T4" fmla="*/ 643 w 48"/>
                <a:gd name="T5" fmla="*/ 5775 h 23"/>
                <a:gd name="T6" fmla="*/ 14403 w 48"/>
                <a:gd name="T7" fmla="*/ 13607 h 23"/>
                <a:gd name="T8" fmla="*/ 22321 w 48"/>
                <a:gd name="T9" fmla="*/ 12947 h 23"/>
                <a:gd name="T10" fmla="*/ 26345 w 48"/>
                <a:gd name="T11" fmla="*/ 12311 h 23"/>
                <a:gd name="T12" fmla="*/ 26345 w 48"/>
                <a:gd name="T13" fmla="*/ 1271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11" name="Freeform 168"/>
            <p:cNvSpPr>
              <a:spLocks/>
            </p:cNvSpPr>
            <p:nvPr userDrawn="1"/>
          </p:nvSpPr>
          <p:spPr bwMode="auto">
            <a:xfrm>
              <a:off x="500" y="3345"/>
              <a:ext cx="177" cy="187"/>
            </a:xfrm>
            <a:custGeom>
              <a:avLst/>
              <a:gdLst>
                <a:gd name="T0" fmla="*/ 15652 w 35"/>
                <a:gd name="T1" fmla="*/ 1304 h 37"/>
                <a:gd name="T2" fmla="*/ 7237 w 35"/>
                <a:gd name="T3" fmla="*/ 1304 h 37"/>
                <a:gd name="T4" fmla="*/ 2584 w 35"/>
                <a:gd name="T5" fmla="*/ 13029 h 37"/>
                <a:gd name="T6" fmla="*/ 18362 w 35"/>
                <a:gd name="T7" fmla="*/ 14328 h 37"/>
                <a:gd name="T8" fmla="*/ 15652 w 35"/>
                <a:gd name="T9" fmla="*/ 130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12" name="Freeform 169"/>
            <p:cNvSpPr>
              <a:spLocks/>
            </p:cNvSpPr>
            <p:nvPr userDrawn="1"/>
          </p:nvSpPr>
          <p:spPr bwMode="auto">
            <a:xfrm>
              <a:off x="905" y="3158"/>
              <a:ext cx="177" cy="36"/>
            </a:xfrm>
            <a:custGeom>
              <a:avLst/>
              <a:gdLst>
                <a:gd name="T0" fmla="*/ 3221 w 35"/>
                <a:gd name="T1" fmla="*/ 0 h 7"/>
                <a:gd name="T2" fmla="*/ 9184 w 35"/>
                <a:gd name="T3" fmla="*/ 3543 h 7"/>
                <a:gd name="T4" fmla="*/ 3221 w 35"/>
                <a:gd name="T5" fmla="*/ 0 h 7"/>
                <a:gd name="T6" fmla="*/ 0 60000 65536"/>
                <a:gd name="T7" fmla="*/ 0 60000 65536"/>
                <a:gd name="T8" fmla="*/ 0 60000 65536"/>
              </a:gdLst>
              <a:ahLst/>
              <a:cxnLst>
                <a:cxn ang="T6">
                  <a:pos x="T0" y="T1"/>
                </a:cxn>
                <a:cxn ang="T7">
                  <a:pos x="T2" y="T3"/>
                </a:cxn>
                <a:cxn ang="T8">
                  <a:pos x="T4" y="T5"/>
                </a:cxn>
              </a:cxnLst>
              <a:rect l="0" t="0" r="r" b="b"/>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13" name="Freeform 170"/>
            <p:cNvSpPr>
              <a:spLocks/>
            </p:cNvSpPr>
            <p:nvPr userDrawn="1"/>
          </p:nvSpPr>
          <p:spPr bwMode="auto">
            <a:xfrm>
              <a:off x="965" y="3153"/>
              <a:ext cx="137" cy="81"/>
            </a:xfrm>
            <a:custGeom>
              <a:avLst/>
              <a:gdLst>
                <a:gd name="T0" fmla="*/ 4714 w 27"/>
                <a:gd name="T1" fmla="*/ 8561 h 16"/>
                <a:gd name="T2" fmla="*/ 16582 w 27"/>
                <a:gd name="T3" fmla="*/ 3898 h 16"/>
                <a:gd name="T4" fmla="*/ 11224 w 27"/>
                <a:gd name="T5" fmla="*/ 643 h 16"/>
                <a:gd name="T6" fmla="*/ 4714 w 27"/>
                <a:gd name="T7" fmla="*/ 7280 h 16"/>
                <a:gd name="T8" fmla="*/ 4714 w 27"/>
                <a:gd name="T9" fmla="*/ 8561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14" name="Freeform 171"/>
            <p:cNvSpPr>
              <a:spLocks/>
            </p:cNvSpPr>
            <p:nvPr userDrawn="1"/>
          </p:nvSpPr>
          <p:spPr bwMode="auto">
            <a:xfrm>
              <a:off x="960" y="3204"/>
              <a:ext cx="177" cy="86"/>
            </a:xfrm>
            <a:custGeom>
              <a:avLst/>
              <a:gdLst>
                <a:gd name="T0" fmla="*/ 16289 w 35"/>
                <a:gd name="T1" fmla="*/ 3890 h 17"/>
                <a:gd name="T2" fmla="*/ 5168 w 35"/>
                <a:gd name="T3" fmla="*/ 6602 h 17"/>
                <a:gd name="T4" fmla="*/ 3889 w 35"/>
                <a:gd name="T5" fmla="*/ 8549 h 17"/>
                <a:gd name="T6" fmla="*/ 17725 w 35"/>
                <a:gd name="T7" fmla="*/ 7907 h 17"/>
                <a:gd name="T8" fmla="*/ 16289 w 35"/>
                <a:gd name="T9" fmla="*/ 389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15" name="Freeform 172"/>
            <p:cNvSpPr>
              <a:spLocks/>
            </p:cNvSpPr>
            <p:nvPr userDrawn="1"/>
          </p:nvSpPr>
          <p:spPr bwMode="auto">
            <a:xfrm>
              <a:off x="844" y="3285"/>
              <a:ext cx="248" cy="60"/>
            </a:xfrm>
            <a:custGeom>
              <a:avLst/>
              <a:gdLst>
                <a:gd name="T0" fmla="*/ 26182 w 49"/>
                <a:gd name="T1" fmla="*/ 1875 h 12"/>
                <a:gd name="T2" fmla="*/ 19061 w 49"/>
                <a:gd name="T3" fmla="*/ 625 h 12"/>
                <a:gd name="T4" fmla="*/ 4535 w 49"/>
                <a:gd name="T5" fmla="*/ 0 h 12"/>
                <a:gd name="T6" fmla="*/ 1306 w 49"/>
                <a:gd name="T7" fmla="*/ 3125 h 12"/>
                <a:gd name="T8" fmla="*/ 13088 w 49"/>
                <a:gd name="T9" fmla="*/ 5000 h 12"/>
                <a:gd name="T10" fmla="*/ 26971 w 49"/>
                <a:gd name="T11" fmla="*/ 5000 h 12"/>
                <a:gd name="T12" fmla="*/ 26182 w 49"/>
                <a:gd name="T13" fmla="*/ 1875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16" name="Freeform 173"/>
            <p:cNvSpPr>
              <a:spLocks/>
            </p:cNvSpPr>
            <p:nvPr userDrawn="1"/>
          </p:nvSpPr>
          <p:spPr bwMode="auto">
            <a:xfrm>
              <a:off x="869" y="3340"/>
              <a:ext cx="203" cy="56"/>
            </a:xfrm>
            <a:custGeom>
              <a:avLst/>
              <a:gdLst>
                <a:gd name="T0" fmla="*/ 24573 w 40"/>
                <a:gd name="T1" fmla="*/ 1324 h 11"/>
                <a:gd name="T2" fmla="*/ 17255 w 40"/>
                <a:gd name="T3" fmla="*/ 2642 h 11"/>
                <a:gd name="T4" fmla="*/ 8628 w 40"/>
                <a:gd name="T5" fmla="*/ 1970 h 11"/>
                <a:gd name="T6" fmla="*/ 645 w 40"/>
                <a:gd name="T7" fmla="*/ 1324 h 11"/>
                <a:gd name="T8" fmla="*/ 23259 w 40"/>
                <a:gd name="T9" fmla="*/ 5417 h 11"/>
                <a:gd name="T10" fmla="*/ 24573 w 40"/>
                <a:gd name="T11" fmla="*/ 1324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17" name="Freeform 174"/>
            <p:cNvSpPr>
              <a:spLocks/>
            </p:cNvSpPr>
            <p:nvPr userDrawn="1"/>
          </p:nvSpPr>
          <p:spPr bwMode="auto">
            <a:xfrm>
              <a:off x="859" y="3386"/>
              <a:ext cx="207" cy="172"/>
            </a:xfrm>
            <a:custGeom>
              <a:avLst/>
              <a:gdLst>
                <a:gd name="T0" fmla="*/ 18150 w 41"/>
                <a:gd name="T1" fmla="*/ 5964 h 34"/>
                <a:gd name="T2" fmla="*/ 8487 w 41"/>
                <a:gd name="T3" fmla="*/ 3890 h 34"/>
                <a:gd name="T4" fmla="*/ 2575 w 41"/>
                <a:gd name="T5" fmla="*/ 9829 h 34"/>
                <a:gd name="T6" fmla="*/ 636 w 41"/>
                <a:gd name="T7" fmla="*/ 12440 h 34"/>
                <a:gd name="T8" fmla="*/ 5786 w 41"/>
                <a:gd name="T9" fmla="*/ 12440 h 34"/>
                <a:gd name="T10" fmla="*/ 11062 w 41"/>
                <a:gd name="T11" fmla="*/ 17736 h 34"/>
                <a:gd name="T12" fmla="*/ 13637 w 41"/>
                <a:gd name="T13" fmla="*/ 19679 h 34"/>
                <a:gd name="T14" fmla="*/ 18787 w 41"/>
                <a:gd name="T15" fmla="*/ 12440 h 34"/>
                <a:gd name="T16" fmla="*/ 25365 w 41"/>
                <a:gd name="T17" fmla="*/ 12440 h 34"/>
                <a:gd name="T18" fmla="*/ 18150 w 41"/>
                <a:gd name="T19" fmla="*/ 5964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18" name="Freeform 175"/>
            <p:cNvSpPr>
              <a:spLocks/>
            </p:cNvSpPr>
            <p:nvPr userDrawn="1"/>
          </p:nvSpPr>
          <p:spPr bwMode="auto">
            <a:xfrm>
              <a:off x="996" y="3305"/>
              <a:ext cx="126" cy="318"/>
            </a:xfrm>
            <a:custGeom>
              <a:avLst/>
              <a:gdLst>
                <a:gd name="T0" fmla="*/ 14198 w 25"/>
                <a:gd name="T1" fmla="*/ 1272 h 63"/>
                <a:gd name="T2" fmla="*/ 11658 w 25"/>
                <a:gd name="T3" fmla="*/ 11059 h 63"/>
                <a:gd name="T4" fmla="*/ 4470 w 25"/>
                <a:gd name="T5" fmla="*/ 12993 h 63"/>
                <a:gd name="T6" fmla="*/ 4470 w 25"/>
                <a:gd name="T7" fmla="*/ 14931 h 63"/>
                <a:gd name="T8" fmla="*/ 10997 w 25"/>
                <a:gd name="T9" fmla="*/ 22114 h 63"/>
                <a:gd name="T10" fmla="*/ 7671 w 25"/>
                <a:gd name="T11" fmla="*/ 29200 h 63"/>
                <a:gd name="T12" fmla="*/ 0 w 25"/>
                <a:gd name="T13" fmla="*/ 35747 h 63"/>
                <a:gd name="T14" fmla="*/ 3200 w 25"/>
                <a:gd name="T15" fmla="*/ 37680 h 63"/>
                <a:gd name="T16" fmla="*/ 10362 w 25"/>
                <a:gd name="T17" fmla="*/ 40255 h 63"/>
                <a:gd name="T18" fmla="*/ 14858 w 25"/>
                <a:gd name="T19" fmla="*/ 37044 h 63"/>
                <a:gd name="T20" fmla="*/ 16128 w 25"/>
                <a:gd name="T21" fmla="*/ 9121 h 63"/>
                <a:gd name="T22" fmla="*/ 16128 w 25"/>
                <a:gd name="T23" fmla="*/ 1272 h 63"/>
                <a:gd name="T24" fmla="*/ 14198 w 25"/>
                <a:gd name="T25" fmla="*/ 1272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grpSp>
      <p:grpSp>
        <p:nvGrpSpPr>
          <p:cNvPr id="1029" name="Group 176"/>
          <p:cNvGrpSpPr>
            <a:grpSpLocks/>
          </p:cNvGrpSpPr>
          <p:nvPr/>
        </p:nvGrpSpPr>
        <p:grpSpPr bwMode="auto">
          <a:xfrm>
            <a:off x="1066800" y="5562600"/>
            <a:ext cx="533400" cy="492125"/>
            <a:chOff x="96" y="2784"/>
            <a:chExt cx="1062" cy="981"/>
          </a:xfrm>
        </p:grpSpPr>
        <p:sp>
          <p:nvSpPr>
            <p:cNvPr id="1093" name="Freeform 177"/>
            <p:cNvSpPr>
              <a:spLocks/>
            </p:cNvSpPr>
            <p:nvPr userDrawn="1"/>
          </p:nvSpPr>
          <p:spPr bwMode="auto">
            <a:xfrm>
              <a:off x="121" y="2784"/>
              <a:ext cx="207" cy="81"/>
            </a:xfrm>
            <a:custGeom>
              <a:avLst/>
              <a:gdLst>
                <a:gd name="T0" fmla="*/ 19423 w 41"/>
                <a:gd name="T1" fmla="*/ 7918 h 16"/>
                <a:gd name="T2" fmla="*/ 24062 w 41"/>
                <a:gd name="T3" fmla="*/ 6612 h 16"/>
                <a:gd name="T4" fmla="*/ 24699 w 41"/>
                <a:gd name="T5" fmla="*/ 5974 h 16"/>
                <a:gd name="T6" fmla="*/ 20215 w 41"/>
                <a:gd name="T7" fmla="*/ 643 h 16"/>
                <a:gd name="T8" fmla="*/ 5150 w 41"/>
                <a:gd name="T9" fmla="*/ 7280 h 16"/>
                <a:gd name="T10" fmla="*/ 19423 w 41"/>
                <a:gd name="T11" fmla="*/ 7918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94" name="Freeform 178"/>
            <p:cNvSpPr>
              <a:spLocks noEditPoints="1"/>
            </p:cNvSpPr>
            <p:nvPr userDrawn="1"/>
          </p:nvSpPr>
          <p:spPr bwMode="auto">
            <a:xfrm>
              <a:off x="96" y="2789"/>
              <a:ext cx="1062" cy="976"/>
            </a:xfrm>
            <a:custGeom>
              <a:avLst/>
              <a:gdLst>
                <a:gd name="T0" fmla="*/ 106569 w 210"/>
                <a:gd name="T1" fmla="*/ 101398 h 193"/>
                <a:gd name="T2" fmla="*/ 99459 w 210"/>
                <a:gd name="T3" fmla="*/ 81731 h 193"/>
                <a:gd name="T4" fmla="*/ 92859 w 210"/>
                <a:gd name="T5" fmla="*/ 64800 h 193"/>
                <a:gd name="T6" fmla="*/ 107874 w 210"/>
                <a:gd name="T7" fmla="*/ 60785 h 193"/>
                <a:gd name="T8" fmla="*/ 95443 w 210"/>
                <a:gd name="T9" fmla="*/ 53680 h 193"/>
                <a:gd name="T10" fmla="*/ 102680 w 210"/>
                <a:gd name="T11" fmla="*/ 54317 h 193"/>
                <a:gd name="T12" fmla="*/ 102680 w 210"/>
                <a:gd name="T13" fmla="*/ 50302 h 193"/>
                <a:gd name="T14" fmla="*/ 88333 w 210"/>
                <a:gd name="T15" fmla="*/ 50944 h 193"/>
                <a:gd name="T16" fmla="*/ 83681 w 210"/>
                <a:gd name="T17" fmla="*/ 81731 h 193"/>
                <a:gd name="T18" fmla="*/ 81096 w 210"/>
                <a:gd name="T19" fmla="*/ 54954 h 193"/>
                <a:gd name="T20" fmla="*/ 77212 w 210"/>
                <a:gd name="T21" fmla="*/ 43834 h 193"/>
                <a:gd name="T22" fmla="*/ 81096 w 210"/>
                <a:gd name="T23" fmla="*/ 33371 h 193"/>
                <a:gd name="T24" fmla="*/ 79154 w 210"/>
                <a:gd name="T25" fmla="*/ 24193 h 193"/>
                <a:gd name="T26" fmla="*/ 77850 w 210"/>
                <a:gd name="T27" fmla="*/ 15651 h 193"/>
                <a:gd name="T28" fmla="*/ 86391 w 210"/>
                <a:gd name="T29" fmla="*/ 25472 h 193"/>
                <a:gd name="T30" fmla="*/ 97517 w 210"/>
                <a:gd name="T31" fmla="*/ 11763 h 193"/>
                <a:gd name="T32" fmla="*/ 96086 w 210"/>
                <a:gd name="T33" fmla="*/ 23525 h 193"/>
                <a:gd name="T34" fmla="*/ 93502 w 210"/>
                <a:gd name="T35" fmla="*/ 31429 h 193"/>
                <a:gd name="T36" fmla="*/ 94164 w 210"/>
                <a:gd name="T37" fmla="*/ 43834 h 193"/>
                <a:gd name="T38" fmla="*/ 130100 w 210"/>
                <a:gd name="T39" fmla="*/ 18999 h 193"/>
                <a:gd name="T40" fmla="*/ 58845 w 210"/>
                <a:gd name="T41" fmla="*/ 637 h 193"/>
                <a:gd name="T42" fmla="*/ 36599 w 210"/>
                <a:gd name="T43" fmla="*/ 5168 h 193"/>
                <a:gd name="T44" fmla="*/ 55624 w 210"/>
                <a:gd name="T45" fmla="*/ 7879 h 193"/>
                <a:gd name="T46" fmla="*/ 39183 w 210"/>
                <a:gd name="T47" fmla="*/ 14347 h 193"/>
                <a:gd name="T48" fmla="*/ 37903 w 210"/>
                <a:gd name="T49" fmla="*/ 18999 h 193"/>
                <a:gd name="T50" fmla="*/ 24831 w 210"/>
                <a:gd name="T51" fmla="*/ 11125 h 193"/>
                <a:gd name="T52" fmla="*/ 8542 w 210"/>
                <a:gd name="T53" fmla="*/ 75263 h 193"/>
                <a:gd name="T54" fmla="*/ 39845 w 210"/>
                <a:gd name="T55" fmla="*/ 95441 h 193"/>
                <a:gd name="T56" fmla="*/ 29488 w 210"/>
                <a:gd name="T57" fmla="*/ 87026 h 193"/>
                <a:gd name="T58" fmla="*/ 22889 w 210"/>
                <a:gd name="T59" fmla="*/ 94798 h 193"/>
                <a:gd name="T60" fmla="*/ 20947 w 210"/>
                <a:gd name="T61" fmla="*/ 83673 h 193"/>
                <a:gd name="T62" fmla="*/ 30125 w 210"/>
                <a:gd name="T63" fmla="*/ 56259 h 193"/>
                <a:gd name="T64" fmla="*/ 43835 w 210"/>
                <a:gd name="T65" fmla="*/ 54317 h 193"/>
                <a:gd name="T66" fmla="*/ 46445 w 210"/>
                <a:gd name="T67" fmla="*/ 62064 h 193"/>
                <a:gd name="T68" fmla="*/ 39845 w 210"/>
                <a:gd name="T69" fmla="*/ 79147 h 193"/>
                <a:gd name="T70" fmla="*/ 59487 w 210"/>
                <a:gd name="T71" fmla="*/ 117686 h 193"/>
                <a:gd name="T72" fmla="*/ 121710 w 210"/>
                <a:gd name="T73" fmla="*/ 108508 h 193"/>
                <a:gd name="T74" fmla="*/ 119000 w 210"/>
                <a:gd name="T75" fmla="*/ 43192 h 193"/>
                <a:gd name="T76" fmla="*/ 107874 w 210"/>
                <a:gd name="T77" fmla="*/ 39177 h 193"/>
                <a:gd name="T78" fmla="*/ 73860 w 210"/>
                <a:gd name="T79" fmla="*/ 39844 h 193"/>
                <a:gd name="T80" fmla="*/ 70613 w 210"/>
                <a:gd name="T81" fmla="*/ 56901 h 193"/>
                <a:gd name="T82" fmla="*/ 74628 w 210"/>
                <a:gd name="T83" fmla="*/ 32709 h 193"/>
                <a:gd name="T84" fmla="*/ 58208 w 210"/>
                <a:gd name="T85" fmla="*/ 16931 h 193"/>
                <a:gd name="T86" fmla="*/ 68666 w 210"/>
                <a:gd name="T87" fmla="*/ 22888 h 193"/>
                <a:gd name="T88" fmla="*/ 39845 w 210"/>
                <a:gd name="T89" fmla="*/ 47081 h 193"/>
                <a:gd name="T90" fmla="*/ 15652 w 210"/>
                <a:gd name="T91" fmla="*/ 24193 h 193"/>
                <a:gd name="T92" fmla="*/ 44498 w 210"/>
                <a:gd name="T93" fmla="*/ 26135 h 193"/>
                <a:gd name="T94" fmla="*/ 51740 w 210"/>
                <a:gd name="T95" fmla="*/ 26135 h 193"/>
                <a:gd name="T96" fmla="*/ 70613 w 210"/>
                <a:gd name="T97" fmla="*/ 29487 h 193"/>
                <a:gd name="T98" fmla="*/ 64807 w 210"/>
                <a:gd name="T99" fmla="*/ 60785 h 193"/>
                <a:gd name="T100" fmla="*/ 60792 w 210"/>
                <a:gd name="T101" fmla="*/ 33371 h 193"/>
                <a:gd name="T102" fmla="*/ 39845 w 210"/>
                <a:gd name="T103" fmla="*/ 47081 h 193"/>
                <a:gd name="T104" fmla="*/ 52377 w 210"/>
                <a:gd name="T105" fmla="*/ 53680 h 193"/>
                <a:gd name="T106" fmla="*/ 57545 w 210"/>
                <a:gd name="T107" fmla="*/ 37897 h 193"/>
                <a:gd name="T108" fmla="*/ 66724 w 210"/>
                <a:gd name="T109" fmla="*/ 94798 h 193"/>
                <a:gd name="T110" fmla="*/ 53682 w 210"/>
                <a:gd name="T111" fmla="*/ 62732 h 193"/>
                <a:gd name="T112" fmla="*/ 76570 w 210"/>
                <a:gd name="T113" fmla="*/ 69331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95" name="Freeform 179"/>
            <p:cNvSpPr>
              <a:spLocks/>
            </p:cNvSpPr>
            <p:nvPr userDrawn="1"/>
          </p:nvSpPr>
          <p:spPr bwMode="auto">
            <a:xfrm>
              <a:off x="348" y="3254"/>
              <a:ext cx="86" cy="102"/>
            </a:xfrm>
            <a:custGeom>
              <a:avLst/>
              <a:gdLst>
                <a:gd name="T0" fmla="*/ 9187 w 17"/>
                <a:gd name="T1" fmla="*/ 3458 h 20"/>
                <a:gd name="T2" fmla="*/ 5964 w 17"/>
                <a:gd name="T3" fmla="*/ 13525 h 20"/>
                <a:gd name="T4" fmla="*/ 9187 w 17"/>
                <a:gd name="T5" fmla="*/ 3458 h 20"/>
                <a:gd name="T6" fmla="*/ 0 60000 65536"/>
                <a:gd name="T7" fmla="*/ 0 60000 65536"/>
                <a:gd name="T8" fmla="*/ 0 60000 65536"/>
              </a:gdLst>
              <a:ahLst/>
              <a:cxnLst>
                <a:cxn ang="T6">
                  <a:pos x="T0" y="T1"/>
                </a:cxn>
                <a:cxn ang="T7">
                  <a:pos x="T2" y="T3"/>
                </a:cxn>
                <a:cxn ang="T8">
                  <a:pos x="T4" y="T5"/>
                </a:cxn>
              </a:cxnLst>
              <a:rect l="0" t="0" r="r" b="b"/>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96" name="Freeform 180"/>
            <p:cNvSpPr>
              <a:spLocks/>
            </p:cNvSpPr>
            <p:nvPr userDrawn="1"/>
          </p:nvSpPr>
          <p:spPr bwMode="auto">
            <a:xfrm>
              <a:off x="267" y="3295"/>
              <a:ext cx="76" cy="136"/>
            </a:xfrm>
            <a:custGeom>
              <a:avLst/>
              <a:gdLst>
                <a:gd name="T0" fmla="*/ 4545 w 15"/>
                <a:gd name="T1" fmla="*/ 6392 h 27"/>
                <a:gd name="T2" fmla="*/ 2594 w 15"/>
                <a:gd name="T3" fmla="*/ 16113 h 27"/>
                <a:gd name="T4" fmla="*/ 9885 w 15"/>
                <a:gd name="T5" fmla="*/ 10351 h 27"/>
                <a:gd name="T6" fmla="*/ 8573 w 15"/>
                <a:gd name="T7" fmla="*/ 5097 h 27"/>
                <a:gd name="T8" fmla="*/ 4545 w 15"/>
                <a:gd name="T9" fmla="*/ 6392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97" name="Freeform 181"/>
            <p:cNvSpPr>
              <a:spLocks/>
            </p:cNvSpPr>
            <p:nvPr userDrawn="1"/>
          </p:nvSpPr>
          <p:spPr bwMode="auto">
            <a:xfrm>
              <a:off x="222" y="3022"/>
              <a:ext cx="243" cy="116"/>
            </a:xfrm>
            <a:custGeom>
              <a:avLst/>
              <a:gdLst>
                <a:gd name="T0" fmla="*/ 26345 w 48"/>
                <a:gd name="T1" fmla="*/ 1271 h 23"/>
                <a:gd name="T2" fmla="*/ 5974 w 48"/>
                <a:gd name="T3" fmla="*/ 635 h 23"/>
                <a:gd name="T4" fmla="*/ 643 w 48"/>
                <a:gd name="T5" fmla="*/ 5775 h 23"/>
                <a:gd name="T6" fmla="*/ 14403 w 48"/>
                <a:gd name="T7" fmla="*/ 13607 h 23"/>
                <a:gd name="T8" fmla="*/ 22321 w 48"/>
                <a:gd name="T9" fmla="*/ 12947 h 23"/>
                <a:gd name="T10" fmla="*/ 26345 w 48"/>
                <a:gd name="T11" fmla="*/ 12311 h 23"/>
                <a:gd name="T12" fmla="*/ 26345 w 48"/>
                <a:gd name="T13" fmla="*/ 1271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98" name="Freeform 182"/>
            <p:cNvSpPr>
              <a:spLocks/>
            </p:cNvSpPr>
            <p:nvPr userDrawn="1"/>
          </p:nvSpPr>
          <p:spPr bwMode="auto">
            <a:xfrm>
              <a:off x="500" y="3345"/>
              <a:ext cx="177" cy="187"/>
            </a:xfrm>
            <a:custGeom>
              <a:avLst/>
              <a:gdLst>
                <a:gd name="T0" fmla="*/ 15652 w 35"/>
                <a:gd name="T1" fmla="*/ 1304 h 37"/>
                <a:gd name="T2" fmla="*/ 7237 w 35"/>
                <a:gd name="T3" fmla="*/ 1304 h 37"/>
                <a:gd name="T4" fmla="*/ 2584 w 35"/>
                <a:gd name="T5" fmla="*/ 13029 h 37"/>
                <a:gd name="T6" fmla="*/ 18362 w 35"/>
                <a:gd name="T7" fmla="*/ 14328 h 37"/>
                <a:gd name="T8" fmla="*/ 15652 w 35"/>
                <a:gd name="T9" fmla="*/ 130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99" name="Freeform 183"/>
            <p:cNvSpPr>
              <a:spLocks/>
            </p:cNvSpPr>
            <p:nvPr userDrawn="1"/>
          </p:nvSpPr>
          <p:spPr bwMode="auto">
            <a:xfrm>
              <a:off x="905" y="3158"/>
              <a:ext cx="177" cy="36"/>
            </a:xfrm>
            <a:custGeom>
              <a:avLst/>
              <a:gdLst>
                <a:gd name="T0" fmla="*/ 3221 w 35"/>
                <a:gd name="T1" fmla="*/ 0 h 7"/>
                <a:gd name="T2" fmla="*/ 9184 w 35"/>
                <a:gd name="T3" fmla="*/ 3543 h 7"/>
                <a:gd name="T4" fmla="*/ 3221 w 35"/>
                <a:gd name="T5" fmla="*/ 0 h 7"/>
                <a:gd name="T6" fmla="*/ 0 60000 65536"/>
                <a:gd name="T7" fmla="*/ 0 60000 65536"/>
                <a:gd name="T8" fmla="*/ 0 60000 65536"/>
              </a:gdLst>
              <a:ahLst/>
              <a:cxnLst>
                <a:cxn ang="T6">
                  <a:pos x="T0" y="T1"/>
                </a:cxn>
                <a:cxn ang="T7">
                  <a:pos x="T2" y="T3"/>
                </a:cxn>
                <a:cxn ang="T8">
                  <a:pos x="T4" y="T5"/>
                </a:cxn>
              </a:cxnLst>
              <a:rect l="0" t="0" r="r" b="b"/>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00" name="Freeform 184"/>
            <p:cNvSpPr>
              <a:spLocks/>
            </p:cNvSpPr>
            <p:nvPr userDrawn="1"/>
          </p:nvSpPr>
          <p:spPr bwMode="auto">
            <a:xfrm>
              <a:off x="965" y="3153"/>
              <a:ext cx="137" cy="81"/>
            </a:xfrm>
            <a:custGeom>
              <a:avLst/>
              <a:gdLst>
                <a:gd name="T0" fmla="*/ 4714 w 27"/>
                <a:gd name="T1" fmla="*/ 8561 h 16"/>
                <a:gd name="T2" fmla="*/ 16582 w 27"/>
                <a:gd name="T3" fmla="*/ 3898 h 16"/>
                <a:gd name="T4" fmla="*/ 11224 w 27"/>
                <a:gd name="T5" fmla="*/ 643 h 16"/>
                <a:gd name="T6" fmla="*/ 4714 w 27"/>
                <a:gd name="T7" fmla="*/ 7280 h 16"/>
                <a:gd name="T8" fmla="*/ 4714 w 27"/>
                <a:gd name="T9" fmla="*/ 8561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01" name="Freeform 185"/>
            <p:cNvSpPr>
              <a:spLocks/>
            </p:cNvSpPr>
            <p:nvPr userDrawn="1"/>
          </p:nvSpPr>
          <p:spPr bwMode="auto">
            <a:xfrm>
              <a:off x="960" y="3204"/>
              <a:ext cx="177" cy="86"/>
            </a:xfrm>
            <a:custGeom>
              <a:avLst/>
              <a:gdLst>
                <a:gd name="T0" fmla="*/ 16289 w 35"/>
                <a:gd name="T1" fmla="*/ 3890 h 17"/>
                <a:gd name="T2" fmla="*/ 5168 w 35"/>
                <a:gd name="T3" fmla="*/ 6602 h 17"/>
                <a:gd name="T4" fmla="*/ 3889 w 35"/>
                <a:gd name="T5" fmla="*/ 8549 h 17"/>
                <a:gd name="T6" fmla="*/ 17725 w 35"/>
                <a:gd name="T7" fmla="*/ 7907 h 17"/>
                <a:gd name="T8" fmla="*/ 16289 w 35"/>
                <a:gd name="T9" fmla="*/ 389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02" name="Freeform 186"/>
            <p:cNvSpPr>
              <a:spLocks/>
            </p:cNvSpPr>
            <p:nvPr userDrawn="1"/>
          </p:nvSpPr>
          <p:spPr bwMode="auto">
            <a:xfrm>
              <a:off x="844" y="3285"/>
              <a:ext cx="248" cy="60"/>
            </a:xfrm>
            <a:custGeom>
              <a:avLst/>
              <a:gdLst>
                <a:gd name="T0" fmla="*/ 26182 w 49"/>
                <a:gd name="T1" fmla="*/ 1875 h 12"/>
                <a:gd name="T2" fmla="*/ 19061 w 49"/>
                <a:gd name="T3" fmla="*/ 625 h 12"/>
                <a:gd name="T4" fmla="*/ 4535 w 49"/>
                <a:gd name="T5" fmla="*/ 0 h 12"/>
                <a:gd name="T6" fmla="*/ 1306 w 49"/>
                <a:gd name="T7" fmla="*/ 3125 h 12"/>
                <a:gd name="T8" fmla="*/ 13088 w 49"/>
                <a:gd name="T9" fmla="*/ 5000 h 12"/>
                <a:gd name="T10" fmla="*/ 26971 w 49"/>
                <a:gd name="T11" fmla="*/ 5000 h 12"/>
                <a:gd name="T12" fmla="*/ 26182 w 49"/>
                <a:gd name="T13" fmla="*/ 1875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03" name="Freeform 187"/>
            <p:cNvSpPr>
              <a:spLocks/>
            </p:cNvSpPr>
            <p:nvPr userDrawn="1"/>
          </p:nvSpPr>
          <p:spPr bwMode="auto">
            <a:xfrm>
              <a:off x="869" y="3340"/>
              <a:ext cx="203" cy="56"/>
            </a:xfrm>
            <a:custGeom>
              <a:avLst/>
              <a:gdLst>
                <a:gd name="T0" fmla="*/ 24573 w 40"/>
                <a:gd name="T1" fmla="*/ 1324 h 11"/>
                <a:gd name="T2" fmla="*/ 17255 w 40"/>
                <a:gd name="T3" fmla="*/ 2642 h 11"/>
                <a:gd name="T4" fmla="*/ 8628 w 40"/>
                <a:gd name="T5" fmla="*/ 1970 h 11"/>
                <a:gd name="T6" fmla="*/ 645 w 40"/>
                <a:gd name="T7" fmla="*/ 1324 h 11"/>
                <a:gd name="T8" fmla="*/ 23259 w 40"/>
                <a:gd name="T9" fmla="*/ 5417 h 11"/>
                <a:gd name="T10" fmla="*/ 24573 w 40"/>
                <a:gd name="T11" fmla="*/ 1324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04" name="Freeform 188"/>
            <p:cNvSpPr>
              <a:spLocks/>
            </p:cNvSpPr>
            <p:nvPr userDrawn="1"/>
          </p:nvSpPr>
          <p:spPr bwMode="auto">
            <a:xfrm>
              <a:off x="859" y="3386"/>
              <a:ext cx="207" cy="172"/>
            </a:xfrm>
            <a:custGeom>
              <a:avLst/>
              <a:gdLst>
                <a:gd name="T0" fmla="*/ 18150 w 41"/>
                <a:gd name="T1" fmla="*/ 5964 h 34"/>
                <a:gd name="T2" fmla="*/ 8487 w 41"/>
                <a:gd name="T3" fmla="*/ 3890 h 34"/>
                <a:gd name="T4" fmla="*/ 2575 w 41"/>
                <a:gd name="T5" fmla="*/ 9829 h 34"/>
                <a:gd name="T6" fmla="*/ 636 w 41"/>
                <a:gd name="T7" fmla="*/ 12440 h 34"/>
                <a:gd name="T8" fmla="*/ 5786 w 41"/>
                <a:gd name="T9" fmla="*/ 12440 h 34"/>
                <a:gd name="T10" fmla="*/ 11062 w 41"/>
                <a:gd name="T11" fmla="*/ 17736 h 34"/>
                <a:gd name="T12" fmla="*/ 13637 w 41"/>
                <a:gd name="T13" fmla="*/ 19679 h 34"/>
                <a:gd name="T14" fmla="*/ 18787 w 41"/>
                <a:gd name="T15" fmla="*/ 12440 h 34"/>
                <a:gd name="T16" fmla="*/ 25365 w 41"/>
                <a:gd name="T17" fmla="*/ 12440 h 34"/>
                <a:gd name="T18" fmla="*/ 18150 w 41"/>
                <a:gd name="T19" fmla="*/ 5964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105" name="Freeform 189"/>
            <p:cNvSpPr>
              <a:spLocks/>
            </p:cNvSpPr>
            <p:nvPr userDrawn="1"/>
          </p:nvSpPr>
          <p:spPr bwMode="auto">
            <a:xfrm>
              <a:off x="996" y="3305"/>
              <a:ext cx="126" cy="318"/>
            </a:xfrm>
            <a:custGeom>
              <a:avLst/>
              <a:gdLst>
                <a:gd name="T0" fmla="*/ 14198 w 25"/>
                <a:gd name="T1" fmla="*/ 1272 h 63"/>
                <a:gd name="T2" fmla="*/ 11658 w 25"/>
                <a:gd name="T3" fmla="*/ 11059 h 63"/>
                <a:gd name="T4" fmla="*/ 4470 w 25"/>
                <a:gd name="T5" fmla="*/ 12993 h 63"/>
                <a:gd name="T6" fmla="*/ 4470 w 25"/>
                <a:gd name="T7" fmla="*/ 14931 h 63"/>
                <a:gd name="T8" fmla="*/ 10997 w 25"/>
                <a:gd name="T9" fmla="*/ 22114 h 63"/>
                <a:gd name="T10" fmla="*/ 7671 w 25"/>
                <a:gd name="T11" fmla="*/ 29200 h 63"/>
                <a:gd name="T12" fmla="*/ 0 w 25"/>
                <a:gd name="T13" fmla="*/ 35747 h 63"/>
                <a:gd name="T14" fmla="*/ 3200 w 25"/>
                <a:gd name="T15" fmla="*/ 37680 h 63"/>
                <a:gd name="T16" fmla="*/ 10362 w 25"/>
                <a:gd name="T17" fmla="*/ 40255 h 63"/>
                <a:gd name="T18" fmla="*/ 14858 w 25"/>
                <a:gd name="T19" fmla="*/ 37044 h 63"/>
                <a:gd name="T20" fmla="*/ 16128 w 25"/>
                <a:gd name="T21" fmla="*/ 9121 h 63"/>
                <a:gd name="T22" fmla="*/ 16128 w 25"/>
                <a:gd name="T23" fmla="*/ 1272 h 63"/>
                <a:gd name="T24" fmla="*/ 14198 w 25"/>
                <a:gd name="T25" fmla="*/ 1272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grpSp>
      <p:grpSp>
        <p:nvGrpSpPr>
          <p:cNvPr id="1030" name="Group 190"/>
          <p:cNvGrpSpPr>
            <a:grpSpLocks/>
          </p:cNvGrpSpPr>
          <p:nvPr/>
        </p:nvGrpSpPr>
        <p:grpSpPr bwMode="auto">
          <a:xfrm>
            <a:off x="381000" y="3962400"/>
            <a:ext cx="533400" cy="492125"/>
            <a:chOff x="96" y="2784"/>
            <a:chExt cx="1062" cy="981"/>
          </a:xfrm>
        </p:grpSpPr>
        <p:sp>
          <p:nvSpPr>
            <p:cNvPr id="1080" name="Freeform 191"/>
            <p:cNvSpPr>
              <a:spLocks/>
            </p:cNvSpPr>
            <p:nvPr userDrawn="1"/>
          </p:nvSpPr>
          <p:spPr bwMode="auto">
            <a:xfrm>
              <a:off x="121" y="2784"/>
              <a:ext cx="207" cy="81"/>
            </a:xfrm>
            <a:custGeom>
              <a:avLst/>
              <a:gdLst>
                <a:gd name="T0" fmla="*/ 19423 w 41"/>
                <a:gd name="T1" fmla="*/ 7918 h 16"/>
                <a:gd name="T2" fmla="*/ 24062 w 41"/>
                <a:gd name="T3" fmla="*/ 6612 h 16"/>
                <a:gd name="T4" fmla="*/ 24699 w 41"/>
                <a:gd name="T5" fmla="*/ 5974 h 16"/>
                <a:gd name="T6" fmla="*/ 20215 w 41"/>
                <a:gd name="T7" fmla="*/ 643 h 16"/>
                <a:gd name="T8" fmla="*/ 5150 w 41"/>
                <a:gd name="T9" fmla="*/ 7280 h 16"/>
                <a:gd name="T10" fmla="*/ 19423 w 41"/>
                <a:gd name="T11" fmla="*/ 7918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81" name="Freeform 192"/>
            <p:cNvSpPr>
              <a:spLocks noEditPoints="1"/>
            </p:cNvSpPr>
            <p:nvPr userDrawn="1"/>
          </p:nvSpPr>
          <p:spPr bwMode="auto">
            <a:xfrm>
              <a:off x="96" y="2789"/>
              <a:ext cx="1062" cy="976"/>
            </a:xfrm>
            <a:custGeom>
              <a:avLst/>
              <a:gdLst>
                <a:gd name="T0" fmla="*/ 106569 w 210"/>
                <a:gd name="T1" fmla="*/ 101398 h 193"/>
                <a:gd name="T2" fmla="*/ 99459 w 210"/>
                <a:gd name="T3" fmla="*/ 81731 h 193"/>
                <a:gd name="T4" fmla="*/ 92859 w 210"/>
                <a:gd name="T5" fmla="*/ 64800 h 193"/>
                <a:gd name="T6" fmla="*/ 107874 w 210"/>
                <a:gd name="T7" fmla="*/ 60785 h 193"/>
                <a:gd name="T8" fmla="*/ 95443 w 210"/>
                <a:gd name="T9" fmla="*/ 53680 h 193"/>
                <a:gd name="T10" fmla="*/ 102680 w 210"/>
                <a:gd name="T11" fmla="*/ 54317 h 193"/>
                <a:gd name="T12" fmla="*/ 102680 w 210"/>
                <a:gd name="T13" fmla="*/ 50302 h 193"/>
                <a:gd name="T14" fmla="*/ 88333 w 210"/>
                <a:gd name="T15" fmla="*/ 50944 h 193"/>
                <a:gd name="T16" fmla="*/ 83681 w 210"/>
                <a:gd name="T17" fmla="*/ 81731 h 193"/>
                <a:gd name="T18" fmla="*/ 81096 w 210"/>
                <a:gd name="T19" fmla="*/ 54954 h 193"/>
                <a:gd name="T20" fmla="*/ 77212 w 210"/>
                <a:gd name="T21" fmla="*/ 43834 h 193"/>
                <a:gd name="T22" fmla="*/ 81096 w 210"/>
                <a:gd name="T23" fmla="*/ 33371 h 193"/>
                <a:gd name="T24" fmla="*/ 79154 w 210"/>
                <a:gd name="T25" fmla="*/ 24193 h 193"/>
                <a:gd name="T26" fmla="*/ 77850 w 210"/>
                <a:gd name="T27" fmla="*/ 15651 h 193"/>
                <a:gd name="T28" fmla="*/ 86391 w 210"/>
                <a:gd name="T29" fmla="*/ 25472 h 193"/>
                <a:gd name="T30" fmla="*/ 97517 w 210"/>
                <a:gd name="T31" fmla="*/ 11763 h 193"/>
                <a:gd name="T32" fmla="*/ 96086 w 210"/>
                <a:gd name="T33" fmla="*/ 23525 h 193"/>
                <a:gd name="T34" fmla="*/ 93502 w 210"/>
                <a:gd name="T35" fmla="*/ 31429 h 193"/>
                <a:gd name="T36" fmla="*/ 94164 w 210"/>
                <a:gd name="T37" fmla="*/ 43834 h 193"/>
                <a:gd name="T38" fmla="*/ 130100 w 210"/>
                <a:gd name="T39" fmla="*/ 18999 h 193"/>
                <a:gd name="T40" fmla="*/ 58845 w 210"/>
                <a:gd name="T41" fmla="*/ 637 h 193"/>
                <a:gd name="T42" fmla="*/ 36599 w 210"/>
                <a:gd name="T43" fmla="*/ 5168 h 193"/>
                <a:gd name="T44" fmla="*/ 55624 w 210"/>
                <a:gd name="T45" fmla="*/ 7879 h 193"/>
                <a:gd name="T46" fmla="*/ 39183 w 210"/>
                <a:gd name="T47" fmla="*/ 14347 h 193"/>
                <a:gd name="T48" fmla="*/ 37903 w 210"/>
                <a:gd name="T49" fmla="*/ 18999 h 193"/>
                <a:gd name="T50" fmla="*/ 24831 w 210"/>
                <a:gd name="T51" fmla="*/ 11125 h 193"/>
                <a:gd name="T52" fmla="*/ 8542 w 210"/>
                <a:gd name="T53" fmla="*/ 75263 h 193"/>
                <a:gd name="T54" fmla="*/ 39845 w 210"/>
                <a:gd name="T55" fmla="*/ 95441 h 193"/>
                <a:gd name="T56" fmla="*/ 29488 w 210"/>
                <a:gd name="T57" fmla="*/ 87026 h 193"/>
                <a:gd name="T58" fmla="*/ 22889 w 210"/>
                <a:gd name="T59" fmla="*/ 94798 h 193"/>
                <a:gd name="T60" fmla="*/ 20947 w 210"/>
                <a:gd name="T61" fmla="*/ 83673 h 193"/>
                <a:gd name="T62" fmla="*/ 30125 w 210"/>
                <a:gd name="T63" fmla="*/ 56259 h 193"/>
                <a:gd name="T64" fmla="*/ 43835 w 210"/>
                <a:gd name="T65" fmla="*/ 54317 h 193"/>
                <a:gd name="T66" fmla="*/ 46445 w 210"/>
                <a:gd name="T67" fmla="*/ 62064 h 193"/>
                <a:gd name="T68" fmla="*/ 39845 w 210"/>
                <a:gd name="T69" fmla="*/ 79147 h 193"/>
                <a:gd name="T70" fmla="*/ 59487 w 210"/>
                <a:gd name="T71" fmla="*/ 117686 h 193"/>
                <a:gd name="T72" fmla="*/ 121710 w 210"/>
                <a:gd name="T73" fmla="*/ 108508 h 193"/>
                <a:gd name="T74" fmla="*/ 119000 w 210"/>
                <a:gd name="T75" fmla="*/ 43192 h 193"/>
                <a:gd name="T76" fmla="*/ 107874 w 210"/>
                <a:gd name="T77" fmla="*/ 39177 h 193"/>
                <a:gd name="T78" fmla="*/ 73860 w 210"/>
                <a:gd name="T79" fmla="*/ 39844 h 193"/>
                <a:gd name="T80" fmla="*/ 70613 w 210"/>
                <a:gd name="T81" fmla="*/ 56901 h 193"/>
                <a:gd name="T82" fmla="*/ 74628 w 210"/>
                <a:gd name="T83" fmla="*/ 32709 h 193"/>
                <a:gd name="T84" fmla="*/ 58208 w 210"/>
                <a:gd name="T85" fmla="*/ 16931 h 193"/>
                <a:gd name="T86" fmla="*/ 68666 w 210"/>
                <a:gd name="T87" fmla="*/ 22888 h 193"/>
                <a:gd name="T88" fmla="*/ 39845 w 210"/>
                <a:gd name="T89" fmla="*/ 47081 h 193"/>
                <a:gd name="T90" fmla="*/ 15652 w 210"/>
                <a:gd name="T91" fmla="*/ 24193 h 193"/>
                <a:gd name="T92" fmla="*/ 44498 w 210"/>
                <a:gd name="T93" fmla="*/ 26135 h 193"/>
                <a:gd name="T94" fmla="*/ 51740 w 210"/>
                <a:gd name="T95" fmla="*/ 26135 h 193"/>
                <a:gd name="T96" fmla="*/ 70613 w 210"/>
                <a:gd name="T97" fmla="*/ 29487 h 193"/>
                <a:gd name="T98" fmla="*/ 64807 w 210"/>
                <a:gd name="T99" fmla="*/ 60785 h 193"/>
                <a:gd name="T100" fmla="*/ 60792 w 210"/>
                <a:gd name="T101" fmla="*/ 33371 h 193"/>
                <a:gd name="T102" fmla="*/ 39845 w 210"/>
                <a:gd name="T103" fmla="*/ 47081 h 193"/>
                <a:gd name="T104" fmla="*/ 52377 w 210"/>
                <a:gd name="T105" fmla="*/ 53680 h 193"/>
                <a:gd name="T106" fmla="*/ 57545 w 210"/>
                <a:gd name="T107" fmla="*/ 37897 h 193"/>
                <a:gd name="T108" fmla="*/ 66724 w 210"/>
                <a:gd name="T109" fmla="*/ 94798 h 193"/>
                <a:gd name="T110" fmla="*/ 53682 w 210"/>
                <a:gd name="T111" fmla="*/ 62732 h 193"/>
                <a:gd name="T112" fmla="*/ 76570 w 210"/>
                <a:gd name="T113" fmla="*/ 69331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82" name="Freeform 193"/>
            <p:cNvSpPr>
              <a:spLocks/>
            </p:cNvSpPr>
            <p:nvPr userDrawn="1"/>
          </p:nvSpPr>
          <p:spPr bwMode="auto">
            <a:xfrm>
              <a:off x="348" y="3254"/>
              <a:ext cx="86" cy="102"/>
            </a:xfrm>
            <a:custGeom>
              <a:avLst/>
              <a:gdLst>
                <a:gd name="T0" fmla="*/ 9187 w 17"/>
                <a:gd name="T1" fmla="*/ 3458 h 20"/>
                <a:gd name="T2" fmla="*/ 5964 w 17"/>
                <a:gd name="T3" fmla="*/ 13525 h 20"/>
                <a:gd name="T4" fmla="*/ 9187 w 17"/>
                <a:gd name="T5" fmla="*/ 3458 h 20"/>
                <a:gd name="T6" fmla="*/ 0 60000 65536"/>
                <a:gd name="T7" fmla="*/ 0 60000 65536"/>
                <a:gd name="T8" fmla="*/ 0 60000 65536"/>
              </a:gdLst>
              <a:ahLst/>
              <a:cxnLst>
                <a:cxn ang="T6">
                  <a:pos x="T0" y="T1"/>
                </a:cxn>
                <a:cxn ang="T7">
                  <a:pos x="T2" y="T3"/>
                </a:cxn>
                <a:cxn ang="T8">
                  <a:pos x="T4" y="T5"/>
                </a:cxn>
              </a:cxnLst>
              <a:rect l="0" t="0" r="r" b="b"/>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83" name="Freeform 194"/>
            <p:cNvSpPr>
              <a:spLocks/>
            </p:cNvSpPr>
            <p:nvPr userDrawn="1"/>
          </p:nvSpPr>
          <p:spPr bwMode="auto">
            <a:xfrm>
              <a:off x="267" y="3295"/>
              <a:ext cx="76" cy="136"/>
            </a:xfrm>
            <a:custGeom>
              <a:avLst/>
              <a:gdLst>
                <a:gd name="T0" fmla="*/ 4545 w 15"/>
                <a:gd name="T1" fmla="*/ 6392 h 27"/>
                <a:gd name="T2" fmla="*/ 2594 w 15"/>
                <a:gd name="T3" fmla="*/ 16113 h 27"/>
                <a:gd name="T4" fmla="*/ 9885 w 15"/>
                <a:gd name="T5" fmla="*/ 10351 h 27"/>
                <a:gd name="T6" fmla="*/ 8573 w 15"/>
                <a:gd name="T7" fmla="*/ 5097 h 27"/>
                <a:gd name="T8" fmla="*/ 4545 w 15"/>
                <a:gd name="T9" fmla="*/ 6392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84" name="Freeform 195"/>
            <p:cNvSpPr>
              <a:spLocks/>
            </p:cNvSpPr>
            <p:nvPr userDrawn="1"/>
          </p:nvSpPr>
          <p:spPr bwMode="auto">
            <a:xfrm>
              <a:off x="222" y="3022"/>
              <a:ext cx="243" cy="116"/>
            </a:xfrm>
            <a:custGeom>
              <a:avLst/>
              <a:gdLst>
                <a:gd name="T0" fmla="*/ 26345 w 48"/>
                <a:gd name="T1" fmla="*/ 1271 h 23"/>
                <a:gd name="T2" fmla="*/ 5974 w 48"/>
                <a:gd name="T3" fmla="*/ 635 h 23"/>
                <a:gd name="T4" fmla="*/ 643 w 48"/>
                <a:gd name="T5" fmla="*/ 5775 h 23"/>
                <a:gd name="T6" fmla="*/ 14403 w 48"/>
                <a:gd name="T7" fmla="*/ 13607 h 23"/>
                <a:gd name="T8" fmla="*/ 22321 w 48"/>
                <a:gd name="T9" fmla="*/ 12947 h 23"/>
                <a:gd name="T10" fmla="*/ 26345 w 48"/>
                <a:gd name="T11" fmla="*/ 12311 h 23"/>
                <a:gd name="T12" fmla="*/ 26345 w 48"/>
                <a:gd name="T13" fmla="*/ 1271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85" name="Freeform 196"/>
            <p:cNvSpPr>
              <a:spLocks/>
            </p:cNvSpPr>
            <p:nvPr userDrawn="1"/>
          </p:nvSpPr>
          <p:spPr bwMode="auto">
            <a:xfrm>
              <a:off x="500" y="3345"/>
              <a:ext cx="177" cy="187"/>
            </a:xfrm>
            <a:custGeom>
              <a:avLst/>
              <a:gdLst>
                <a:gd name="T0" fmla="*/ 15652 w 35"/>
                <a:gd name="T1" fmla="*/ 1304 h 37"/>
                <a:gd name="T2" fmla="*/ 7237 w 35"/>
                <a:gd name="T3" fmla="*/ 1304 h 37"/>
                <a:gd name="T4" fmla="*/ 2584 w 35"/>
                <a:gd name="T5" fmla="*/ 13029 h 37"/>
                <a:gd name="T6" fmla="*/ 18362 w 35"/>
                <a:gd name="T7" fmla="*/ 14328 h 37"/>
                <a:gd name="T8" fmla="*/ 15652 w 35"/>
                <a:gd name="T9" fmla="*/ 130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86" name="Freeform 197"/>
            <p:cNvSpPr>
              <a:spLocks/>
            </p:cNvSpPr>
            <p:nvPr userDrawn="1"/>
          </p:nvSpPr>
          <p:spPr bwMode="auto">
            <a:xfrm>
              <a:off x="905" y="3158"/>
              <a:ext cx="177" cy="36"/>
            </a:xfrm>
            <a:custGeom>
              <a:avLst/>
              <a:gdLst>
                <a:gd name="T0" fmla="*/ 3221 w 35"/>
                <a:gd name="T1" fmla="*/ 0 h 7"/>
                <a:gd name="T2" fmla="*/ 9184 w 35"/>
                <a:gd name="T3" fmla="*/ 3543 h 7"/>
                <a:gd name="T4" fmla="*/ 3221 w 35"/>
                <a:gd name="T5" fmla="*/ 0 h 7"/>
                <a:gd name="T6" fmla="*/ 0 60000 65536"/>
                <a:gd name="T7" fmla="*/ 0 60000 65536"/>
                <a:gd name="T8" fmla="*/ 0 60000 65536"/>
              </a:gdLst>
              <a:ahLst/>
              <a:cxnLst>
                <a:cxn ang="T6">
                  <a:pos x="T0" y="T1"/>
                </a:cxn>
                <a:cxn ang="T7">
                  <a:pos x="T2" y="T3"/>
                </a:cxn>
                <a:cxn ang="T8">
                  <a:pos x="T4" y="T5"/>
                </a:cxn>
              </a:cxnLst>
              <a:rect l="0" t="0" r="r" b="b"/>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87" name="Freeform 198"/>
            <p:cNvSpPr>
              <a:spLocks/>
            </p:cNvSpPr>
            <p:nvPr userDrawn="1"/>
          </p:nvSpPr>
          <p:spPr bwMode="auto">
            <a:xfrm>
              <a:off x="965" y="3153"/>
              <a:ext cx="137" cy="81"/>
            </a:xfrm>
            <a:custGeom>
              <a:avLst/>
              <a:gdLst>
                <a:gd name="T0" fmla="*/ 4714 w 27"/>
                <a:gd name="T1" fmla="*/ 8561 h 16"/>
                <a:gd name="T2" fmla="*/ 16582 w 27"/>
                <a:gd name="T3" fmla="*/ 3898 h 16"/>
                <a:gd name="T4" fmla="*/ 11224 w 27"/>
                <a:gd name="T5" fmla="*/ 643 h 16"/>
                <a:gd name="T6" fmla="*/ 4714 w 27"/>
                <a:gd name="T7" fmla="*/ 7280 h 16"/>
                <a:gd name="T8" fmla="*/ 4714 w 27"/>
                <a:gd name="T9" fmla="*/ 8561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88" name="Freeform 199"/>
            <p:cNvSpPr>
              <a:spLocks/>
            </p:cNvSpPr>
            <p:nvPr userDrawn="1"/>
          </p:nvSpPr>
          <p:spPr bwMode="auto">
            <a:xfrm>
              <a:off x="960" y="3204"/>
              <a:ext cx="177" cy="86"/>
            </a:xfrm>
            <a:custGeom>
              <a:avLst/>
              <a:gdLst>
                <a:gd name="T0" fmla="*/ 16289 w 35"/>
                <a:gd name="T1" fmla="*/ 3890 h 17"/>
                <a:gd name="T2" fmla="*/ 5168 w 35"/>
                <a:gd name="T3" fmla="*/ 6602 h 17"/>
                <a:gd name="T4" fmla="*/ 3889 w 35"/>
                <a:gd name="T5" fmla="*/ 8549 h 17"/>
                <a:gd name="T6" fmla="*/ 17725 w 35"/>
                <a:gd name="T7" fmla="*/ 7907 h 17"/>
                <a:gd name="T8" fmla="*/ 16289 w 35"/>
                <a:gd name="T9" fmla="*/ 389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89" name="Freeform 200"/>
            <p:cNvSpPr>
              <a:spLocks/>
            </p:cNvSpPr>
            <p:nvPr userDrawn="1"/>
          </p:nvSpPr>
          <p:spPr bwMode="auto">
            <a:xfrm>
              <a:off x="844" y="3285"/>
              <a:ext cx="248" cy="60"/>
            </a:xfrm>
            <a:custGeom>
              <a:avLst/>
              <a:gdLst>
                <a:gd name="T0" fmla="*/ 26182 w 49"/>
                <a:gd name="T1" fmla="*/ 1875 h 12"/>
                <a:gd name="T2" fmla="*/ 19061 w 49"/>
                <a:gd name="T3" fmla="*/ 625 h 12"/>
                <a:gd name="T4" fmla="*/ 4535 w 49"/>
                <a:gd name="T5" fmla="*/ 0 h 12"/>
                <a:gd name="T6" fmla="*/ 1306 w 49"/>
                <a:gd name="T7" fmla="*/ 3125 h 12"/>
                <a:gd name="T8" fmla="*/ 13088 w 49"/>
                <a:gd name="T9" fmla="*/ 5000 h 12"/>
                <a:gd name="T10" fmla="*/ 26971 w 49"/>
                <a:gd name="T11" fmla="*/ 5000 h 12"/>
                <a:gd name="T12" fmla="*/ 26182 w 49"/>
                <a:gd name="T13" fmla="*/ 1875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90" name="Freeform 201"/>
            <p:cNvSpPr>
              <a:spLocks/>
            </p:cNvSpPr>
            <p:nvPr userDrawn="1"/>
          </p:nvSpPr>
          <p:spPr bwMode="auto">
            <a:xfrm>
              <a:off x="869" y="3340"/>
              <a:ext cx="203" cy="56"/>
            </a:xfrm>
            <a:custGeom>
              <a:avLst/>
              <a:gdLst>
                <a:gd name="T0" fmla="*/ 24573 w 40"/>
                <a:gd name="T1" fmla="*/ 1324 h 11"/>
                <a:gd name="T2" fmla="*/ 17255 w 40"/>
                <a:gd name="T3" fmla="*/ 2642 h 11"/>
                <a:gd name="T4" fmla="*/ 8628 w 40"/>
                <a:gd name="T5" fmla="*/ 1970 h 11"/>
                <a:gd name="T6" fmla="*/ 645 w 40"/>
                <a:gd name="T7" fmla="*/ 1324 h 11"/>
                <a:gd name="T8" fmla="*/ 23259 w 40"/>
                <a:gd name="T9" fmla="*/ 5417 h 11"/>
                <a:gd name="T10" fmla="*/ 24573 w 40"/>
                <a:gd name="T11" fmla="*/ 1324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91" name="Freeform 202"/>
            <p:cNvSpPr>
              <a:spLocks/>
            </p:cNvSpPr>
            <p:nvPr userDrawn="1"/>
          </p:nvSpPr>
          <p:spPr bwMode="auto">
            <a:xfrm>
              <a:off x="859" y="3386"/>
              <a:ext cx="207" cy="172"/>
            </a:xfrm>
            <a:custGeom>
              <a:avLst/>
              <a:gdLst>
                <a:gd name="T0" fmla="*/ 18150 w 41"/>
                <a:gd name="T1" fmla="*/ 5964 h 34"/>
                <a:gd name="T2" fmla="*/ 8487 w 41"/>
                <a:gd name="T3" fmla="*/ 3890 h 34"/>
                <a:gd name="T4" fmla="*/ 2575 w 41"/>
                <a:gd name="T5" fmla="*/ 9829 h 34"/>
                <a:gd name="T6" fmla="*/ 636 w 41"/>
                <a:gd name="T7" fmla="*/ 12440 h 34"/>
                <a:gd name="T8" fmla="*/ 5786 w 41"/>
                <a:gd name="T9" fmla="*/ 12440 h 34"/>
                <a:gd name="T10" fmla="*/ 11062 w 41"/>
                <a:gd name="T11" fmla="*/ 17736 h 34"/>
                <a:gd name="T12" fmla="*/ 13637 w 41"/>
                <a:gd name="T13" fmla="*/ 19679 h 34"/>
                <a:gd name="T14" fmla="*/ 18787 w 41"/>
                <a:gd name="T15" fmla="*/ 12440 h 34"/>
                <a:gd name="T16" fmla="*/ 25365 w 41"/>
                <a:gd name="T17" fmla="*/ 12440 h 34"/>
                <a:gd name="T18" fmla="*/ 18150 w 41"/>
                <a:gd name="T19" fmla="*/ 5964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92" name="Freeform 203"/>
            <p:cNvSpPr>
              <a:spLocks/>
            </p:cNvSpPr>
            <p:nvPr userDrawn="1"/>
          </p:nvSpPr>
          <p:spPr bwMode="auto">
            <a:xfrm>
              <a:off x="996" y="3305"/>
              <a:ext cx="126" cy="318"/>
            </a:xfrm>
            <a:custGeom>
              <a:avLst/>
              <a:gdLst>
                <a:gd name="T0" fmla="*/ 14198 w 25"/>
                <a:gd name="T1" fmla="*/ 1272 h 63"/>
                <a:gd name="T2" fmla="*/ 11658 w 25"/>
                <a:gd name="T3" fmla="*/ 11059 h 63"/>
                <a:gd name="T4" fmla="*/ 4470 w 25"/>
                <a:gd name="T5" fmla="*/ 12993 h 63"/>
                <a:gd name="T6" fmla="*/ 4470 w 25"/>
                <a:gd name="T7" fmla="*/ 14931 h 63"/>
                <a:gd name="T8" fmla="*/ 10997 w 25"/>
                <a:gd name="T9" fmla="*/ 22114 h 63"/>
                <a:gd name="T10" fmla="*/ 7671 w 25"/>
                <a:gd name="T11" fmla="*/ 29200 h 63"/>
                <a:gd name="T12" fmla="*/ 0 w 25"/>
                <a:gd name="T13" fmla="*/ 35747 h 63"/>
                <a:gd name="T14" fmla="*/ 3200 w 25"/>
                <a:gd name="T15" fmla="*/ 37680 h 63"/>
                <a:gd name="T16" fmla="*/ 10362 w 25"/>
                <a:gd name="T17" fmla="*/ 40255 h 63"/>
                <a:gd name="T18" fmla="*/ 14858 w 25"/>
                <a:gd name="T19" fmla="*/ 37044 h 63"/>
                <a:gd name="T20" fmla="*/ 16128 w 25"/>
                <a:gd name="T21" fmla="*/ 9121 h 63"/>
                <a:gd name="T22" fmla="*/ 16128 w 25"/>
                <a:gd name="T23" fmla="*/ 1272 h 63"/>
                <a:gd name="T24" fmla="*/ 14198 w 25"/>
                <a:gd name="T25" fmla="*/ 1272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grpSp>
      <p:grpSp>
        <p:nvGrpSpPr>
          <p:cNvPr id="1031" name="Group 204"/>
          <p:cNvGrpSpPr>
            <a:grpSpLocks/>
          </p:cNvGrpSpPr>
          <p:nvPr/>
        </p:nvGrpSpPr>
        <p:grpSpPr bwMode="auto">
          <a:xfrm>
            <a:off x="381000" y="5070475"/>
            <a:ext cx="533400" cy="492125"/>
            <a:chOff x="96" y="2784"/>
            <a:chExt cx="1062" cy="981"/>
          </a:xfrm>
        </p:grpSpPr>
        <p:sp>
          <p:nvSpPr>
            <p:cNvPr id="1067" name="Freeform 205"/>
            <p:cNvSpPr>
              <a:spLocks/>
            </p:cNvSpPr>
            <p:nvPr userDrawn="1"/>
          </p:nvSpPr>
          <p:spPr bwMode="auto">
            <a:xfrm>
              <a:off x="121" y="2784"/>
              <a:ext cx="207" cy="81"/>
            </a:xfrm>
            <a:custGeom>
              <a:avLst/>
              <a:gdLst>
                <a:gd name="T0" fmla="*/ 19423 w 41"/>
                <a:gd name="T1" fmla="*/ 7918 h 16"/>
                <a:gd name="T2" fmla="*/ 24062 w 41"/>
                <a:gd name="T3" fmla="*/ 6612 h 16"/>
                <a:gd name="T4" fmla="*/ 24699 w 41"/>
                <a:gd name="T5" fmla="*/ 5974 h 16"/>
                <a:gd name="T6" fmla="*/ 20215 w 41"/>
                <a:gd name="T7" fmla="*/ 643 h 16"/>
                <a:gd name="T8" fmla="*/ 5150 w 41"/>
                <a:gd name="T9" fmla="*/ 7280 h 16"/>
                <a:gd name="T10" fmla="*/ 19423 w 41"/>
                <a:gd name="T11" fmla="*/ 7918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68" name="Freeform 206"/>
            <p:cNvSpPr>
              <a:spLocks noEditPoints="1"/>
            </p:cNvSpPr>
            <p:nvPr userDrawn="1"/>
          </p:nvSpPr>
          <p:spPr bwMode="auto">
            <a:xfrm>
              <a:off x="96" y="2789"/>
              <a:ext cx="1062" cy="976"/>
            </a:xfrm>
            <a:custGeom>
              <a:avLst/>
              <a:gdLst>
                <a:gd name="T0" fmla="*/ 106569 w 210"/>
                <a:gd name="T1" fmla="*/ 101398 h 193"/>
                <a:gd name="T2" fmla="*/ 99459 w 210"/>
                <a:gd name="T3" fmla="*/ 81731 h 193"/>
                <a:gd name="T4" fmla="*/ 92859 w 210"/>
                <a:gd name="T5" fmla="*/ 64800 h 193"/>
                <a:gd name="T6" fmla="*/ 107874 w 210"/>
                <a:gd name="T7" fmla="*/ 60785 h 193"/>
                <a:gd name="T8" fmla="*/ 95443 w 210"/>
                <a:gd name="T9" fmla="*/ 53680 h 193"/>
                <a:gd name="T10" fmla="*/ 102680 w 210"/>
                <a:gd name="T11" fmla="*/ 54317 h 193"/>
                <a:gd name="T12" fmla="*/ 102680 w 210"/>
                <a:gd name="T13" fmla="*/ 50302 h 193"/>
                <a:gd name="T14" fmla="*/ 88333 w 210"/>
                <a:gd name="T15" fmla="*/ 50944 h 193"/>
                <a:gd name="T16" fmla="*/ 83681 w 210"/>
                <a:gd name="T17" fmla="*/ 81731 h 193"/>
                <a:gd name="T18" fmla="*/ 81096 w 210"/>
                <a:gd name="T19" fmla="*/ 54954 h 193"/>
                <a:gd name="T20" fmla="*/ 77212 w 210"/>
                <a:gd name="T21" fmla="*/ 43834 h 193"/>
                <a:gd name="T22" fmla="*/ 81096 w 210"/>
                <a:gd name="T23" fmla="*/ 33371 h 193"/>
                <a:gd name="T24" fmla="*/ 79154 w 210"/>
                <a:gd name="T25" fmla="*/ 24193 h 193"/>
                <a:gd name="T26" fmla="*/ 77850 w 210"/>
                <a:gd name="T27" fmla="*/ 15651 h 193"/>
                <a:gd name="T28" fmla="*/ 86391 w 210"/>
                <a:gd name="T29" fmla="*/ 25472 h 193"/>
                <a:gd name="T30" fmla="*/ 97517 w 210"/>
                <a:gd name="T31" fmla="*/ 11763 h 193"/>
                <a:gd name="T32" fmla="*/ 96086 w 210"/>
                <a:gd name="T33" fmla="*/ 23525 h 193"/>
                <a:gd name="T34" fmla="*/ 93502 w 210"/>
                <a:gd name="T35" fmla="*/ 31429 h 193"/>
                <a:gd name="T36" fmla="*/ 94164 w 210"/>
                <a:gd name="T37" fmla="*/ 43834 h 193"/>
                <a:gd name="T38" fmla="*/ 130100 w 210"/>
                <a:gd name="T39" fmla="*/ 18999 h 193"/>
                <a:gd name="T40" fmla="*/ 58845 w 210"/>
                <a:gd name="T41" fmla="*/ 637 h 193"/>
                <a:gd name="T42" fmla="*/ 36599 w 210"/>
                <a:gd name="T43" fmla="*/ 5168 h 193"/>
                <a:gd name="T44" fmla="*/ 55624 w 210"/>
                <a:gd name="T45" fmla="*/ 7879 h 193"/>
                <a:gd name="T46" fmla="*/ 39183 w 210"/>
                <a:gd name="T47" fmla="*/ 14347 h 193"/>
                <a:gd name="T48" fmla="*/ 37903 w 210"/>
                <a:gd name="T49" fmla="*/ 18999 h 193"/>
                <a:gd name="T50" fmla="*/ 24831 w 210"/>
                <a:gd name="T51" fmla="*/ 11125 h 193"/>
                <a:gd name="T52" fmla="*/ 8542 w 210"/>
                <a:gd name="T53" fmla="*/ 75263 h 193"/>
                <a:gd name="T54" fmla="*/ 39845 w 210"/>
                <a:gd name="T55" fmla="*/ 95441 h 193"/>
                <a:gd name="T56" fmla="*/ 29488 w 210"/>
                <a:gd name="T57" fmla="*/ 87026 h 193"/>
                <a:gd name="T58" fmla="*/ 22889 w 210"/>
                <a:gd name="T59" fmla="*/ 94798 h 193"/>
                <a:gd name="T60" fmla="*/ 20947 w 210"/>
                <a:gd name="T61" fmla="*/ 83673 h 193"/>
                <a:gd name="T62" fmla="*/ 30125 w 210"/>
                <a:gd name="T63" fmla="*/ 56259 h 193"/>
                <a:gd name="T64" fmla="*/ 43835 w 210"/>
                <a:gd name="T65" fmla="*/ 54317 h 193"/>
                <a:gd name="T66" fmla="*/ 46445 w 210"/>
                <a:gd name="T67" fmla="*/ 62064 h 193"/>
                <a:gd name="T68" fmla="*/ 39845 w 210"/>
                <a:gd name="T69" fmla="*/ 79147 h 193"/>
                <a:gd name="T70" fmla="*/ 59487 w 210"/>
                <a:gd name="T71" fmla="*/ 117686 h 193"/>
                <a:gd name="T72" fmla="*/ 121710 w 210"/>
                <a:gd name="T73" fmla="*/ 108508 h 193"/>
                <a:gd name="T74" fmla="*/ 119000 w 210"/>
                <a:gd name="T75" fmla="*/ 43192 h 193"/>
                <a:gd name="T76" fmla="*/ 107874 w 210"/>
                <a:gd name="T77" fmla="*/ 39177 h 193"/>
                <a:gd name="T78" fmla="*/ 73860 w 210"/>
                <a:gd name="T79" fmla="*/ 39844 h 193"/>
                <a:gd name="T80" fmla="*/ 70613 w 210"/>
                <a:gd name="T81" fmla="*/ 56901 h 193"/>
                <a:gd name="T82" fmla="*/ 74628 w 210"/>
                <a:gd name="T83" fmla="*/ 32709 h 193"/>
                <a:gd name="T84" fmla="*/ 58208 w 210"/>
                <a:gd name="T85" fmla="*/ 16931 h 193"/>
                <a:gd name="T86" fmla="*/ 68666 w 210"/>
                <a:gd name="T87" fmla="*/ 22888 h 193"/>
                <a:gd name="T88" fmla="*/ 39845 w 210"/>
                <a:gd name="T89" fmla="*/ 47081 h 193"/>
                <a:gd name="T90" fmla="*/ 15652 w 210"/>
                <a:gd name="T91" fmla="*/ 24193 h 193"/>
                <a:gd name="T92" fmla="*/ 44498 w 210"/>
                <a:gd name="T93" fmla="*/ 26135 h 193"/>
                <a:gd name="T94" fmla="*/ 51740 w 210"/>
                <a:gd name="T95" fmla="*/ 26135 h 193"/>
                <a:gd name="T96" fmla="*/ 70613 w 210"/>
                <a:gd name="T97" fmla="*/ 29487 h 193"/>
                <a:gd name="T98" fmla="*/ 64807 w 210"/>
                <a:gd name="T99" fmla="*/ 60785 h 193"/>
                <a:gd name="T100" fmla="*/ 60792 w 210"/>
                <a:gd name="T101" fmla="*/ 33371 h 193"/>
                <a:gd name="T102" fmla="*/ 39845 w 210"/>
                <a:gd name="T103" fmla="*/ 47081 h 193"/>
                <a:gd name="T104" fmla="*/ 52377 w 210"/>
                <a:gd name="T105" fmla="*/ 53680 h 193"/>
                <a:gd name="T106" fmla="*/ 57545 w 210"/>
                <a:gd name="T107" fmla="*/ 37897 h 193"/>
                <a:gd name="T108" fmla="*/ 66724 w 210"/>
                <a:gd name="T109" fmla="*/ 94798 h 193"/>
                <a:gd name="T110" fmla="*/ 53682 w 210"/>
                <a:gd name="T111" fmla="*/ 62732 h 193"/>
                <a:gd name="T112" fmla="*/ 76570 w 210"/>
                <a:gd name="T113" fmla="*/ 69331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69" name="Freeform 207"/>
            <p:cNvSpPr>
              <a:spLocks/>
            </p:cNvSpPr>
            <p:nvPr userDrawn="1"/>
          </p:nvSpPr>
          <p:spPr bwMode="auto">
            <a:xfrm>
              <a:off x="348" y="3254"/>
              <a:ext cx="86" cy="102"/>
            </a:xfrm>
            <a:custGeom>
              <a:avLst/>
              <a:gdLst>
                <a:gd name="T0" fmla="*/ 9187 w 17"/>
                <a:gd name="T1" fmla="*/ 3458 h 20"/>
                <a:gd name="T2" fmla="*/ 5964 w 17"/>
                <a:gd name="T3" fmla="*/ 13525 h 20"/>
                <a:gd name="T4" fmla="*/ 9187 w 17"/>
                <a:gd name="T5" fmla="*/ 3458 h 20"/>
                <a:gd name="T6" fmla="*/ 0 60000 65536"/>
                <a:gd name="T7" fmla="*/ 0 60000 65536"/>
                <a:gd name="T8" fmla="*/ 0 60000 65536"/>
              </a:gdLst>
              <a:ahLst/>
              <a:cxnLst>
                <a:cxn ang="T6">
                  <a:pos x="T0" y="T1"/>
                </a:cxn>
                <a:cxn ang="T7">
                  <a:pos x="T2" y="T3"/>
                </a:cxn>
                <a:cxn ang="T8">
                  <a:pos x="T4" y="T5"/>
                </a:cxn>
              </a:cxnLst>
              <a:rect l="0" t="0" r="r" b="b"/>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70" name="Freeform 208"/>
            <p:cNvSpPr>
              <a:spLocks/>
            </p:cNvSpPr>
            <p:nvPr userDrawn="1"/>
          </p:nvSpPr>
          <p:spPr bwMode="auto">
            <a:xfrm>
              <a:off x="267" y="3295"/>
              <a:ext cx="76" cy="136"/>
            </a:xfrm>
            <a:custGeom>
              <a:avLst/>
              <a:gdLst>
                <a:gd name="T0" fmla="*/ 4545 w 15"/>
                <a:gd name="T1" fmla="*/ 6392 h 27"/>
                <a:gd name="T2" fmla="*/ 2594 w 15"/>
                <a:gd name="T3" fmla="*/ 16113 h 27"/>
                <a:gd name="T4" fmla="*/ 9885 w 15"/>
                <a:gd name="T5" fmla="*/ 10351 h 27"/>
                <a:gd name="T6" fmla="*/ 8573 w 15"/>
                <a:gd name="T7" fmla="*/ 5097 h 27"/>
                <a:gd name="T8" fmla="*/ 4545 w 15"/>
                <a:gd name="T9" fmla="*/ 6392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71" name="Freeform 209"/>
            <p:cNvSpPr>
              <a:spLocks/>
            </p:cNvSpPr>
            <p:nvPr userDrawn="1"/>
          </p:nvSpPr>
          <p:spPr bwMode="auto">
            <a:xfrm>
              <a:off x="222" y="3022"/>
              <a:ext cx="243" cy="116"/>
            </a:xfrm>
            <a:custGeom>
              <a:avLst/>
              <a:gdLst>
                <a:gd name="T0" fmla="*/ 26345 w 48"/>
                <a:gd name="T1" fmla="*/ 1271 h 23"/>
                <a:gd name="T2" fmla="*/ 5974 w 48"/>
                <a:gd name="T3" fmla="*/ 635 h 23"/>
                <a:gd name="T4" fmla="*/ 643 w 48"/>
                <a:gd name="T5" fmla="*/ 5775 h 23"/>
                <a:gd name="T6" fmla="*/ 14403 w 48"/>
                <a:gd name="T7" fmla="*/ 13607 h 23"/>
                <a:gd name="T8" fmla="*/ 22321 w 48"/>
                <a:gd name="T9" fmla="*/ 12947 h 23"/>
                <a:gd name="T10" fmla="*/ 26345 w 48"/>
                <a:gd name="T11" fmla="*/ 12311 h 23"/>
                <a:gd name="T12" fmla="*/ 26345 w 48"/>
                <a:gd name="T13" fmla="*/ 1271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72" name="Freeform 210"/>
            <p:cNvSpPr>
              <a:spLocks/>
            </p:cNvSpPr>
            <p:nvPr userDrawn="1"/>
          </p:nvSpPr>
          <p:spPr bwMode="auto">
            <a:xfrm>
              <a:off x="500" y="3345"/>
              <a:ext cx="177" cy="187"/>
            </a:xfrm>
            <a:custGeom>
              <a:avLst/>
              <a:gdLst>
                <a:gd name="T0" fmla="*/ 15652 w 35"/>
                <a:gd name="T1" fmla="*/ 1304 h 37"/>
                <a:gd name="T2" fmla="*/ 7237 w 35"/>
                <a:gd name="T3" fmla="*/ 1304 h 37"/>
                <a:gd name="T4" fmla="*/ 2584 w 35"/>
                <a:gd name="T5" fmla="*/ 13029 h 37"/>
                <a:gd name="T6" fmla="*/ 18362 w 35"/>
                <a:gd name="T7" fmla="*/ 14328 h 37"/>
                <a:gd name="T8" fmla="*/ 15652 w 35"/>
                <a:gd name="T9" fmla="*/ 130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73" name="Freeform 211"/>
            <p:cNvSpPr>
              <a:spLocks/>
            </p:cNvSpPr>
            <p:nvPr userDrawn="1"/>
          </p:nvSpPr>
          <p:spPr bwMode="auto">
            <a:xfrm>
              <a:off x="905" y="3158"/>
              <a:ext cx="177" cy="36"/>
            </a:xfrm>
            <a:custGeom>
              <a:avLst/>
              <a:gdLst>
                <a:gd name="T0" fmla="*/ 3221 w 35"/>
                <a:gd name="T1" fmla="*/ 0 h 7"/>
                <a:gd name="T2" fmla="*/ 9184 w 35"/>
                <a:gd name="T3" fmla="*/ 3543 h 7"/>
                <a:gd name="T4" fmla="*/ 3221 w 35"/>
                <a:gd name="T5" fmla="*/ 0 h 7"/>
                <a:gd name="T6" fmla="*/ 0 60000 65536"/>
                <a:gd name="T7" fmla="*/ 0 60000 65536"/>
                <a:gd name="T8" fmla="*/ 0 60000 65536"/>
              </a:gdLst>
              <a:ahLst/>
              <a:cxnLst>
                <a:cxn ang="T6">
                  <a:pos x="T0" y="T1"/>
                </a:cxn>
                <a:cxn ang="T7">
                  <a:pos x="T2" y="T3"/>
                </a:cxn>
                <a:cxn ang="T8">
                  <a:pos x="T4" y="T5"/>
                </a:cxn>
              </a:cxnLst>
              <a:rect l="0" t="0" r="r" b="b"/>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74" name="Freeform 212"/>
            <p:cNvSpPr>
              <a:spLocks/>
            </p:cNvSpPr>
            <p:nvPr userDrawn="1"/>
          </p:nvSpPr>
          <p:spPr bwMode="auto">
            <a:xfrm>
              <a:off x="965" y="3153"/>
              <a:ext cx="137" cy="81"/>
            </a:xfrm>
            <a:custGeom>
              <a:avLst/>
              <a:gdLst>
                <a:gd name="T0" fmla="*/ 4714 w 27"/>
                <a:gd name="T1" fmla="*/ 8561 h 16"/>
                <a:gd name="T2" fmla="*/ 16582 w 27"/>
                <a:gd name="T3" fmla="*/ 3898 h 16"/>
                <a:gd name="T4" fmla="*/ 11224 w 27"/>
                <a:gd name="T5" fmla="*/ 643 h 16"/>
                <a:gd name="T6" fmla="*/ 4714 w 27"/>
                <a:gd name="T7" fmla="*/ 7280 h 16"/>
                <a:gd name="T8" fmla="*/ 4714 w 27"/>
                <a:gd name="T9" fmla="*/ 8561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75" name="Freeform 213"/>
            <p:cNvSpPr>
              <a:spLocks/>
            </p:cNvSpPr>
            <p:nvPr userDrawn="1"/>
          </p:nvSpPr>
          <p:spPr bwMode="auto">
            <a:xfrm>
              <a:off x="960" y="3204"/>
              <a:ext cx="177" cy="86"/>
            </a:xfrm>
            <a:custGeom>
              <a:avLst/>
              <a:gdLst>
                <a:gd name="T0" fmla="*/ 16289 w 35"/>
                <a:gd name="T1" fmla="*/ 3890 h 17"/>
                <a:gd name="T2" fmla="*/ 5168 w 35"/>
                <a:gd name="T3" fmla="*/ 6602 h 17"/>
                <a:gd name="T4" fmla="*/ 3889 w 35"/>
                <a:gd name="T5" fmla="*/ 8549 h 17"/>
                <a:gd name="T6" fmla="*/ 17725 w 35"/>
                <a:gd name="T7" fmla="*/ 7907 h 17"/>
                <a:gd name="T8" fmla="*/ 16289 w 35"/>
                <a:gd name="T9" fmla="*/ 389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76" name="Freeform 214"/>
            <p:cNvSpPr>
              <a:spLocks/>
            </p:cNvSpPr>
            <p:nvPr userDrawn="1"/>
          </p:nvSpPr>
          <p:spPr bwMode="auto">
            <a:xfrm>
              <a:off x="844" y="3285"/>
              <a:ext cx="248" cy="60"/>
            </a:xfrm>
            <a:custGeom>
              <a:avLst/>
              <a:gdLst>
                <a:gd name="T0" fmla="*/ 26182 w 49"/>
                <a:gd name="T1" fmla="*/ 1875 h 12"/>
                <a:gd name="T2" fmla="*/ 19061 w 49"/>
                <a:gd name="T3" fmla="*/ 625 h 12"/>
                <a:gd name="T4" fmla="*/ 4535 w 49"/>
                <a:gd name="T5" fmla="*/ 0 h 12"/>
                <a:gd name="T6" fmla="*/ 1306 w 49"/>
                <a:gd name="T7" fmla="*/ 3125 h 12"/>
                <a:gd name="T8" fmla="*/ 13088 w 49"/>
                <a:gd name="T9" fmla="*/ 5000 h 12"/>
                <a:gd name="T10" fmla="*/ 26971 w 49"/>
                <a:gd name="T11" fmla="*/ 5000 h 12"/>
                <a:gd name="T12" fmla="*/ 26182 w 49"/>
                <a:gd name="T13" fmla="*/ 1875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77" name="Freeform 215"/>
            <p:cNvSpPr>
              <a:spLocks/>
            </p:cNvSpPr>
            <p:nvPr userDrawn="1"/>
          </p:nvSpPr>
          <p:spPr bwMode="auto">
            <a:xfrm>
              <a:off x="869" y="3340"/>
              <a:ext cx="203" cy="56"/>
            </a:xfrm>
            <a:custGeom>
              <a:avLst/>
              <a:gdLst>
                <a:gd name="T0" fmla="*/ 24573 w 40"/>
                <a:gd name="T1" fmla="*/ 1324 h 11"/>
                <a:gd name="T2" fmla="*/ 17255 w 40"/>
                <a:gd name="T3" fmla="*/ 2642 h 11"/>
                <a:gd name="T4" fmla="*/ 8628 w 40"/>
                <a:gd name="T5" fmla="*/ 1970 h 11"/>
                <a:gd name="T6" fmla="*/ 645 w 40"/>
                <a:gd name="T7" fmla="*/ 1324 h 11"/>
                <a:gd name="T8" fmla="*/ 23259 w 40"/>
                <a:gd name="T9" fmla="*/ 5417 h 11"/>
                <a:gd name="T10" fmla="*/ 24573 w 40"/>
                <a:gd name="T11" fmla="*/ 1324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78" name="Freeform 216"/>
            <p:cNvSpPr>
              <a:spLocks/>
            </p:cNvSpPr>
            <p:nvPr userDrawn="1"/>
          </p:nvSpPr>
          <p:spPr bwMode="auto">
            <a:xfrm>
              <a:off x="859" y="3386"/>
              <a:ext cx="207" cy="172"/>
            </a:xfrm>
            <a:custGeom>
              <a:avLst/>
              <a:gdLst>
                <a:gd name="T0" fmla="*/ 18150 w 41"/>
                <a:gd name="T1" fmla="*/ 5964 h 34"/>
                <a:gd name="T2" fmla="*/ 8487 w 41"/>
                <a:gd name="T3" fmla="*/ 3890 h 34"/>
                <a:gd name="T4" fmla="*/ 2575 w 41"/>
                <a:gd name="T5" fmla="*/ 9829 h 34"/>
                <a:gd name="T6" fmla="*/ 636 w 41"/>
                <a:gd name="T7" fmla="*/ 12440 h 34"/>
                <a:gd name="T8" fmla="*/ 5786 w 41"/>
                <a:gd name="T9" fmla="*/ 12440 h 34"/>
                <a:gd name="T10" fmla="*/ 11062 w 41"/>
                <a:gd name="T11" fmla="*/ 17736 h 34"/>
                <a:gd name="T12" fmla="*/ 13637 w 41"/>
                <a:gd name="T13" fmla="*/ 19679 h 34"/>
                <a:gd name="T14" fmla="*/ 18787 w 41"/>
                <a:gd name="T15" fmla="*/ 12440 h 34"/>
                <a:gd name="T16" fmla="*/ 25365 w 41"/>
                <a:gd name="T17" fmla="*/ 12440 h 34"/>
                <a:gd name="T18" fmla="*/ 18150 w 41"/>
                <a:gd name="T19" fmla="*/ 5964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79" name="Freeform 217"/>
            <p:cNvSpPr>
              <a:spLocks/>
            </p:cNvSpPr>
            <p:nvPr userDrawn="1"/>
          </p:nvSpPr>
          <p:spPr bwMode="auto">
            <a:xfrm>
              <a:off x="996" y="3305"/>
              <a:ext cx="126" cy="318"/>
            </a:xfrm>
            <a:custGeom>
              <a:avLst/>
              <a:gdLst>
                <a:gd name="T0" fmla="*/ 14198 w 25"/>
                <a:gd name="T1" fmla="*/ 1272 h 63"/>
                <a:gd name="T2" fmla="*/ 11658 w 25"/>
                <a:gd name="T3" fmla="*/ 11059 h 63"/>
                <a:gd name="T4" fmla="*/ 4470 w 25"/>
                <a:gd name="T5" fmla="*/ 12993 h 63"/>
                <a:gd name="T6" fmla="*/ 4470 w 25"/>
                <a:gd name="T7" fmla="*/ 14931 h 63"/>
                <a:gd name="T8" fmla="*/ 10997 w 25"/>
                <a:gd name="T9" fmla="*/ 22114 h 63"/>
                <a:gd name="T10" fmla="*/ 7671 w 25"/>
                <a:gd name="T11" fmla="*/ 29200 h 63"/>
                <a:gd name="T12" fmla="*/ 0 w 25"/>
                <a:gd name="T13" fmla="*/ 35747 h 63"/>
                <a:gd name="T14" fmla="*/ 3200 w 25"/>
                <a:gd name="T15" fmla="*/ 37680 h 63"/>
                <a:gd name="T16" fmla="*/ 10362 w 25"/>
                <a:gd name="T17" fmla="*/ 40255 h 63"/>
                <a:gd name="T18" fmla="*/ 14858 w 25"/>
                <a:gd name="T19" fmla="*/ 37044 h 63"/>
                <a:gd name="T20" fmla="*/ 16128 w 25"/>
                <a:gd name="T21" fmla="*/ 9121 h 63"/>
                <a:gd name="T22" fmla="*/ 16128 w 25"/>
                <a:gd name="T23" fmla="*/ 1272 h 63"/>
                <a:gd name="T24" fmla="*/ 14198 w 25"/>
                <a:gd name="T25" fmla="*/ 1272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grpSp>
      <p:grpSp>
        <p:nvGrpSpPr>
          <p:cNvPr id="1032" name="Group 218"/>
          <p:cNvGrpSpPr>
            <a:grpSpLocks/>
          </p:cNvGrpSpPr>
          <p:nvPr/>
        </p:nvGrpSpPr>
        <p:grpSpPr bwMode="auto">
          <a:xfrm>
            <a:off x="381000" y="6121400"/>
            <a:ext cx="533400" cy="492125"/>
            <a:chOff x="96" y="2784"/>
            <a:chExt cx="1062" cy="981"/>
          </a:xfrm>
        </p:grpSpPr>
        <p:sp>
          <p:nvSpPr>
            <p:cNvPr id="1054" name="Freeform 219"/>
            <p:cNvSpPr>
              <a:spLocks/>
            </p:cNvSpPr>
            <p:nvPr userDrawn="1"/>
          </p:nvSpPr>
          <p:spPr bwMode="auto">
            <a:xfrm>
              <a:off x="121" y="2784"/>
              <a:ext cx="207" cy="81"/>
            </a:xfrm>
            <a:custGeom>
              <a:avLst/>
              <a:gdLst>
                <a:gd name="T0" fmla="*/ 19423 w 41"/>
                <a:gd name="T1" fmla="*/ 7918 h 16"/>
                <a:gd name="T2" fmla="*/ 24062 w 41"/>
                <a:gd name="T3" fmla="*/ 6612 h 16"/>
                <a:gd name="T4" fmla="*/ 24699 w 41"/>
                <a:gd name="T5" fmla="*/ 5974 h 16"/>
                <a:gd name="T6" fmla="*/ 20215 w 41"/>
                <a:gd name="T7" fmla="*/ 643 h 16"/>
                <a:gd name="T8" fmla="*/ 5150 w 41"/>
                <a:gd name="T9" fmla="*/ 7280 h 16"/>
                <a:gd name="T10" fmla="*/ 19423 w 41"/>
                <a:gd name="T11" fmla="*/ 7918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55" name="Freeform 220"/>
            <p:cNvSpPr>
              <a:spLocks noEditPoints="1"/>
            </p:cNvSpPr>
            <p:nvPr userDrawn="1"/>
          </p:nvSpPr>
          <p:spPr bwMode="auto">
            <a:xfrm>
              <a:off x="96" y="2789"/>
              <a:ext cx="1062" cy="976"/>
            </a:xfrm>
            <a:custGeom>
              <a:avLst/>
              <a:gdLst>
                <a:gd name="T0" fmla="*/ 106569 w 210"/>
                <a:gd name="T1" fmla="*/ 101398 h 193"/>
                <a:gd name="T2" fmla="*/ 99459 w 210"/>
                <a:gd name="T3" fmla="*/ 81731 h 193"/>
                <a:gd name="T4" fmla="*/ 92859 w 210"/>
                <a:gd name="T5" fmla="*/ 64800 h 193"/>
                <a:gd name="T6" fmla="*/ 107874 w 210"/>
                <a:gd name="T7" fmla="*/ 60785 h 193"/>
                <a:gd name="T8" fmla="*/ 95443 w 210"/>
                <a:gd name="T9" fmla="*/ 53680 h 193"/>
                <a:gd name="T10" fmla="*/ 102680 w 210"/>
                <a:gd name="T11" fmla="*/ 54317 h 193"/>
                <a:gd name="T12" fmla="*/ 102680 w 210"/>
                <a:gd name="T13" fmla="*/ 50302 h 193"/>
                <a:gd name="T14" fmla="*/ 88333 w 210"/>
                <a:gd name="T15" fmla="*/ 50944 h 193"/>
                <a:gd name="T16" fmla="*/ 83681 w 210"/>
                <a:gd name="T17" fmla="*/ 81731 h 193"/>
                <a:gd name="T18" fmla="*/ 81096 w 210"/>
                <a:gd name="T19" fmla="*/ 54954 h 193"/>
                <a:gd name="T20" fmla="*/ 77212 w 210"/>
                <a:gd name="T21" fmla="*/ 43834 h 193"/>
                <a:gd name="T22" fmla="*/ 81096 w 210"/>
                <a:gd name="T23" fmla="*/ 33371 h 193"/>
                <a:gd name="T24" fmla="*/ 79154 w 210"/>
                <a:gd name="T25" fmla="*/ 24193 h 193"/>
                <a:gd name="T26" fmla="*/ 77850 w 210"/>
                <a:gd name="T27" fmla="*/ 15651 h 193"/>
                <a:gd name="T28" fmla="*/ 86391 w 210"/>
                <a:gd name="T29" fmla="*/ 25472 h 193"/>
                <a:gd name="T30" fmla="*/ 97517 w 210"/>
                <a:gd name="T31" fmla="*/ 11763 h 193"/>
                <a:gd name="T32" fmla="*/ 96086 w 210"/>
                <a:gd name="T33" fmla="*/ 23525 h 193"/>
                <a:gd name="T34" fmla="*/ 93502 w 210"/>
                <a:gd name="T35" fmla="*/ 31429 h 193"/>
                <a:gd name="T36" fmla="*/ 94164 w 210"/>
                <a:gd name="T37" fmla="*/ 43834 h 193"/>
                <a:gd name="T38" fmla="*/ 130100 w 210"/>
                <a:gd name="T39" fmla="*/ 18999 h 193"/>
                <a:gd name="T40" fmla="*/ 58845 w 210"/>
                <a:gd name="T41" fmla="*/ 637 h 193"/>
                <a:gd name="T42" fmla="*/ 36599 w 210"/>
                <a:gd name="T43" fmla="*/ 5168 h 193"/>
                <a:gd name="T44" fmla="*/ 55624 w 210"/>
                <a:gd name="T45" fmla="*/ 7879 h 193"/>
                <a:gd name="T46" fmla="*/ 39183 w 210"/>
                <a:gd name="T47" fmla="*/ 14347 h 193"/>
                <a:gd name="T48" fmla="*/ 37903 w 210"/>
                <a:gd name="T49" fmla="*/ 18999 h 193"/>
                <a:gd name="T50" fmla="*/ 24831 w 210"/>
                <a:gd name="T51" fmla="*/ 11125 h 193"/>
                <a:gd name="T52" fmla="*/ 8542 w 210"/>
                <a:gd name="T53" fmla="*/ 75263 h 193"/>
                <a:gd name="T54" fmla="*/ 39845 w 210"/>
                <a:gd name="T55" fmla="*/ 95441 h 193"/>
                <a:gd name="T56" fmla="*/ 29488 w 210"/>
                <a:gd name="T57" fmla="*/ 87026 h 193"/>
                <a:gd name="T58" fmla="*/ 22889 w 210"/>
                <a:gd name="T59" fmla="*/ 94798 h 193"/>
                <a:gd name="T60" fmla="*/ 20947 w 210"/>
                <a:gd name="T61" fmla="*/ 83673 h 193"/>
                <a:gd name="T62" fmla="*/ 30125 w 210"/>
                <a:gd name="T63" fmla="*/ 56259 h 193"/>
                <a:gd name="T64" fmla="*/ 43835 w 210"/>
                <a:gd name="T65" fmla="*/ 54317 h 193"/>
                <a:gd name="T66" fmla="*/ 46445 w 210"/>
                <a:gd name="T67" fmla="*/ 62064 h 193"/>
                <a:gd name="T68" fmla="*/ 39845 w 210"/>
                <a:gd name="T69" fmla="*/ 79147 h 193"/>
                <a:gd name="T70" fmla="*/ 59487 w 210"/>
                <a:gd name="T71" fmla="*/ 117686 h 193"/>
                <a:gd name="T72" fmla="*/ 121710 w 210"/>
                <a:gd name="T73" fmla="*/ 108508 h 193"/>
                <a:gd name="T74" fmla="*/ 119000 w 210"/>
                <a:gd name="T75" fmla="*/ 43192 h 193"/>
                <a:gd name="T76" fmla="*/ 107874 w 210"/>
                <a:gd name="T77" fmla="*/ 39177 h 193"/>
                <a:gd name="T78" fmla="*/ 73860 w 210"/>
                <a:gd name="T79" fmla="*/ 39844 h 193"/>
                <a:gd name="T80" fmla="*/ 70613 w 210"/>
                <a:gd name="T81" fmla="*/ 56901 h 193"/>
                <a:gd name="T82" fmla="*/ 74628 w 210"/>
                <a:gd name="T83" fmla="*/ 32709 h 193"/>
                <a:gd name="T84" fmla="*/ 58208 w 210"/>
                <a:gd name="T85" fmla="*/ 16931 h 193"/>
                <a:gd name="T86" fmla="*/ 68666 w 210"/>
                <a:gd name="T87" fmla="*/ 22888 h 193"/>
                <a:gd name="T88" fmla="*/ 39845 w 210"/>
                <a:gd name="T89" fmla="*/ 47081 h 193"/>
                <a:gd name="T90" fmla="*/ 15652 w 210"/>
                <a:gd name="T91" fmla="*/ 24193 h 193"/>
                <a:gd name="T92" fmla="*/ 44498 w 210"/>
                <a:gd name="T93" fmla="*/ 26135 h 193"/>
                <a:gd name="T94" fmla="*/ 51740 w 210"/>
                <a:gd name="T95" fmla="*/ 26135 h 193"/>
                <a:gd name="T96" fmla="*/ 70613 w 210"/>
                <a:gd name="T97" fmla="*/ 29487 h 193"/>
                <a:gd name="T98" fmla="*/ 64807 w 210"/>
                <a:gd name="T99" fmla="*/ 60785 h 193"/>
                <a:gd name="T100" fmla="*/ 60792 w 210"/>
                <a:gd name="T101" fmla="*/ 33371 h 193"/>
                <a:gd name="T102" fmla="*/ 39845 w 210"/>
                <a:gd name="T103" fmla="*/ 47081 h 193"/>
                <a:gd name="T104" fmla="*/ 52377 w 210"/>
                <a:gd name="T105" fmla="*/ 53680 h 193"/>
                <a:gd name="T106" fmla="*/ 57545 w 210"/>
                <a:gd name="T107" fmla="*/ 37897 h 193"/>
                <a:gd name="T108" fmla="*/ 66724 w 210"/>
                <a:gd name="T109" fmla="*/ 94798 h 193"/>
                <a:gd name="T110" fmla="*/ 53682 w 210"/>
                <a:gd name="T111" fmla="*/ 62732 h 193"/>
                <a:gd name="T112" fmla="*/ 76570 w 210"/>
                <a:gd name="T113" fmla="*/ 69331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56" name="Freeform 221"/>
            <p:cNvSpPr>
              <a:spLocks/>
            </p:cNvSpPr>
            <p:nvPr userDrawn="1"/>
          </p:nvSpPr>
          <p:spPr bwMode="auto">
            <a:xfrm>
              <a:off x="348" y="3254"/>
              <a:ext cx="86" cy="102"/>
            </a:xfrm>
            <a:custGeom>
              <a:avLst/>
              <a:gdLst>
                <a:gd name="T0" fmla="*/ 9187 w 17"/>
                <a:gd name="T1" fmla="*/ 3458 h 20"/>
                <a:gd name="T2" fmla="*/ 5964 w 17"/>
                <a:gd name="T3" fmla="*/ 13525 h 20"/>
                <a:gd name="T4" fmla="*/ 9187 w 17"/>
                <a:gd name="T5" fmla="*/ 3458 h 20"/>
                <a:gd name="T6" fmla="*/ 0 60000 65536"/>
                <a:gd name="T7" fmla="*/ 0 60000 65536"/>
                <a:gd name="T8" fmla="*/ 0 60000 65536"/>
              </a:gdLst>
              <a:ahLst/>
              <a:cxnLst>
                <a:cxn ang="T6">
                  <a:pos x="T0" y="T1"/>
                </a:cxn>
                <a:cxn ang="T7">
                  <a:pos x="T2" y="T3"/>
                </a:cxn>
                <a:cxn ang="T8">
                  <a:pos x="T4" y="T5"/>
                </a:cxn>
              </a:cxnLst>
              <a:rect l="0" t="0" r="r" b="b"/>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57" name="Freeform 222"/>
            <p:cNvSpPr>
              <a:spLocks/>
            </p:cNvSpPr>
            <p:nvPr userDrawn="1"/>
          </p:nvSpPr>
          <p:spPr bwMode="auto">
            <a:xfrm>
              <a:off x="267" y="3295"/>
              <a:ext cx="76" cy="136"/>
            </a:xfrm>
            <a:custGeom>
              <a:avLst/>
              <a:gdLst>
                <a:gd name="T0" fmla="*/ 4545 w 15"/>
                <a:gd name="T1" fmla="*/ 6392 h 27"/>
                <a:gd name="T2" fmla="*/ 2594 w 15"/>
                <a:gd name="T3" fmla="*/ 16113 h 27"/>
                <a:gd name="T4" fmla="*/ 9885 w 15"/>
                <a:gd name="T5" fmla="*/ 10351 h 27"/>
                <a:gd name="T6" fmla="*/ 8573 w 15"/>
                <a:gd name="T7" fmla="*/ 5097 h 27"/>
                <a:gd name="T8" fmla="*/ 4545 w 15"/>
                <a:gd name="T9" fmla="*/ 6392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58" name="Freeform 223"/>
            <p:cNvSpPr>
              <a:spLocks/>
            </p:cNvSpPr>
            <p:nvPr userDrawn="1"/>
          </p:nvSpPr>
          <p:spPr bwMode="auto">
            <a:xfrm>
              <a:off x="222" y="3022"/>
              <a:ext cx="243" cy="116"/>
            </a:xfrm>
            <a:custGeom>
              <a:avLst/>
              <a:gdLst>
                <a:gd name="T0" fmla="*/ 26345 w 48"/>
                <a:gd name="T1" fmla="*/ 1271 h 23"/>
                <a:gd name="T2" fmla="*/ 5974 w 48"/>
                <a:gd name="T3" fmla="*/ 635 h 23"/>
                <a:gd name="T4" fmla="*/ 643 w 48"/>
                <a:gd name="T5" fmla="*/ 5775 h 23"/>
                <a:gd name="T6" fmla="*/ 14403 w 48"/>
                <a:gd name="T7" fmla="*/ 13607 h 23"/>
                <a:gd name="T8" fmla="*/ 22321 w 48"/>
                <a:gd name="T9" fmla="*/ 12947 h 23"/>
                <a:gd name="T10" fmla="*/ 26345 w 48"/>
                <a:gd name="T11" fmla="*/ 12311 h 23"/>
                <a:gd name="T12" fmla="*/ 26345 w 48"/>
                <a:gd name="T13" fmla="*/ 1271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59" name="Freeform 224"/>
            <p:cNvSpPr>
              <a:spLocks/>
            </p:cNvSpPr>
            <p:nvPr userDrawn="1"/>
          </p:nvSpPr>
          <p:spPr bwMode="auto">
            <a:xfrm>
              <a:off x="500" y="3345"/>
              <a:ext cx="177" cy="187"/>
            </a:xfrm>
            <a:custGeom>
              <a:avLst/>
              <a:gdLst>
                <a:gd name="T0" fmla="*/ 15652 w 35"/>
                <a:gd name="T1" fmla="*/ 1304 h 37"/>
                <a:gd name="T2" fmla="*/ 7237 w 35"/>
                <a:gd name="T3" fmla="*/ 1304 h 37"/>
                <a:gd name="T4" fmla="*/ 2584 w 35"/>
                <a:gd name="T5" fmla="*/ 13029 h 37"/>
                <a:gd name="T6" fmla="*/ 18362 w 35"/>
                <a:gd name="T7" fmla="*/ 14328 h 37"/>
                <a:gd name="T8" fmla="*/ 15652 w 35"/>
                <a:gd name="T9" fmla="*/ 1304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60" name="Freeform 225"/>
            <p:cNvSpPr>
              <a:spLocks/>
            </p:cNvSpPr>
            <p:nvPr userDrawn="1"/>
          </p:nvSpPr>
          <p:spPr bwMode="auto">
            <a:xfrm>
              <a:off x="905" y="3158"/>
              <a:ext cx="177" cy="36"/>
            </a:xfrm>
            <a:custGeom>
              <a:avLst/>
              <a:gdLst>
                <a:gd name="T0" fmla="*/ 3221 w 35"/>
                <a:gd name="T1" fmla="*/ 0 h 7"/>
                <a:gd name="T2" fmla="*/ 9184 w 35"/>
                <a:gd name="T3" fmla="*/ 3543 h 7"/>
                <a:gd name="T4" fmla="*/ 3221 w 35"/>
                <a:gd name="T5" fmla="*/ 0 h 7"/>
                <a:gd name="T6" fmla="*/ 0 60000 65536"/>
                <a:gd name="T7" fmla="*/ 0 60000 65536"/>
                <a:gd name="T8" fmla="*/ 0 60000 65536"/>
              </a:gdLst>
              <a:ahLst/>
              <a:cxnLst>
                <a:cxn ang="T6">
                  <a:pos x="T0" y="T1"/>
                </a:cxn>
                <a:cxn ang="T7">
                  <a:pos x="T2" y="T3"/>
                </a:cxn>
                <a:cxn ang="T8">
                  <a:pos x="T4" y="T5"/>
                </a:cxn>
              </a:cxnLst>
              <a:rect l="0" t="0" r="r" b="b"/>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61" name="Freeform 226"/>
            <p:cNvSpPr>
              <a:spLocks/>
            </p:cNvSpPr>
            <p:nvPr userDrawn="1"/>
          </p:nvSpPr>
          <p:spPr bwMode="auto">
            <a:xfrm>
              <a:off x="965" y="3153"/>
              <a:ext cx="137" cy="81"/>
            </a:xfrm>
            <a:custGeom>
              <a:avLst/>
              <a:gdLst>
                <a:gd name="T0" fmla="*/ 4714 w 27"/>
                <a:gd name="T1" fmla="*/ 8561 h 16"/>
                <a:gd name="T2" fmla="*/ 16582 w 27"/>
                <a:gd name="T3" fmla="*/ 3898 h 16"/>
                <a:gd name="T4" fmla="*/ 11224 w 27"/>
                <a:gd name="T5" fmla="*/ 643 h 16"/>
                <a:gd name="T6" fmla="*/ 4714 w 27"/>
                <a:gd name="T7" fmla="*/ 7280 h 16"/>
                <a:gd name="T8" fmla="*/ 4714 w 27"/>
                <a:gd name="T9" fmla="*/ 8561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62" name="Freeform 227"/>
            <p:cNvSpPr>
              <a:spLocks/>
            </p:cNvSpPr>
            <p:nvPr userDrawn="1"/>
          </p:nvSpPr>
          <p:spPr bwMode="auto">
            <a:xfrm>
              <a:off x="960" y="3204"/>
              <a:ext cx="177" cy="86"/>
            </a:xfrm>
            <a:custGeom>
              <a:avLst/>
              <a:gdLst>
                <a:gd name="T0" fmla="*/ 16289 w 35"/>
                <a:gd name="T1" fmla="*/ 3890 h 17"/>
                <a:gd name="T2" fmla="*/ 5168 w 35"/>
                <a:gd name="T3" fmla="*/ 6602 h 17"/>
                <a:gd name="T4" fmla="*/ 3889 w 35"/>
                <a:gd name="T5" fmla="*/ 8549 h 17"/>
                <a:gd name="T6" fmla="*/ 17725 w 35"/>
                <a:gd name="T7" fmla="*/ 7907 h 17"/>
                <a:gd name="T8" fmla="*/ 16289 w 35"/>
                <a:gd name="T9" fmla="*/ 389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63" name="Freeform 228"/>
            <p:cNvSpPr>
              <a:spLocks/>
            </p:cNvSpPr>
            <p:nvPr userDrawn="1"/>
          </p:nvSpPr>
          <p:spPr bwMode="auto">
            <a:xfrm>
              <a:off x="844" y="3285"/>
              <a:ext cx="248" cy="60"/>
            </a:xfrm>
            <a:custGeom>
              <a:avLst/>
              <a:gdLst>
                <a:gd name="T0" fmla="*/ 26182 w 49"/>
                <a:gd name="T1" fmla="*/ 1875 h 12"/>
                <a:gd name="T2" fmla="*/ 19061 w 49"/>
                <a:gd name="T3" fmla="*/ 625 h 12"/>
                <a:gd name="T4" fmla="*/ 4535 w 49"/>
                <a:gd name="T5" fmla="*/ 0 h 12"/>
                <a:gd name="T6" fmla="*/ 1306 w 49"/>
                <a:gd name="T7" fmla="*/ 3125 h 12"/>
                <a:gd name="T8" fmla="*/ 13088 w 49"/>
                <a:gd name="T9" fmla="*/ 5000 h 12"/>
                <a:gd name="T10" fmla="*/ 26971 w 49"/>
                <a:gd name="T11" fmla="*/ 5000 h 12"/>
                <a:gd name="T12" fmla="*/ 26182 w 49"/>
                <a:gd name="T13" fmla="*/ 1875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64" name="Freeform 229"/>
            <p:cNvSpPr>
              <a:spLocks/>
            </p:cNvSpPr>
            <p:nvPr userDrawn="1"/>
          </p:nvSpPr>
          <p:spPr bwMode="auto">
            <a:xfrm>
              <a:off x="869" y="3340"/>
              <a:ext cx="203" cy="56"/>
            </a:xfrm>
            <a:custGeom>
              <a:avLst/>
              <a:gdLst>
                <a:gd name="T0" fmla="*/ 24573 w 40"/>
                <a:gd name="T1" fmla="*/ 1324 h 11"/>
                <a:gd name="T2" fmla="*/ 17255 w 40"/>
                <a:gd name="T3" fmla="*/ 2642 h 11"/>
                <a:gd name="T4" fmla="*/ 8628 w 40"/>
                <a:gd name="T5" fmla="*/ 1970 h 11"/>
                <a:gd name="T6" fmla="*/ 645 w 40"/>
                <a:gd name="T7" fmla="*/ 1324 h 11"/>
                <a:gd name="T8" fmla="*/ 23259 w 40"/>
                <a:gd name="T9" fmla="*/ 5417 h 11"/>
                <a:gd name="T10" fmla="*/ 24573 w 40"/>
                <a:gd name="T11" fmla="*/ 1324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65" name="Freeform 230"/>
            <p:cNvSpPr>
              <a:spLocks/>
            </p:cNvSpPr>
            <p:nvPr userDrawn="1"/>
          </p:nvSpPr>
          <p:spPr bwMode="auto">
            <a:xfrm>
              <a:off x="859" y="3386"/>
              <a:ext cx="207" cy="172"/>
            </a:xfrm>
            <a:custGeom>
              <a:avLst/>
              <a:gdLst>
                <a:gd name="T0" fmla="*/ 18150 w 41"/>
                <a:gd name="T1" fmla="*/ 5964 h 34"/>
                <a:gd name="T2" fmla="*/ 8487 w 41"/>
                <a:gd name="T3" fmla="*/ 3890 h 34"/>
                <a:gd name="T4" fmla="*/ 2575 w 41"/>
                <a:gd name="T5" fmla="*/ 9829 h 34"/>
                <a:gd name="T6" fmla="*/ 636 w 41"/>
                <a:gd name="T7" fmla="*/ 12440 h 34"/>
                <a:gd name="T8" fmla="*/ 5786 w 41"/>
                <a:gd name="T9" fmla="*/ 12440 h 34"/>
                <a:gd name="T10" fmla="*/ 11062 w 41"/>
                <a:gd name="T11" fmla="*/ 17736 h 34"/>
                <a:gd name="T12" fmla="*/ 13637 w 41"/>
                <a:gd name="T13" fmla="*/ 19679 h 34"/>
                <a:gd name="T14" fmla="*/ 18787 w 41"/>
                <a:gd name="T15" fmla="*/ 12440 h 34"/>
                <a:gd name="T16" fmla="*/ 25365 w 41"/>
                <a:gd name="T17" fmla="*/ 12440 h 34"/>
                <a:gd name="T18" fmla="*/ 18150 w 41"/>
                <a:gd name="T19" fmla="*/ 5964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66" name="Freeform 231"/>
            <p:cNvSpPr>
              <a:spLocks/>
            </p:cNvSpPr>
            <p:nvPr userDrawn="1"/>
          </p:nvSpPr>
          <p:spPr bwMode="auto">
            <a:xfrm>
              <a:off x="996" y="3305"/>
              <a:ext cx="126" cy="318"/>
            </a:xfrm>
            <a:custGeom>
              <a:avLst/>
              <a:gdLst>
                <a:gd name="T0" fmla="*/ 14198 w 25"/>
                <a:gd name="T1" fmla="*/ 1272 h 63"/>
                <a:gd name="T2" fmla="*/ 11658 w 25"/>
                <a:gd name="T3" fmla="*/ 11059 h 63"/>
                <a:gd name="T4" fmla="*/ 4470 w 25"/>
                <a:gd name="T5" fmla="*/ 12993 h 63"/>
                <a:gd name="T6" fmla="*/ 4470 w 25"/>
                <a:gd name="T7" fmla="*/ 14931 h 63"/>
                <a:gd name="T8" fmla="*/ 10997 w 25"/>
                <a:gd name="T9" fmla="*/ 22114 h 63"/>
                <a:gd name="T10" fmla="*/ 7671 w 25"/>
                <a:gd name="T11" fmla="*/ 29200 h 63"/>
                <a:gd name="T12" fmla="*/ 0 w 25"/>
                <a:gd name="T13" fmla="*/ 35747 h 63"/>
                <a:gd name="T14" fmla="*/ 3200 w 25"/>
                <a:gd name="T15" fmla="*/ 37680 h 63"/>
                <a:gd name="T16" fmla="*/ 10362 w 25"/>
                <a:gd name="T17" fmla="*/ 40255 h 63"/>
                <a:gd name="T18" fmla="*/ 14858 w 25"/>
                <a:gd name="T19" fmla="*/ 37044 h 63"/>
                <a:gd name="T20" fmla="*/ 16128 w 25"/>
                <a:gd name="T21" fmla="*/ 9121 h 63"/>
                <a:gd name="T22" fmla="*/ 16128 w 25"/>
                <a:gd name="T23" fmla="*/ 1272 h 63"/>
                <a:gd name="T24" fmla="*/ 14198 w 25"/>
                <a:gd name="T25" fmla="*/ 1272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grpSp>
      <p:grpSp>
        <p:nvGrpSpPr>
          <p:cNvPr id="1033" name="Group 232"/>
          <p:cNvGrpSpPr>
            <a:grpSpLocks/>
          </p:cNvGrpSpPr>
          <p:nvPr/>
        </p:nvGrpSpPr>
        <p:grpSpPr bwMode="auto">
          <a:xfrm>
            <a:off x="6934200" y="-7938"/>
            <a:ext cx="2317750" cy="2063751"/>
            <a:chOff x="4080" y="-5"/>
            <a:chExt cx="1748" cy="1556"/>
          </a:xfrm>
        </p:grpSpPr>
        <p:sp>
          <p:nvSpPr>
            <p:cNvPr id="1039" name="Freeform 233"/>
            <p:cNvSpPr>
              <a:spLocks/>
            </p:cNvSpPr>
            <p:nvPr userDrawn="1"/>
          </p:nvSpPr>
          <p:spPr bwMode="auto">
            <a:xfrm>
              <a:off x="4161" y="-5"/>
              <a:ext cx="1586" cy="1443"/>
            </a:xfrm>
            <a:custGeom>
              <a:avLst/>
              <a:gdLst>
                <a:gd name="T0" fmla="*/ 1644 w 546"/>
                <a:gd name="T1" fmla="*/ 296 h 497"/>
                <a:gd name="T2" fmla="*/ 784 w 546"/>
                <a:gd name="T3" fmla="*/ 5040 h 497"/>
                <a:gd name="T4" fmla="*/ 1789 w 546"/>
                <a:gd name="T5" fmla="*/ 27928 h 497"/>
                <a:gd name="T6" fmla="*/ 3849 w 546"/>
                <a:gd name="T7" fmla="*/ 32481 h 497"/>
                <a:gd name="T8" fmla="*/ 11247 w 546"/>
                <a:gd name="T9" fmla="*/ 34243 h 497"/>
                <a:gd name="T10" fmla="*/ 14538 w 546"/>
                <a:gd name="T11" fmla="*/ 35169 h 497"/>
                <a:gd name="T12" fmla="*/ 37007 w 546"/>
                <a:gd name="T13" fmla="*/ 33752 h 497"/>
                <a:gd name="T14" fmla="*/ 37945 w 546"/>
                <a:gd name="T15" fmla="*/ 11869 h 497"/>
                <a:gd name="T16" fmla="*/ 26274 w 546"/>
                <a:gd name="T17" fmla="*/ 1129 h 497"/>
                <a:gd name="T18" fmla="*/ 17719 w 546"/>
                <a:gd name="T19" fmla="*/ 2056 h 497"/>
                <a:gd name="T20" fmla="*/ 14091 w 546"/>
                <a:gd name="T21" fmla="*/ 784 h 497"/>
                <a:gd name="T22" fmla="*/ 10759 w 546"/>
                <a:gd name="T23" fmla="*/ 142 h 497"/>
                <a:gd name="T24" fmla="*/ 1644 w 546"/>
                <a:gd name="T25" fmla="*/ 296 h 4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grpSp>
          <p:nvGrpSpPr>
            <p:cNvPr id="1040" name="Group 234"/>
            <p:cNvGrpSpPr>
              <a:grpSpLocks/>
            </p:cNvGrpSpPr>
            <p:nvPr userDrawn="1"/>
          </p:nvGrpSpPr>
          <p:grpSpPr bwMode="auto">
            <a:xfrm>
              <a:off x="4080" y="0"/>
              <a:ext cx="1748" cy="1551"/>
              <a:chOff x="2918" y="18"/>
              <a:chExt cx="2958" cy="2699"/>
            </a:xfrm>
          </p:grpSpPr>
          <p:sp>
            <p:nvSpPr>
              <p:cNvPr id="1041" name="Freeform 235"/>
              <p:cNvSpPr>
                <a:spLocks/>
              </p:cNvSpPr>
              <p:nvPr/>
            </p:nvSpPr>
            <p:spPr bwMode="auto">
              <a:xfrm>
                <a:off x="3060" y="18"/>
                <a:ext cx="490" cy="187"/>
              </a:xfrm>
              <a:custGeom>
                <a:avLst/>
                <a:gdLst>
                  <a:gd name="T0" fmla="*/ 46292 w 97"/>
                  <a:gd name="T1" fmla="*/ 16269 h 37"/>
                  <a:gd name="T2" fmla="*/ 59305 w 97"/>
                  <a:gd name="T3" fmla="*/ 13029 h 37"/>
                  <a:gd name="T4" fmla="*/ 59942 w 97"/>
                  <a:gd name="T5" fmla="*/ 11114 h 37"/>
                  <a:gd name="T6" fmla="*/ 57365 w 97"/>
                  <a:gd name="T7" fmla="*/ 0 h 37"/>
                  <a:gd name="T8" fmla="*/ 16231 w 97"/>
                  <a:gd name="T9" fmla="*/ 0 h 37"/>
                  <a:gd name="T10" fmla="*/ 6582 w 97"/>
                  <a:gd name="T11" fmla="*/ 14328 h 37"/>
                  <a:gd name="T12" fmla="*/ 46292 w 97"/>
                  <a:gd name="T13" fmla="*/ 16269 h 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42" name="Freeform 236"/>
              <p:cNvSpPr>
                <a:spLocks noEditPoints="1"/>
              </p:cNvSpPr>
              <p:nvPr/>
            </p:nvSpPr>
            <p:spPr bwMode="auto">
              <a:xfrm>
                <a:off x="2918" y="18"/>
                <a:ext cx="2958" cy="2699"/>
              </a:xfrm>
              <a:custGeom>
                <a:avLst/>
                <a:gdLst>
                  <a:gd name="T0" fmla="*/ 329410 w 585"/>
                  <a:gd name="T1" fmla="*/ 637 h 534"/>
                  <a:gd name="T2" fmla="*/ 102650 w 585"/>
                  <a:gd name="T3" fmla="*/ 0 h 534"/>
                  <a:gd name="T4" fmla="*/ 147116 w 585"/>
                  <a:gd name="T5" fmla="*/ 13692 h 534"/>
                  <a:gd name="T6" fmla="*/ 113774 w 585"/>
                  <a:gd name="T7" fmla="*/ 25443 h 534"/>
                  <a:gd name="T8" fmla="*/ 135355 w 585"/>
                  <a:gd name="T9" fmla="*/ 46343 h 534"/>
                  <a:gd name="T10" fmla="*/ 48349 w 585"/>
                  <a:gd name="T11" fmla="*/ 39110 h 534"/>
                  <a:gd name="T12" fmla="*/ 16924 w 585"/>
                  <a:gd name="T13" fmla="*/ 41051 h 534"/>
                  <a:gd name="T14" fmla="*/ 130061 w 585"/>
                  <a:gd name="T15" fmla="*/ 317769 h 534"/>
                  <a:gd name="T16" fmla="*/ 94115 w 585"/>
                  <a:gd name="T17" fmla="*/ 222607 h 534"/>
                  <a:gd name="T18" fmla="*/ 68646 w 585"/>
                  <a:gd name="T19" fmla="*/ 245321 h 534"/>
                  <a:gd name="T20" fmla="*/ 61410 w 585"/>
                  <a:gd name="T21" fmla="*/ 283921 h 534"/>
                  <a:gd name="T22" fmla="*/ 81049 w 585"/>
                  <a:gd name="T23" fmla="*/ 172898 h 534"/>
                  <a:gd name="T24" fmla="*/ 100071 w 585"/>
                  <a:gd name="T25" fmla="*/ 148753 h 534"/>
                  <a:gd name="T26" fmla="*/ 136660 w 585"/>
                  <a:gd name="T27" fmla="*/ 154682 h 534"/>
                  <a:gd name="T28" fmla="*/ 122952 w 585"/>
                  <a:gd name="T29" fmla="*/ 199746 h 534"/>
                  <a:gd name="T30" fmla="*/ 125535 w 585"/>
                  <a:gd name="T31" fmla="*/ 257709 h 534"/>
                  <a:gd name="T32" fmla="*/ 336646 w 585"/>
                  <a:gd name="T33" fmla="*/ 315187 h 534"/>
                  <a:gd name="T34" fmla="*/ 296837 w 585"/>
                  <a:gd name="T35" fmla="*/ 278629 h 534"/>
                  <a:gd name="T36" fmla="*/ 277814 w 585"/>
                  <a:gd name="T37" fmla="*/ 225190 h 534"/>
                  <a:gd name="T38" fmla="*/ 258817 w 585"/>
                  <a:gd name="T39" fmla="*/ 176244 h 534"/>
                  <a:gd name="T40" fmla="*/ 300695 w 585"/>
                  <a:gd name="T41" fmla="*/ 167070 h 534"/>
                  <a:gd name="T42" fmla="*/ 266053 w 585"/>
                  <a:gd name="T43" fmla="*/ 145508 h 534"/>
                  <a:gd name="T44" fmla="*/ 286992 w 585"/>
                  <a:gd name="T45" fmla="*/ 147449 h 534"/>
                  <a:gd name="T46" fmla="*/ 286355 w 585"/>
                  <a:gd name="T47" fmla="*/ 136340 h 534"/>
                  <a:gd name="T48" fmla="*/ 245752 w 585"/>
                  <a:gd name="T49" fmla="*/ 137644 h 534"/>
                  <a:gd name="T50" fmla="*/ 233353 w 585"/>
                  <a:gd name="T51" fmla="*/ 223886 h 534"/>
                  <a:gd name="T52" fmla="*/ 226886 w 585"/>
                  <a:gd name="T53" fmla="*/ 150032 h 534"/>
                  <a:gd name="T54" fmla="*/ 216399 w 585"/>
                  <a:gd name="T55" fmla="*/ 118791 h 534"/>
                  <a:gd name="T56" fmla="*/ 226886 w 585"/>
                  <a:gd name="T57" fmla="*/ 88698 h 534"/>
                  <a:gd name="T58" fmla="*/ 221592 w 585"/>
                  <a:gd name="T59" fmla="*/ 64554 h 534"/>
                  <a:gd name="T60" fmla="*/ 216399 w 585"/>
                  <a:gd name="T61" fmla="*/ 40414 h 534"/>
                  <a:gd name="T62" fmla="*/ 241226 w 585"/>
                  <a:gd name="T63" fmla="*/ 67263 h 534"/>
                  <a:gd name="T64" fmla="*/ 271216 w 585"/>
                  <a:gd name="T65" fmla="*/ 30730 h 534"/>
                  <a:gd name="T66" fmla="*/ 267358 w 585"/>
                  <a:gd name="T67" fmla="*/ 61976 h 534"/>
                  <a:gd name="T68" fmla="*/ 262165 w 585"/>
                  <a:gd name="T69" fmla="*/ 84837 h 534"/>
                  <a:gd name="T70" fmla="*/ 262165 w 585"/>
                  <a:gd name="T71" fmla="*/ 118149 h 534"/>
                  <a:gd name="T72" fmla="*/ 364694 w 585"/>
                  <a:gd name="T73" fmla="*/ 118149 h 534"/>
                  <a:gd name="T74" fmla="*/ 362110 w 585"/>
                  <a:gd name="T75" fmla="*/ 49583 h 534"/>
                  <a:gd name="T76" fmla="*/ 162761 w 585"/>
                  <a:gd name="T77" fmla="*/ 45064 h 534"/>
                  <a:gd name="T78" fmla="*/ 191603 w 585"/>
                  <a:gd name="T79" fmla="*/ 60697 h 534"/>
                  <a:gd name="T80" fmla="*/ 111833 w 585"/>
                  <a:gd name="T81" fmla="*/ 127323 h 534"/>
                  <a:gd name="T82" fmla="*/ 45128 w 585"/>
                  <a:gd name="T83" fmla="*/ 63917 h 534"/>
                  <a:gd name="T84" fmla="*/ 124873 w 585"/>
                  <a:gd name="T85" fmla="*/ 69204 h 534"/>
                  <a:gd name="T86" fmla="*/ 143764 w 585"/>
                  <a:gd name="T87" fmla="*/ 68567 h 534"/>
                  <a:gd name="T88" fmla="*/ 197407 w 585"/>
                  <a:gd name="T89" fmla="*/ 79014 h 534"/>
                  <a:gd name="T90" fmla="*/ 180478 w 585"/>
                  <a:gd name="T91" fmla="*/ 167070 h 534"/>
                  <a:gd name="T92" fmla="*/ 169997 w 585"/>
                  <a:gd name="T93" fmla="*/ 89360 h 534"/>
                  <a:gd name="T94" fmla="*/ 111833 w 585"/>
                  <a:gd name="T95" fmla="*/ 127323 h 534"/>
                  <a:gd name="T96" fmla="*/ 145837 w 585"/>
                  <a:gd name="T97" fmla="*/ 146812 h 534"/>
                  <a:gd name="T98" fmla="*/ 161456 w 585"/>
                  <a:gd name="T99" fmla="*/ 103153 h 534"/>
                  <a:gd name="T100" fmla="*/ 213052 w 585"/>
                  <a:gd name="T101" fmla="*/ 190573 h 534"/>
                  <a:gd name="T102" fmla="*/ 140518 w 585"/>
                  <a:gd name="T103" fmla="*/ 209425 h 534"/>
                  <a:gd name="T104" fmla="*/ 201933 w 585"/>
                  <a:gd name="T105" fmla="*/ 180762 h 534"/>
                  <a:gd name="T106" fmla="*/ 207889 w 585"/>
                  <a:gd name="T107" fmla="*/ 86752 h 534"/>
                  <a:gd name="T108" fmla="*/ 204643 w 585"/>
                  <a:gd name="T109" fmla="*/ 139049 h 534"/>
                  <a:gd name="T110" fmla="*/ 195461 w 585"/>
                  <a:gd name="T111" fmla="*/ 94010 h 534"/>
                  <a:gd name="T112" fmla="*/ 331478 w 585"/>
                  <a:gd name="T113" fmla="*/ 116845 h 534"/>
                  <a:gd name="T114" fmla="*/ 301337 w 585"/>
                  <a:gd name="T115" fmla="*/ 105736 h 5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43" name="Freeform 237"/>
              <p:cNvSpPr>
                <a:spLocks/>
              </p:cNvSpPr>
              <p:nvPr/>
            </p:nvSpPr>
            <p:spPr bwMode="auto">
              <a:xfrm>
                <a:off x="3621" y="1287"/>
                <a:ext cx="238" cy="283"/>
              </a:xfrm>
              <a:custGeom>
                <a:avLst/>
                <a:gdLst>
                  <a:gd name="T0" fmla="*/ 26362 w 47"/>
                  <a:gd name="T1" fmla="*/ 9809 h 56"/>
                  <a:gd name="T2" fmla="*/ 17794 w 47"/>
                  <a:gd name="T3" fmla="*/ 36522 h 56"/>
                  <a:gd name="T4" fmla="*/ 26362 w 47"/>
                  <a:gd name="T5" fmla="*/ 9809 h 56"/>
                  <a:gd name="T6" fmla="*/ 0 60000 65536"/>
                  <a:gd name="T7" fmla="*/ 0 60000 65536"/>
                  <a:gd name="T8" fmla="*/ 0 60000 65536"/>
                </a:gdLst>
                <a:ahLst/>
                <a:cxnLst>
                  <a:cxn ang="T6">
                    <a:pos x="T0" y="T1"/>
                  </a:cxn>
                  <a:cxn ang="T7">
                    <a:pos x="T2" y="T3"/>
                  </a:cxn>
                  <a:cxn ang="T8">
                    <a:pos x="T4" y="T5"/>
                  </a:cxn>
                </a:cxnLst>
                <a:rect l="0" t="0" r="r" b="b"/>
                <a:pathLst>
                  <a:path w="47" h="56">
                    <a:moveTo>
                      <a:pt x="40" y="15"/>
                    </a:moveTo>
                    <a:cubicBezTo>
                      <a:pt x="37" y="0"/>
                      <a:pt x="0" y="23"/>
                      <a:pt x="27" y="56"/>
                    </a:cubicBezTo>
                    <a:cubicBezTo>
                      <a:pt x="27" y="56"/>
                      <a:pt x="47" y="49"/>
                      <a:pt x="40" y="15"/>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44" name="Freeform 238"/>
              <p:cNvSpPr>
                <a:spLocks/>
              </p:cNvSpPr>
              <p:nvPr/>
            </p:nvSpPr>
            <p:spPr bwMode="auto">
              <a:xfrm>
                <a:off x="3403" y="1403"/>
                <a:ext cx="208" cy="379"/>
              </a:xfrm>
              <a:custGeom>
                <a:avLst/>
                <a:gdLst>
                  <a:gd name="T0" fmla="*/ 12536 w 41"/>
                  <a:gd name="T1" fmla="*/ 17545 h 75"/>
                  <a:gd name="T2" fmla="*/ 7955 w 41"/>
                  <a:gd name="T3" fmla="*/ 45045 h 75"/>
                  <a:gd name="T4" fmla="*/ 26507 w 41"/>
                  <a:gd name="T5" fmla="*/ 29289 h 75"/>
                  <a:gd name="T6" fmla="*/ 24554 w 41"/>
                  <a:gd name="T7" fmla="*/ 15605 h 75"/>
                  <a:gd name="T8" fmla="*/ 12536 w 41"/>
                  <a:gd name="T9" fmla="*/ 17545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45" name="Freeform 239"/>
              <p:cNvSpPr>
                <a:spLocks/>
              </p:cNvSpPr>
              <p:nvPr/>
            </p:nvSpPr>
            <p:spPr bwMode="auto">
              <a:xfrm>
                <a:off x="3272" y="645"/>
                <a:ext cx="683" cy="318"/>
              </a:xfrm>
              <a:custGeom>
                <a:avLst/>
                <a:gdLst>
                  <a:gd name="T0" fmla="*/ 73435 w 135"/>
                  <a:gd name="T1" fmla="*/ 2574 h 63"/>
                  <a:gd name="T2" fmla="*/ 15663 w 135"/>
                  <a:gd name="T3" fmla="*/ 2574 h 63"/>
                  <a:gd name="T4" fmla="*/ 1305 w 135"/>
                  <a:gd name="T5" fmla="*/ 16203 h 63"/>
                  <a:gd name="T6" fmla="*/ 39366 w 135"/>
                  <a:gd name="T7" fmla="*/ 37680 h 63"/>
                  <a:gd name="T8" fmla="*/ 62942 w 135"/>
                  <a:gd name="T9" fmla="*/ 35111 h 63"/>
                  <a:gd name="T10" fmla="*/ 74073 w 135"/>
                  <a:gd name="T11" fmla="*/ 34470 h 63"/>
                  <a:gd name="T12" fmla="*/ 73435 w 135"/>
                  <a:gd name="T13" fmla="*/ 2574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46" name="Freeform 240"/>
              <p:cNvSpPr>
                <a:spLocks/>
              </p:cNvSpPr>
              <p:nvPr/>
            </p:nvSpPr>
            <p:spPr bwMode="auto">
              <a:xfrm>
                <a:off x="4046" y="1545"/>
                <a:ext cx="490" cy="515"/>
              </a:xfrm>
              <a:custGeom>
                <a:avLst/>
                <a:gdLst>
                  <a:gd name="T0" fmla="*/ 43559 w 97"/>
                  <a:gd name="T1" fmla="*/ 3211 h 102"/>
                  <a:gd name="T2" fmla="*/ 20236 w 97"/>
                  <a:gd name="T3" fmla="*/ 3211 h 102"/>
                  <a:gd name="T4" fmla="*/ 7860 w 97"/>
                  <a:gd name="T5" fmla="*/ 37065 h 102"/>
                  <a:gd name="T6" fmla="*/ 51445 w 97"/>
                  <a:gd name="T7" fmla="*/ 40276 h 102"/>
                  <a:gd name="T8" fmla="*/ 43559 w 97"/>
                  <a:gd name="T9" fmla="*/ 3211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47" name="Freeform 241"/>
              <p:cNvSpPr>
                <a:spLocks/>
              </p:cNvSpPr>
              <p:nvPr/>
            </p:nvSpPr>
            <p:spPr bwMode="auto">
              <a:xfrm>
                <a:off x="5173" y="1024"/>
                <a:ext cx="501" cy="96"/>
              </a:xfrm>
              <a:custGeom>
                <a:avLst/>
                <a:gdLst>
                  <a:gd name="T0" fmla="*/ 9858 w 99"/>
                  <a:gd name="T1" fmla="*/ 0 h 19"/>
                  <a:gd name="T2" fmla="*/ 26173 w 99"/>
                  <a:gd name="T3" fmla="*/ 9802 h 19"/>
                  <a:gd name="T4" fmla="*/ 9858 w 99"/>
                  <a:gd name="T5" fmla="*/ 0 h 19"/>
                  <a:gd name="T6" fmla="*/ 0 60000 65536"/>
                  <a:gd name="T7" fmla="*/ 0 60000 65536"/>
                  <a:gd name="T8" fmla="*/ 0 60000 65536"/>
                </a:gdLst>
                <a:ahLst/>
                <a:cxnLst>
                  <a:cxn ang="T6">
                    <a:pos x="T0" y="T1"/>
                  </a:cxn>
                  <a:cxn ang="T7">
                    <a:pos x="T2" y="T3"/>
                  </a:cxn>
                  <a:cxn ang="T8">
                    <a:pos x="T4" y="T5"/>
                  </a:cxn>
                </a:cxnLst>
                <a:rect l="0" t="0" r="r" b="b"/>
                <a:pathLst>
                  <a:path w="99" h="19">
                    <a:moveTo>
                      <a:pt x="15" y="0"/>
                    </a:moveTo>
                    <a:cubicBezTo>
                      <a:pt x="0" y="0"/>
                      <a:pt x="19" y="19"/>
                      <a:pt x="40" y="15"/>
                    </a:cubicBezTo>
                    <a:cubicBezTo>
                      <a:pt x="99" y="1"/>
                      <a:pt x="15" y="0"/>
                      <a:pt x="15" y="0"/>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48" name="Freeform 242"/>
              <p:cNvSpPr>
                <a:spLocks/>
              </p:cNvSpPr>
              <p:nvPr/>
            </p:nvSpPr>
            <p:spPr bwMode="auto">
              <a:xfrm>
                <a:off x="5340" y="1004"/>
                <a:ext cx="385" cy="237"/>
              </a:xfrm>
              <a:custGeom>
                <a:avLst/>
                <a:gdLst>
                  <a:gd name="T0" fmla="*/ 13779 w 76"/>
                  <a:gd name="T1" fmla="*/ 23977 h 47"/>
                  <a:gd name="T2" fmla="*/ 46139 w 76"/>
                  <a:gd name="T3" fmla="*/ 11033 h 47"/>
                  <a:gd name="T4" fmla="*/ 31590 w 76"/>
                  <a:gd name="T5" fmla="*/ 1931 h 47"/>
                  <a:gd name="T6" fmla="*/ 12472 w 76"/>
                  <a:gd name="T7" fmla="*/ 20649 h 47"/>
                  <a:gd name="T8" fmla="*/ 13779 w 76"/>
                  <a:gd name="T9" fmla="*/ 2397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49" name="Freeform 243"/>
              <p:cNvSpPr>
                <a:spLocks/>
              </p:cNvSpPr>
              <p:nvPr/>
            </p:nvSpPr>
            <p:spPr bwMode="auto">
              <a:xfrm>
                <a:off x="5325" y="1201"/>
                <a:ext cx="415" cy="187"/>
              </a:xfrm>
              <a:custGeom>
                <a:avLst/>
                <a:gdLst>
                  <a:gd name="T0" fmla="*/ 47178 w 82"/>
                  <a:gd name="T1" fmla="*/ 3882 h 37"/>
                  <a:gd name="T2" fmla="*/ 15674 w 82"/>
                  <a:gd name="T3" fmla="*/ 11114 h 37"/>
                  <a:gd name="T4" fmla="*/ 11144 w 82"/>
                  <a:gd name="T5" fmla="*/ 16911 h 37"/>
                  <a:gd name="T6" fmla="*/ 49896 w 82"/>
                  <a:gd name="T7" fmla="*/ 14970 h 37"/>
                  <a:gd name="T8" fmla="*/ 53788 w 82"/>
                  <a:gd name="T9" fmla="*/ 13029 h 37"/>
                  <a:gd name="T10" fmla="*/ 53788 w 82"/>
                  <a:gd name="T11" fmla="*/ 0 h 37"/>
                  <a:gd name="T12" fmla="*/ 47178 w 82"/>
                  <a:gd name="T13" fmla="*/ 3882 h 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50" name="Freeform 244"/>
              <p:cNvSpPr>
                <a:spLocks/>
              </p:cNvSpPr>
              <p:nvPr/>
            </p:nvSpPr>
            <p:spPr bwMode="auto">
              <a:xfrm>
                <a:off x="5001" y="1378"/>
                <a:ext cx="698" cy="167"/>
              </a:xfrm>
              <a:custGeom>
                <a:avLst/>
                <a:gdLst>
                  <a:gd name="T0" fmla="*/ 13712 w 138"/>
                  <a:gd name="T1" fmla="*/ 643 h 33"/>
                  <a:gd name="T2" fmla="*/ 5169 w 138"/>
                  <a:gd name="T3" fmla="*/ 9195 h 33"/>
                  <a:gd name="T4" fmla="*/ 37272 w 138"/>
                  <a:gd name="T5" fmla="*/ 14392 h 33"/>
                  <a:gd name="T6" fmla="*/ 76598 w 138"/>
                  <a:gd name="T7" fmla="*/ 15035 h 33"/>
                  <a:gd name="T8" fmla="*/ 74651 w 138"/>
                  <a:gd name="T9" fmla="*/ 5172 h 33"/>
                  <a:gd name="T10" fmla="*/ 53700 w 138"/>
                  <a:gd name="T11" fmla="*/ 1948 h 33"/>
                  <a:gd name="T12" fmla="*/ 13712 w 138"/>
                  <a:gd name="T13" fmla="*/ 643 h 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51" name="Freeform 245"/>
              <p:cNvSpPr>
                <a:spLocks/>
              </p:cNvSpPr>
              <p:nvPr/>
            </p:nvSpPr>
            <p:spPr bwMode="auto">
              <a:xfrm>
                <a:off x="5077" y="1540"/>
                <a:ext cx="567" cy="146"/>
              </a:xfrm>
              <a:custGeom>
                <a:avLst/>
                <a:gdLst>
                  <a:gd name="T0" fmla="*/ 64355 w 112"/>
                  <a:gd name="T1" fmla="*/ 12244 h 29"/>
                  <a:gd name="T2" fmla="*/ 67610 w 112"/>
                  <a:gd name="T3" fmla="*/ 2558 h 29"/>
                  <a:gd name="T4" fmla="*/ 48646 w 112"/>
                  <a:gd name="T5" fmla="*/ 6389 h 29"/>
                  <a:gd name="T6" fmla="*/ 23606 w 112"/>
                  <a:gd name="T7" fmla="*/ 3826 h 29"/>
                  <a:gd name="T8" fmla="*/ 1306 w 112"/>
                  <a:gd name="T9" fmla="*/ 2558 h 29"/>
                  <a:gd name="T10" fmla="*/ 64355 w 112"/>
                  <a:gd name="T11" fmla="*/ 12244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52" name="Freeform 246"/>
              <p:cNvSpPr>
                <a:spLocks/>
              </p:cNvSpPr>
              <p:nvPr/>
            </p:nvSpPr>
            <p:spPr bwMode="auto">
              <a:xfrm>
                <a:off x="5042" y="1656"/>
                <a:ext cx="581" cy="480"/>
              </a:xfrm>
              <a:custGeom>
                <a:avLst/>
                <a:gdLst>
                  <a:gd name="T0" fmla="*/ 1940 w 115"/>
                  <a:gd name="T1" fmla="*/ 34565 h 95"/>
                  <a:gd name="T2" fmla="*/ 16900 w 115"/>
                  <a:gd name="T3" fmla="*/ 35207 h 95"/>
                  <a:gd name="T4" fmla="*/ 32622 w 115"/>
                  <a:gd name="T5" fmla="*/ 50163 h 95"/>
                  <a:gd name="T6" fmla="*/ 38442 w 115"/>
                  <a:gd name="T7" fmla="*/ 54685 h 95"/>
                  <a:gd name="T8" fmla="*/ 52735 w 115"/>
                  <a:gd name="T9" fmla="*/ 33928 h 95"/>
                  <a:gd name="T10" fmla="*/ 72337 w 115"/>
                  <a:gd name="T11" fmla="*/ 33928 h 95"/>
                  <a:gd name="T12" fmla="*/ 51456 w 115"/>
                  <a:gd name="T13" fmla="*/ 17538 h 95"/>
                  <a:gd name="T14" fmla="*/ 24119 w 115"/>
                  <a:gd name="T15" fmla="*/ 10444 h 95"/>
                  <a:gd name="T16" fmla="*/ 7861 w 115"/>
                  <a:gd name="T17" fmla="*/ 26703 h 95"/>
                  <a:gd name="T18" fmla="*/ 1940 w 115"/>
                  <a:gd name="T19" fmla="*/ 34565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sp>
            <p:nvSpPr>
              <p:cNvPr id="1053" name="Freeform 247"/>
              <p:cNvSpPr>
                <a:spLocks/>
              </p:cNvSpPr>
              <p:nvPr/>
            </p:nvSpPr>
            <p:spPr bwMode="auto">
              <a:xfrm>
                <a:off x="5421" y="1464"/>
                <a:ext cx="329" cy="854"/>
              </a:xfrm>
              <a:custGeom>
                <a:avLst/>
                <a:gdLst>
                  <a:gd name="T0" fmla="*/ 33457 w 65"/>
                  <a:gd name="T1" fmla="*/ 26070 h 169"/>
                  <a:gd name="T2" fmla="*/ 14400 w 65"/>
                  <a:gd name="T3" fmla="*/ 31997 h 169"/>
                  <a:gd name="T4" fmla="*/ 14400 w 65"/>
                  <a:gd name="T5" fmla="*/ 38455 h 169"/>
                  <a:gd name="T6" fmla="*/ 32819 w 65"/>
                  <a:gd name="T7" fmla="*/ 58704 h 169"/>
                  <a:gd name="T8" fmla="*/ 22316 w 65"/>
                  <a:gd name="T9" fmla="*/ 76911 h 169"/>
                  <a:gd name="T10" fmla="*/ 0 w 65"/>
                  <a:gd name="T11" fmla="*/ 96522 h 169"/>
                  <a:gd name="T12" fmla="*/ 11146 w 65"/>
                  <a:gd name="T13" fmla="*/ 101045 h 169"/>
                  <a:gd name="T14" fmla="*/ 30870 w 65"/>
                  <a:gd name="T15" fmla="*/ 108271 h 169"/>
                  <a:gd name="T16" fmla="*/ 41373 w 65"/>
                  <a:gd name="T17" fmla="*/ 105689 h 169"/>
                  <a:gd name="T18" fmla="*/ 42654 w 65"/>
                  <a:gd name="T19" fmla="*/ 0 h 169"/>
                  <a:gd name="T20" fmla="*/ 33457 w 65"/>
                  <a:gd name="T21" fmla="*/ 26070 h 1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p>
            </p:txBody>
          </p:sp>
        </p:grpSp>
      </p:grpSp>
      <p:sp>
        <p:nvSpPr>
          <p:cNvPr id="1034" name="Rectangle 248"/>
          <p:cNvSpPr>
            <a:spLocks noGrp="1" noRot="1" noChangeArrowheads="1"/>
          </p:cNvSpPr>
          <p:nvPr>
            <p:ph type="title"/>
          </p:nvPr>
        </p:nvSpPr>
        <p:spPr bwMode="auto">
          <a:xfrm>
            <a:off x="298450" y="228600"/>
            <a:ext cx="854075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5" name="Rectangle 249"/>
          <p:cNvSpPr>
            <a:spLocks noGrp="1" noRot="1" noChangeArrowheads="1"/>
          </p:cNvSpPr>
          <p:nvPr>
            <p:ph type="body" idx="1"/>
          </p:nvPr>
        </p:nvSpPr>
        <p:spPr bwMode="auto">
          <a:xfrm>
            <a:off x="609600" y="1600200"/>
            <a:ext cx="8153400" cy="4498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418" name="Rectangle 250"/>
          <p:cNvSpPr>
            <a:spLocks noGrp="1" noChangeArrowheads="1"/>
          </p:cNvSpPr>
          <p:nvPr>
            <p:ph type="dt" sz="half" idx="2"/>
          </p:nvPr>
        </p:nvSpPr>
        <p:spPr bwMode="auto">
          <a:xfrm>
            <a:off x="298450" y="6245225"/>
            <a:ext cx="2289175"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fld id="{AF7A66F3-F761-4150-8A2A-EA7E245AEEA4}" type="datetime1">
              <a:rPr lang="zh-CN" altLang="en-US"/>
              <a:pPr>
                <a:defRPr/>
              </a:pPr>
              <a:t>2021/9/27</a:t>
            </a:fld>
            <a:endParaRPr lang="zh-CN" altLang="zh-CN"/>
          </a:p>
        </p:txBody>
      </p:sp>
      <p:sp>
        <p:nvSpPr>
          <p:cNvPr id="7419" name="Rectangle 251"/>
          <p:cNvSpPr>
            <a:spLocks noGrp="1" noChangeArrowheads="1"/>
          </p:cNvSpPr>
          <p:nvPr>
            <p:ph type="ftr" sz="quarter" idx="3"/>
          </p:nvPr>
        </p:nvSpPr>
        <p:spPr bwMode="auto">
          <a:xfrm>
            <a:off x="3121025" y="6245225"/>
            <a:ext cx="2895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7420" name="Rectangle 252"/>
          <p:cNvSpPr>
            <a:spLocks noGrp="1" noChangeArrowheads="1"/>
          </p:cNvSpPr>
          <p:nvPr>
            <p:ph type="sldNum" sz="quarter" idx="4"/>
          </p:nvPr>
        </p:nvSpPr>
        <p:spPr bwMode="auto">
          <a:xfrm>
            <a:off x="6550025" y="6245225"/>
            <a:ext cx="2289175"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fld id="{39C428B4-363F-4E6C-A382-62AF2C431D8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18"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hf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3.xml"/><Relationship Id="rId7" Type="http://schemas.openxmlformats.org/officeDocument/2006/relationships/image" Target="../media/image17.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17.bin"/><Relationship Id="rId5" Type="http://schemas.openxmlformats.org/officeDocument/2006/relationships/image" Target="../media/image16.wmf"/><Relationship Id="rId4" Type="http://schemas.openxmlformats.org/officeDocument/2006/relationships/oleObject" Target="../embeddings/oleObject16.bin"/><Relationship Id="rId9" Type="http://schemas.openxmlformats.org/officeDocument/2006/relationships/image" Target="../media/image18.wmf"/></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24.wmf"/><Relationship Id="rId2" Type="http://schemas.openxmlformats.org/officeDocument/2006/relationships/slideLayout" Target="../slideLayouts/slideLayout7.xml"/><Relationship Id="rId16" Type="http://schemas.openxmlformats.org/officeDocument/2006/relationships/image" Target="../media/image26.wmf"/><Relationship Id="rId1" Type="http://schemas.openxmlformats.org/officeDocument/2006/relationships/vmlDrawing" Target="../drawings/vmlDrawing5.vml"/><Relationship Id="rId6" Type="http://schemas.openxmlformats.org/officeDocument/2006/relationships/image" Target="../media/image21.wmf"/><Relationship Id="rId11" Type="http://schemas.openxmlformats.org/officeDocument/2006/relationships/oleObject" Target="../embeddings/oleObject23.bin"/><Relationship Id="rId5" Type="http://schemas.openxmlformats.org/officeDocument/2006/relationships/oleObject" Target="../embeddings/oleObject20.bin"/><Relationship Id="rId15" Type="http://schemas.openxmlformats.org/officeDocument/2006/relationships/oleObject" Target="../embeddings/oleObject25.bin"/><Relationship Id="rId10" Type="http://schemas.openxmlformats.org/officeDocument/2006/relationships/image" Target="../media/image23.wmf"/><Relationship Id="rId4" Type="http://schemas.openxmlformats.org/officeDocument/2006/relationships/image" Target="../media/image20.wmf"/><Relationship Id="rId9" Type="http://schemas.openxmlformats.org/officeDocument/2006/relationships/oleObject" Target="../embeddings/oleObject22.bin"/><Relationship Id="rId14" Type="http://schemas.openxmlformats.org/officeDocument/2006/relationships/image" Target="../media/image25.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8.wmf"/><Relationship Id="rId5" Type="http://schemas.openxmlformats.org/officeDocument/2006/relationships/oleObject" Target="../embeddings/oleObject27.bin"/><Relationship Id="rId4" Type="http://schemas.openxmlformats.org/officeDocument/2006/relationships/image" Target="../media/image27.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29.wmf"/></Relationships>
</file>

<file path=ppt/slides/_rels/slide15.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1.wmf"/><Relationship Id="rId11" Type="http://schemas.openxmlformats.org/officeDocument/2006/relationships/oleObject" Target="../embeddings/oleObject33.bin"/><Relationship Id="rId5" Type="http://schemas.openxmlformats.org/officeDocument/2006/relationships/oleObject" Target="../embeddings/oleObject30.bin"/><Relationship Id="rId10" Type="http://schemas.openxmlformats.org/officeDocument/2006/relationships/image" Target="../media/image33.wmf"/><Relationship Id="rId4" Type="http://schemas.openxmlformats.org/officeDocument/2006/relationships/image" Target="../media/image30.wmf"/><Relationship Id="rId9" Type="http://schemas.openxmlformats.org/officeDocument/2006/relationships/oleObject" Target="../embeddings/oleObject32.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wmf"/></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40.emf"/><Relationship Id="rId5" Type="http://schemas.openxmlformats.org/officeDocument/2006/relationships/oleObject" Target="../embeddings/oleObject36.bin"/><Relationship Id="rId10" Type="http://schemas.openxmlformats.org/officeDocument/2006/relationships/image" Target="../media/image42.wmf"/><Relationship Id="rId4" Type="http://schemas.openxmlformats.org/officeDocument/2006/relationships/image" Target="../media/image39.emf"/><Relationship Id="rId9" Type="http://schemas.openxmlformats.org/officeDocument/2006/relationships/oleObject" Target="../embeddings/oleObject38.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notesSlide" Target="../notesSlides/notesSlide5.xml"/><Relationship Id="rId7" Type="http://schemas.openxmlformats.org/officeDocument/2006/relationships/image" Target="../media/image44.e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40.bin"/><Relationship Id="rId11" Type="http://schemas.openxmlformats.org/officeDocument/2006/relationships/image" Target="../media/image46.wmf"/><Relationship Id="rId5" Type="http://schemas.openxmlformats.org/officeDocument/2006/relationships/image" Target="../media/image43.wmf"/><Relationship Id="rId10" Type="http://schemas.openxmlformats.org/officeDocument/2006/relationships/oleObject" Target="../embeddings/oleObject42.bin"/><Relationship Id="rId4" Type="http://schemas.openxmlformats.org/officeDocument/2006/relationships/oleObject" Target="../embeddings/oleObject39.bin"/><Relationship Id="rId9" Type="http://schemas.openxmlformats.org/officeDocument/2006/relationships/image" Target="../media/image45.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48.wmf"/><Relationship Id="rId5" Type="http://schemas.openxmlformats.org/officeDocument/2006/relationships/oleObject" Target="../embeddings/oleObject44.bin"/><Relationship Id="rId4" Type="http://schemas.openxmlformats.org/officeDocument/2006/relationships/image" Target="../media/image47.wmf"/></Relationships>
</file>

<file path=ppt/slides/_rels/slide24.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50.wmf"/><Relationship Id="rId5" Type="http://schemas.openxmlformats.org/officeDocument/2006/relationships/oleObject" Target="../embeddings/oleObject47.bin"/><Relationship Id="rId10" Type="http://schemas.openxmlformats.org/officeDocument/2006/relationships/image" Target="../media/image52.wmf"/><Relationship Id="rId4" Type="http://schemas.openxmlformats.org/officeDocument/2006/relationships/image" Target="../media/image49.wmf"/><Relationship Id="rId9" Type="http://schemas.openxmlformats.org/officeDocument/2006/relationships/oleObject" Target="../embeddings/oleObject49.bin"/></Relationships>
</file>

<file path=ppt/slides/_rels/slide25.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54.wmf"/><Relationship Id="rId5" Type="http://schemas.openxmlformats.org/officeDocument/2006/relationships/oleObject" Target="../embeddings/oleObject51.bin"/><Relationship Id="rId4" Type="http://schemas.openxmlformats.org/officeDocument/2006/relationships/image" Target="../media/image53.wmf"/></Relationships>
</file>

<file path=ppt/slides/_rels/slide26.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57.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54.bin"/><Relationship Id="rId5" Type="http://schemas.openxmlformats.org/officeDocument/2006/relationships/image" Target="../media/image56.wmf"/><Relationship Id="rId4" Type="http://schemas.openxmlformats.org/officeDocument/2006/relationships/oleObject" Target="../embeddings/oleObject53.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59.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60.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62.wmf"/><Relationship Id="rId5" Type="http://schemas.openxmlformats.org/officeDocument/2006/relationships/oleObject" Target="../embeddings/oleObject58.bin"/><Relationship Id="rId4" Type="http://schemas.openxmlformats.org/officeDocument/2006/relationships/image" Target="../media/image61.wmf"/></Relationships>
</file>

<file path=ppt/slides/_rels/slide31.xml.rels><?xml version="1.0" encoding="UTF-8" standalone="yes"?>
<Relationships xmlns="http://schemas.openxmlformats.org/package/2006/relationships"><Relationship Id="rId8" Type="http://schemas.openxmlformats.org/officeDocument/2006/relationships/image" Target="../media/image65.wmf"/><Relationship Id="rId13" Type="http://schemas.openxmlformats.org/officeDocument/2006/relationships/oleObject" Target="../embeddings/oleObject64.bin"/><Relationship Id="rId18" Type="http://schemas.openxmlformats.org/officeDocument/2006/relationships/image" Target="../media/image70.wmf"/><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image" Target="../media/image67.wmf"/><Relationship Id="rId17" Type="http://schemas.openxmlformats.org/officeDocument/2006/relationships/oleObject" Target="../embeddings/oleObject66.bin"/><Relationship Id="rId2" Type="http://schemas.openxmlformats.org/officeDocument/2006/relationships/slideLayout" Target="../slideLayouts/slideLayout7.xml"/><Relationship Id="rId16" Type="http://schemas.openxmlformats.org/officeDocument/2006/relationships/image" Target="../media/image69.wmf"/><Relationship Id="rId20" Type="http://schemas.openxmlformats.org/officeDocument/2006/relationships/image" Target="../media/image71.wmf"/><Relationship Id="rId1" Type="http://schemas.openxmlformats.org/officeDocument/2006/relationships/vmlDrawing" Target="../drawings/vmlDrawing19.vml"/><Relationship Id="rId6" Type="http://schemas.openxmlformats.org/officeDocument/2006/relationships/image" Target="../media/image64.wmf"/><Relationship Id="rId11" Type="http://schemas.openxmlformats.org/officeDocument/2006/relationships/oleObject" Target="../embeddings/oleObject63.bin"/><Relationship Id="rId5" Type="http://schemas.openxmlformats.org/officeDocument/2006/relationships/oleObject" Target="../embeddings/oleObject60.bin"/><Relationship Id="rId15" Type="http://schemas.openxmlformats.org/officeDocument/2006/relationships/oleObject" Target="../embeddings/oleObject65.bin"/><Relationship Id="rId10" Type="http://schemas.openxmlformats.org/officeDocument/2006/relationships/image" Target="../media/image66.wmf"/><Relationship Id="rId19" Type="http://schemas.openxmlformats.org/officeDocument/2006/relationships/oleObject" Target="../embeddings/oleObject67.bin"/><Relationship Id="rId4" Type="http://schemas.openxmlformats.org/officeDocument/2006/relationships/image" Target="../media/image63.wmf"/><Relationship Id="rId9" Type="http://schemas.openxmlformats.org/officeDocument/2006/relationships/oleObject" Target="../embeddings/oleObject62.bin"/><Relationship Id="rId14" Type="http://schemas.openxmlformats.org/officeDocument/2006/relationships/image" Target="../media/image68.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72.w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notesSlide" Target="../notesSlides/notesSlide6.xml"/><Relationship Id="rId7" Type="http://schemas.openxmlformats.org/officeDocument/2006/relationships/image" Target="../media/image74.wmf"/><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oleObject" Target="../embeddings/oleObject70.bin"/><Relationship Id="rId5" Type="http://schemas.openxmlformats.org/officeDocument/2006/relationships/image" Target="../media/image73.wmf"/><Relationship Id="rId4" Type="http://schemas.openxmlformats.org/officeDocument/2006/relationships/oleObject" Target="../embeddings/oleObject69.bin"/><Relationship Id="rId9" Type="http://schemas.openxmlformats.org/officeDocument/2006/relationships/image" Target="../media/image75.wmf"/></Relationships>
</file>

<file path=ppt/slides/_rels/slide34.xml.rels><?xml version="1.0" encoding="UTF-8" standalone="yes"?>
<Relationships xmlns="http://schemas.openxmlformats.org/package/2006/relationships"><Relationship Id="rId13" Type="http://schemas.openxmlformats.org/officeDocument/2006/relationships/image" Target="../media/image80.wmf"/><Relationship Id="rId18" Type="http://schemas.openxmlformats.org/officeDocument/2006/relationships/oleObject" Target="../embeddings/oleObject79.bin"/><Relationship Id="rId26" Type="http://schemas.openxmlformats.org/officeDocument/2006/relationships/oleObject" Target="../embeddings/oleObject83.bin"/><Relationship Id="rId39" Type="http://schemas.openxmlformats.org/officeDocument/2006/relationships/image" Target="../media/image93.wmf"/><Relationship Id="rId3" Type="http://schemas.openxmlformats.org/officeDocument/2006/relationships/notesSlide" Target="../notesSlides/notesSlide7.xml"/><Relationship Id="rId21" Type="http://schemas.openxmlformats.org/officeDocument/2006/relationships/image" Target="../media/image84.wmf"/><Relationship Id="rId34" Type="http://schemas.openxmlformats.org/officeDocument/2006/relationships/oleObject" Target="../embeddings/oleObject87.bin"/><Relationship Id="rId42" Type="http://schemas.openxmlformats.org/officeDocument/2006/relationships/oleObject" Target="../embeddings/oleObject91.bin"/><Relationship Id="rId47" Type="http://schemas.openxmlformats.org/officeDocument/2006/relationships/image" Target="../media/image97.wmf"/><Relationship Id="rId50" Type="http://schemas.openxmlformats.org/officeDocument/2006/relationships/oleObject" Target="../embeddings/oleObject95.bin"/><Relationship Id="rId7" Type="http://schemas.openxmlformats.org/officeDocument/2006/relationships/image" Target="../media/image77.wmf"/><Relationship Id="rId12" Type="http://schemas.openxmlformats.org/officeDocument/2006/relationships/oleObject" Target="../embeddings/oleObject76.bin"/><Relationship Id="rId17" Type="http://schemas.openxmlformats.org/officeDocument/2006/relationships/image" Target="../media/image82.wmf"/><Relationship Id="rId25" Type="http://schemas.openxmlformats.org/officeDocument/2006/relationships/image" Target="../media/image86.wmf"/><Relationship Id="rId33" Type="http://schemas.openxmlformats.org/officeDocument/2006/relationships/image" Target="../media/image90.wmf"/><Relationship Id="rId38" Type="http://schemas.openxmlformats.org/officeDocument/2006/relationships/oleObject" Target="../embeddings/oleObject89.bin"/><Relationship Id="rId46" Type="http://schemas.openxmlformats.org/officeDocument/2006/relationships/oleObject" Target="../embeddings/oleObject93.bin"/><Relationship Id="rId2" Type="http://schemas.openxmlformats.org/officeDocument/2006/relationships/slideLayout" Target="../slideLayouts/slideLayout7.xml"/><Relationship Id="rId16" Type="http://schemas.openxmlformats.org/officeDocument/2006/relationships/oleObject" Target="../embeddings/oleObject78.bin"/><Relationship Id="rId20" Type="http://schemas.openxmlformats.org/officeDocument/2006/relationships/oleObject" Target="../embeddings/oleObject80.bin"/><Relationship Id="rId29" Type="http://schemas.openxmlformats.org/officeDocument/2006/relationships/image" Target="../media/image88.wmf"/><Relationship Id="rId41" Type="http://schemas.openxmlformats.org/officeDocument/2006/relationships/image" Target="../media/image94.wmf"/><Relationship Id="rId1" Type="http://schemas.openxmlformats.org/officeDocument/2006/relationships/vmlDrawing" Target="../drawings/vmlDrawing22.vml"/><Relationship Id="rId6" Type="http://schemas.openxmlformats.org/officeDocument/2006/relationships/oleObject" Target="../embeddings/oleObject73.bin"/><Relationship Id="rId11" Type="http://schemas.openxmlformats.org/officeDocument/2006/relationships/image" Target="../media/image79.wmf"/><Relationship Id="rId24" Type="http://schemas.openxmlformats.org/officeDocument/2006/relationships/oleObject" Target="../embeddings/oleObject82.bin"/><Relationship Id="rId32" Type="http://schemas.openxmlformats.org/officeDocument/2006/relationships/oleObject" Target="../embeddings/oleObject86.bin"/><Relationship Id="rId37" Type="http://schemas.openxmlformats.org/officeDocument/2006/relationships/image" Target="../media/image92.wmf"/><Relationship Id="rId40" Type="http://schemas.openxmlformats.org/officeDocument/2006/relationships/oleObject" Target="../embeddings/oleObject90.bin"/><Relationship Id="rId45" Type="http://schemas.openxmlformats.org/officeDocument/2006/relationships/image" Target="../media/image96.wmf"/><Relationship Id="rId5" Type="http://schemas.openxmlformats.org/officeDocument/2006/relationships/image" Target="../media/image76.wmf"/><Relationship Id="rId15" Type="http://schemas.openxmlformats.org/officeDocument/2006/relationships/image" Target="../media/image81.wmf"/><Relationship Id="rId23" Type="http://schemas.openxmlformats.org/officeDocument/2006/relationships/image" Target="../media/image85.wmf"/><Relationship Id="rId28" Type="http://schemas.openxmlformats.org/officeDocument/2006/relationships/oleObject" Target="../embeddings/oleObject84.bin"/><Relationship Id="rId36" Type="http://schemas.openxmlformats.org/officeDocument/2006/relationships/oleObject" Target="../embeddings/oleObject88.bin"/><Relationship Id="rId49" Type="http://schemas.openxmlformats.org/officeDocument/2006/relationships/image" Target="../media/image98.wmf"/><Relationship Id="rId10" Type="http://schemas.openxmlformats.org/officeDocument/2006/relationships/oleObject" Target="../embeddings/oleObject75.bin"/><Relationship Id="rId19" Type="http://schemas.openxmlformats.org/officeDocument/2006/relationships/image" Target="../media/image83.wmf"/><Relationship Id="rId31" Type="http://schemas.openxmlformats.org/officeDocument/2006/relationships/image" Target="../media/image89.wmf"/><Relationship Id="rId44" Type="http://schemas.openxmlformats.org/officeDocument/2006/relationships/oleObject" Target="../embeddings/oleObject92.bin"/><Relationship Id="rId4" Type="http://schemas.openxmlformats.org/officeDocument/2006/relationships/oleObject" Target="../embeddings/oleObject72.bin"/><Relationship Id="rId9" Type="http://schemas.openxmlformats.org/officeDocument/2006/relationships/image" Target="../media/image78.wmf"/><Relationship Id="rId14" Type="http://schemas.openxmlformats.org/officeDocument/2006/relationships/oleObject" Target="../embeddings/oleObject77.bin"/><Relationship Id="rId22" Type="http://schemas.openxmlformats.org/officeDocument/2006/relationships/oleObject" Target="../embeddings/oleObject81.bin"/><Relationship Id="rId27" Type="http://schemas.openxmlformats.org/officeDocument/2006/relationships/image" Target="../media/image87.wmf"/><Relationship Id="rId30" Type="http://schemas.openxmlformats.org/officeDocument/2006/relationships/oleObject" Target="../embeddings/oleObject85.bin"/><Relationship Id="rId35" Type="http://schemas.openxmlformats.org/officeDocument/2006/relationships/image" Target="../media/image91.wmf"/><Relationship Id="rId43" Type="http://schemas.openxmlformats.org/officeDocument/2006/relationships/image" Target="../media/image95.wmf"/><Relationship Id="rId48" Type="http://schemas.openxmlformats.org/officeDocument/2006/relationships/oleObject" Target="../embeddings/oleObject94.bin"/><Relationship Id="rId8" Type="http://schemas.openxmlformats.org/officeDocument/2006/relationships/oleObject" Target="../embeddings/oleObject74.bin"/><Relationship Id="rId51" Type="http://schemas.openxmlformats.org/officeDocument/2006/relationships/image" Target="../media/image99.wmf"/></Relationships>
</file>

<file path=ppt/slides/_rels/slide35.xml.rels><?xml version="1.0" encoding="UTF-8" standalone="yes"?>
<Relationships xmlns="http://schemas.openxmlformats.org/package/2006/relationships"><Relationship Id="rId13" Type="http://schemas.openxmlformats.org/officeDocument/2006/relationships/oleObject" Target="../embeddings/oleObject101.bin"/><Relationship Id="rId18" Type="http://schemas.openxmlformats.org/officeDocument/2006/relationships/oleObject" Target="../embeddings/oleObject104.bin"/><Relationship Id="rId26" Type="http://schemas.openxmlformats.org/officeDocument/2006/relationships/oleObject" Target="../embeddings/oleObject108.bin"/><Relationship Id="rId39" Type="http://schemas.openxmlformats.org/officeDocument/2006/relationships/oleObject" Target="../embeddings/oleObject115.bin"/><Relationship Id="rId21" Type="http://schemas.openxmlformats.org/officeDocument/2006/relationships/image" Target="../media/image108.wmf"/><Relationship Id="rId34" Type="http://schemas.openxmlformats.org/officeDocument/2006/relationships/oleObject" Target="../embeddings/oleObject112.bin"/><Relationship Id="rId42" Type="http://schemas.openxmlformats.org/officeDocument/2006/relationships/image" Target="../media/image118.wmf"/><Relationship Id="rId47" Type="http://schemas.openxmlformats.org/officeDocument/2006/relationships/oleObject" Target="../embeddings/oleObject119.bin"/><Relationship Id="rId50" Type="http://schemas.openxmlformats.org/officeDocument/2006/relationships/image" Target="../media/image122.wmf"/><Relationship Id="rId55" Type="http://schemas.openxmlformats.org/officeDocument/2006/relationships/oleObject" Target="../embeddings/oleObject123.bin"/><Relationship Id="rId63" Type="http://schemas.openxmlformats.org/officeDocument/2006/relationships/oleObject" Target="../embeddings/oleObject127.bin"/><Relationship Id="rId68" Type="http://schemas.openxmlformats.org/officeDocument/2006/relationships/image" Target="../media/image131.wmf"/><Relationship Id="rId7" Type="http://schemas.openxmlformats.org/officeDocument/2006/relationships/oleObject" Target="../embeddings/oleObject98.bin"/><Relationship Id="rId2" Type="http://schemas.openxmlformats.org/officeDocument/2006/relationships/slideLayout" Target="../slideLayouts/slideLayout7.xml"/><Relationship Id="rId16" Type="http://schemas.openxmlformats.org/officeDocument/2006/relationships/oleObject" Target="../embeddings/oleObject103.bin"/><Relationship Id="rId29" Type="http://schemas.openxmlformats.org/officeDocument/2006/relationships/image" Target="../media/image112.wmf"/><Relationship Id="rId1" Type="http://schemas.openxmlformats.org/officeDocument/2006/relationships/vmlDrawing" Target="../drawings/vmlDrawing23.vml"/><Relationship Id="rId6" Type="http://schemas.openxmlformats.org/officeDocument/2006/relationships/image" Target="../media/image101.wmf"/><Relationship Id="rId11" Type="http://schemas.openxmlformats.org/officeDocument/2006/relationships/oleObject" Target="../embeddings/oleObject100.bin"/><Relationship Id="rId24" Type="http://schemas.openxmlformats.org/officeDocument/2006/relationships/oleObject" Target="../embeddings/oleObject107.bin"/><Relationship Id="rId32" Type="http://schemas.openxmlformats.org/officeDocument/2006/relationships/oleObject" Target="../embeddings/oleObject111.bin"/><Relationship Id="rId37" Type="http://schemas.openxmlformats.org/officeDocument/2006/relationships/oleObject" Target="../embeddings/oleObject114.bin"/><Relationship Id="rId40" Type="http://schemas.openxmlformats.org/officeDocument/2006/relationships/image" Target="../media/image117.wmf"/><Relationship Id="rId45" Type="http://schemas.openxmlformats.org/officeDocument/2006/relationships/oleObject" Target="../embeddings/oleObject118.bin"/><Relationship Id="rId53" Type="http://schemas.openxmlformats.org/officeDocument/2006/relationships/oleObject" Target="../embeddings/oleObject122.bin"/><Relationship Id="rId58" Type="http://schemas.openxmlformats.org/officeDocument/2006/relationships/image" Target="../media/image126.wmf"/><Relationship Id="rId66" Type="http://schemas.openxmlformats.org/officeDocument/2006/relationships/image" Target="../media/image130.wmf"/><Relationship Id="rId5" Type="http://schemas.openxmlformats.org/officeDocument/2006/relationships/oleObject" Target="../embeddings/oleObject97.bin"/><Relationship Id="rId15" Type="http://schemas.openxmlformats.org/officeDocument/2006/relationships/oleObject" Target="../embeddings/oleObject102.bin"/><Relationship Id="rId23" Type="http://schemas.openxmlformats.org/officeDocument/2006/relationships/image" Target="../media/image109.wmf"/><Relationship Id="rId28" Type="http://schemas.openxmlformats.org/officeDocument/2006/relationships/oleObject" Target="../embeddings/oleObject109.bin"/><Relationship Id="rId36" Type="http://schemas.openxmlformats.org/officeDocument/2006/relationships/image" Target="../media/image115.wmf"/><Relationship Id="rId49" Type="http://schemas.openxmlformats.org/officeDocument/2006/relationships/oleObject" Target="../embeddings/oleObject120.bin"/><Relationship Id="rId57" Type="http://schemas.openxmlformats.org/officeDocument/2006/relationships/oleObject" Target="../embeddings/oleObject124.bin"/><Relationship Id="rId61" Type="http://schemas.openxmlformats.org/officeDocument/2006/relationships/oleObject" Target="../embeddings/oleObject126.bin"/><Relationship Id="rId10" Type="http://schemas.openxmlformats.org/officeDocument/2006/relationships/image" Target="../media/image103.wmf"/><Relationship Id="rId19" Type="http://schemas.openxmlformats.org/officeDocument/2006/relationships/image" Target="../media/image107.wmf"/><Relationship Id="rId31" Type="http://schemas.openxmlformats.org/officeDocument/2006/relationships/image" Target="../media/image113.wmf"/><Relationship Id="rId44" Type="http://schemas.openxmlformats.org/officeDocument/2006/relationships/image" Target="../media/image119.wmf"/><Relationship Id="rId52" Type="http://schemas.openxmlformats.org/officeDocument/2006/relationships/image" Target="../media/image123.wmf"/><Relationship Id="rId60" Type="http://schemas.openxmlformats.org/officeDocument/2006/relationships/image" Target="../media/image127.wmf"/><Relationship Id="rId65" Type="http://schemas.openxmlformats.org/officeDocument/2006/relationships/oleObject" Target="../embeddings/oleObject128.bin"/><Relationship Id="rId4" Type="http://schemas.openxmlformats.org/officeDocument/2006/relationships/image" Target="../media/image100.wmf"/><Relationship Id="rId9" Type="http://schemas.openxmlformats.org/officeDocument/2006/relationships/oleObject" Target="../embeddings/oleObject99.bin"/><Relationship Id="rId14" Type="http://schemas.openxmlformats.org/officeDocument/2006/relationships/image" Target="../media/image105.wmf"/><Relationship Id="rId22" Type="http://schemas.openxmlformats.org/officeDocument/2006/relationships/oleObject" Target="../embeddings/oleObject106.bin"/><Relationship Id="rId27" Type="http://schemas.openxmlformats.org/officeDocument/2006/relationships/image" Target="../media/image111.wmf"/><Relationship Id="rId30" Type="http://schemas.openxmlformats.org/officeDocument/2006/relationships/oleObject" Target="../embeddings/oleObject110.bin"/><Relationship Id="rId35" Type="http://schemas.openxmlformats.org/officeDocument/2006/relationships/oleObject" Target="../embeddings/oleObject113.bin"/><Relationship Id="rId43" Type="http://schemas.openxmlformats.org/officeDocument/2006/relationships/oleObject" Target="../embeddings/oleObject117.bin"/><Relationship Id="rId48" Type="http://schemas.openxmlformats.org/officeDocument/2006/relationships/image" Target="../media/image121.wmf"/><Relationship Id="rId56" Type="http://schemas.openxmlformats.org/officeDocument/2006/relationships/image" Target="../media/image125.wmf"/><Relationship Id="rId64" Type="http://schemas.openxmlformats.org/officeDocument/2006/relationships/image" Target="../media/image129.wmf"/><Relationship Id="rId69" Type="http://schemas.openxmlformats.org/officeDocument/2006/relationships/oleObject" Target="../embeddings/oleObject130.bin"/><Relationship Id="rId8" Type="http://schemas.openxmlformats.org/officeDocument/2006/relationships/image" Target="../media/image102.wmf"/><Relationship Id="rId51" Type="http://schemas.openxmlformats.org/officeDocument/2006/relationships/oleObject" Target="../embeddings/oleObject121.bin"/><Relationship Id="rId3" Type="http://schemas.openxmlformats.org/officeDocument/2006/relationships/oleObject" Target="../embeddings/oleObject96.bin"/><Relationship Id="rId12" Type="http://schemas.openxmlformats.org/officeDocument/2006/relationships/image" Target="../media/image104.wmf"/><Relationship Id="rId17" Type="http://schemas.openxmlformats.org/officeDocument/2006/relationships/image" Target="../media/image106.wmf"/><Relationship Id="rId25" Type="http://schemas.openxmlformats.org/officeDocument/2006/relationships/image" Target="../media/image110.wmf"/><Relationship Id="rId33" Type="http://schemas.openxmlformats.org/officeDocument/2006/relationships/image" Target="../media/image114.wmf"/><Relationship Id="rId38" Type="http://schemas.openxmlformats.org/officeDocument/2006/relationships/image" Target="../media/image116.wmf"/><Relationship Id="rId46" Type="http://schemas.openxmlformats.org/officeDocument/2006/relationships/image" Target="../media/image120.wmf"/><Relationship Id="rId59" Type="http://schemas.openxmlformats.org/officeDocument/2006/relationships/oleObject" Target="../embeddings/oleObject125.bin"/><Relationship Id="rId67" Type="http://schemas.openxmlformats.org/officeDocument/2006/relationships/oleObject" Target="../embeddings/oleObject129.bin"/><Relationship Id="rId20" Type="http://schemas.openxmlformats.org/officeDocument/2006/relationships/oleObject" Target="../embeddings/oleObject105.bin"/><Relationship Id="rId41" Type="http://schemas.openxmlformats.org/officeDocument/2006/relationships/oleObject" Target="../embeddings/oleObject116.bin"/><Relationship Id="rId54" Type="http://schemas.openxmlformats.org/officeDocument/2006/relationships/image" Target="../media/image124.wmf"/><Relationship Id="rId62" Type="http://schemas.openxmlformats.org/officeDocument/2006/relationships/image" Target="../media/image128.wmf"/><Relationship Id="rId70" Type="http://schemas.openxmlformats.org/officeDocument/2006/relationships/image" Target="../media/image132.wmf"/></Relationships>
</file>

<file path=ppt/slides/_rels/slide36.xml.rels><?xml version="1.0" encoding="UTF-8" standalone="yes"?>
<Relationships xmlns="http://schemas.openxmlformats.org/package/2006/relationships"><Relationship Id="rId26" Type="http://schemas.openxmlformats.org/officeDocument/2006/relationships/oleObject" Target="../embeddings/oleObject143.bin"/><Relationship Id="rId21" Type="http://schemas.openxmlformats.org/officeDocument/2006/relationships/image" Target="../media/image108.wmf"/><Relationship Id="rId42" Type="http://schemas.openxmlformats.org/officeDocument/2006/relationships/image" Target="../media/image118.wmf"/><Relationship Id="rId47" Type="http://schemas.openxmlformats.org/officeDocument/2006/relationships/oleObject" Target="../embeddings/oleObject154.bin"/><Relationship Id="rId63" Type="http://schemas.openxmlformats.org/officeDocument/2006/relationships/oleObject" Target="../embeddings/oleObject162.bin"/><Relationship Id="rId68" Type="http://schemas.openxmlformats.org/officeDocument/2006/relationships/image" Target="../media/image139.wmf"/><Relationship Id="rId84" Type="http://schemas.openxmlformats.org/officeDocument/2006/relationships/oleObject" Target="../embeddings/oleObject177.bin"/><Relationship Id="rId89" Type="http://schemas.openxmlformats.org/officeDocument/2006/relationships/oleObject" Target="../embeddings/oleObject180.bin"/><Relationship Id="rId7" Type="http://schemas.openxmlformats.org/officeDocument/2006/relationships/oleObject" Target="../embeddings/oleObject133.bin"/><Relationship Id="rId71" Type="http://schemas.openxmlformats.org/officeDocument/2006/relationships/image" Target="../media/image140.wmf"/><Relationship Id="rId92" Type="http://schemas.openxmlformats.org/officeDocument/2006/relationships/image" Target="../media/image146.wmf"/><Relationship Id="rId2" Type="http://schemas.openxmlformats.org/officeDocument/2006/relationships/slideLayout" Target="../slideLayouts/slideLayout7.xml"/><Relationship Id="rId16" Type="http://schemas.openxmlformats.org/officeDocument/2006/relationships/oleObject" Target="../embeddings/oleObject138.bin"/><Relationship Id="rId29" Type="http://schemas.openxmlformats.org/officeDocument/2006/relationships/image" Target="../media/image112.wmf"/><Relationship Id="rId107" Type="http://schemas.openxmlformats.org/officeDocument/2006/relationships/oleObject" Target="../embeddings/oleObject191.bin"/><Relationship Id="rId11" Type="http://schemas.openxmlformats.org/officeDocument/2006/relationships/oleObject" Target="../embeddings/oleObject135.bin"/><Relationship Id="rId24" Type="http://schemas.openxmlformats.org/officeDocument/2006/relationships/oleObject" Target="../embeddings/oleObject142.bin"/><Relationship Id="rId32" Type="http://schemas.openxmlformats.org/officeDocument/2006/relationships/oleObject" Target="../embeddings/oleObject146.bin"/><Relationship Id="rId37" Type="http://schemas.openxmlformats.org/officeDocument/2006/relationships/oleObject" Target="../embeddings/oleObject149.bin"/><Relationship Id="rId40" Type="http://schemas.openxmlformats.org/officeDocument/2006/relationships/image" Target="../media/image117.wmf"/><Relationship Id="rId45" Type="http://schemas.openxmlformats.org/officeDocument/2006/relationships/oleObject" Target="../embeddings/oleObject153.bin"/><Relationship Id="rId53" Type="http://schemas.openxmlformats.org/officeDocument/2006/relationships/oleObject" Target="../embeddings/oleObject157.bin"/><Relationship Id="rId58" Type="http://schemas.openxmlformats.org/officeDocument/2006/relationships/image" Target="../media/image134.wmf"/><Relationship Id="rId66" Type="http://schemas.openxmlformats.org/officeDocument/2006/relationships/image" Target="../media/image138.wmf"/><Relationship Id="rId74" Type="http://schemas.openxmlformats.org/officeDocument/2006/relationships/oleObject" Target="../embeddings/oleObject169.bin"/><Relationship Id="rId79" Type="http://schemas.openxmlformats.org/officeDocument/2006/relationships/oleObject" Target="../embeddings/oleObject173.bin"/><Relationship Id="rId87" Type="http://schemas.openxmlformats.org/officeDocument/2006/relationships/oleObject" Target="../embeddings/oleObject179.bin"/><Relationship Id="rId102" Type="http://schemas.openxmlformats.org/officeDocument/2006/relationships/oleObject" Target="../embeddings/oleObject187.bin"/><Relationship Id="rId5" Type="http://schemas.openxmlformats.org/officeDocument/2006/relationships/oleObject" Target="../embeddings/oleObject132.bin"/><Relationship Id="rId61" Type="http://schemas.openxmlformats.org/officeDocument/2006/relationships/oleObject" Target="../embeddings/oleObject161.bin"/><Relationship Id="rId82" Type="http://schemas.openxmlformats.org/officeDocument/2006/relationships/oleObject" Target="../embeddings/oleObject175.bin"/><Relationship Id="rId90" Type="http://schemas.openxmlformats.org/officeDocument/2006/relationships/image" Target="../media/image145.wmf"/><Relationship Id="rId95" Type="http://schemas.openxmlformats.org/officeDocument/2006/relationships/oleObject" Target="../embeddings/oleObject183.bin"/><Relationship Id="rId19" Type="http://schemas.openxmlformats.org/officeDocument/2006/relationships/image" Target="../media/image107.wmf"/><Relationship Id="rId14" Type="http://schemas.openxmlformats.org/officeDocument/2006/relationships/image" Target="../media/image105.wmf"/><Relationship Id="rId22" Type="http://schemas.openxmlformats.org/officeDocument/2006/relationships/oleObject" Target="../embeddings/oleObject141.bin"/><Relationship Id="rId27" Type="http://schemas.openxmlformats.org/officeDocument/2006/relationships/image" Target="../media/image111.wmf"/><Relationship Id="rId30" Type="http://schemas.openxmlformats.org/officeDocument/2006/relationships/oleObject" Target="../embeddings/oleObject145.bin"/><Relationship Id="rId35" Type="http://schemas.openxmlformats.org/officeDocument/2006/relationships/oleObject" Target="../embeddings/oleObject148.bin"/><Relationship Id="rId43" Type="http://schemas.openxmlformats.org/officeDocument/2006/relationships/oleObject" Target="../embeddings/oleObject152.bin"/><Relationship Id="rId48" Type="http://schemas.openxmlformats.org/officeDocument/2006/relationships/image" Target="../media/image121.wmf"/><Relationship Id="rId56" Type="http://schemas.openxmlformats.org/officeDocument/2006/relationships/image" Target="../media/image133.wmf"/><Relationship Id="rId64" Type="http://schemas.openxmlformats.org/officeDocument/2006/relationships/image" Target="../media/image137.wmf"/><Relationship Id="rId69" Type="http://schemas.openxmlformats.org/officeDocument/2006/relationships/oleObject" Target="../embeddings/oleObject165.bin"/><Relationship Id="rId77" Type="http://schemas.openxmlformats.org/officeDocument/2006/relationships/oleObject" Target="../embeddings/oleObject171.bin"/><Relationship Id="rId100" Type="http://schemas.openxmlformats.org/officeDocument/2006/relationships/oleObject" Target="../embeddings/oleObject186.bin"/><Relationship Id="rId105" Type="http://schemas.openxmlformats.org/officeDocument/2006/relationships/image" Target="../media/image151.wmf"/><Relationship Id="rId8" Type="http://schemas.openxmlformats.org/officeDocument/2006/relationships/image" Target="../media/image102.wmf"/><Relationship Id="rId51" Type="http://schemas.openxmlformats.org/officeDocument/2006/relationships/oleObject" Target="../embeddings/oleObject156.bin"/><Relationship Id="rId72" Type="http://schemas.openxmlformats.org/officeDocument/2006/relationships/oleObject" Target="../embeddings/oleObject167.bin"/><Relationship Id="rId80" Type="http://schemas.openxmlformats.org/officeDocument/2006/relationships/image" Target="../media/image142.wmf"/><Relationship Id="rId85" Type="http://schemas.openxmlformats.org/officeDocument/2006/relationships/oleObject" Target="../embeddings/oleObject178.bin"/><Relationship Id="rId93" Type="http://schemas.openxmlformats.org/officeDocument/2006/relationships/oleObject" Target="../embeddings/oleObject182.bin"/><Relationship Id="rId98" Type="http://schemas.openxmlformats.org/officeDocument/2006/relationships/image" Target="../media/image149.wmf"/><Relationship Id="rId3" Type="http://schemas.openxmlformats.org/officeDocument/2006/relationships/oleObject" Target="../embeddings/oleObject131.bin"/><Relationship Id="rId12" Type="http://schemas.openxmlformats.org/officeDocument/2006/relationships/image" Target="../media/image104.wmf"/><Relationship Id="rId17" Type="http://schemas.openxmlformats.org/officeDocument/2006/relationships/image" Target="../media/image106.wmf"/><Relationship Id="rId25" Type="http://schemas.openxmlformats.org/officeDocument/2006/relationships/image" Target="../media/image110.wmf"/><Relationship Id="rId33" Type="http://schemas.openxmlformats.org/officeDocument/2006/relationships/image" Target="../media/image114.wmf"/><Relationship Id="rId38" Type="http://schemas.openxmlformats.org/officeDocument/2006/relationships/image" Target="../media/image116.wmf"/><Relationship Id="rId46" Type="http://schemas.openxmlformats.org/officeDocument/2006/relationships/image" Target="../media/image120.wmf"/><Relationship Id="rId59" Type="http://schemas.openxmlformats.org/officeDocument/2006/relationships/oleObject" Target="../embeddings/oleObject160.bin"/><Relationship Id="rId67" Type="http://schemas.openxmlformats.org/officeDocument/2006/relationships/oleObject" Target="../embeddings/oleObject164.bin"/><Relationship Id="rId103" Type="http://schemas.openxmlformats.org/officeDocument/2006/relationships/oleObject" Target="../embeddings/oleObject188.bin"/><Relationship Id="rId108" Type="http://schemas.openxmlformats.org/officeDocument/2006/relationships/oleObject" Target="../embeddings/oleObject192.bin"/><Relationship Id="rId20" Type="http://schemas.openxmlformats.org/officeDocument/2006/relationships/oleObject" Target="../embeddings/oleObject140.bin"/><Relationship Id="rId41" Type="http://schemas.openxmlformats.org/officeDocument/2006/relationships/oleObject" Target="../embeddings/oleObject151.bin"/><Relationship Id="rId54" Type="http://schemas.openxmlformats.org/officeDocument/2006/relationships/image" Target="../media/image124.wmf"/><Relationship Id="rId62" Type="http://schemas.openxmlformats.org/officeDocument/2006/relationships/image" Target="../media/image136.wmf"/><Relationship Id="rId70" Type="http://schemas.openxmlformats.org/officeDocument/2006/relationships/oleObject" Target="../embeddings/oleObject166.bin"/><Relationship Id="rId75" Type="http://schemas.openxmlformats.org/officeDocument/2006/relationships/image" Target="../media/image141.wmf"/><Relationship Id="rId83" Type="http://schemas.openxmlformats.org/officeDocument/2006/relationships/oleObject" Target="../embeddings/oleObject176.bin"/><Relationship Id="rId88" Type="http://schemas.openxmlformats.org/officeDocument/2006/relationships/image" Target="../media/image144.wmf"/><Relationship Id="rId91" Type="http://schemas.openxmlformats.org/officeDocument/2006/relationships/oleObject" Target="../embeddings/oleObject181.bin"/><Relationship Id="rId96" Type="http://schemas.openxmlformats.org/officeDocument/2006/relationships/image" Target="../media/image148.wmf"/><Relationship Id="rId1" Type="http://schemas.openxmlformats.org/officeDocument/2006/relationships/vmlDrawing" Target="../drawings/vmlDrawing24.vml"/><Relationship Id="rId6" Type="http://schemas.openxmlformats.org/officeDocument/2006/relationships/image" Target="../media/image101.wmf"/><Relationship Id="rId15" Type="http://schemas.openxmlformats.org/officeDocument/2006/relationships/oleObject" Target="../embeddings/oleObject137.bin"/><Relationship Id="rId23" Type="http://schemas.openxmlformats.org/officeDocument/2006/relationships/image" Target="../media/image109.wmf"/><Relationship Id="rId28" Type="http://schemas.openxmlformats.org/officeDocument/2006/relationships/oleObject" Target="../embeddings/oleObject144.bin"/><Relationship Id="rId36" Type="http://schemas.openxmlformats.org/officeDocument/2006/relationships/image" Target="../media/image115.wmf"/><Relationship Id="rId49" Type="http://schemas.openxmlformats.org/officeDocument/2006/relationships/oleObject" Target="../embeddings/oleObject155.bin"/><Relationship Id="rId57" Type="http://schemas.openxmlformats.org/officeDocument/2006/relationships/oleObject" Target="../embeddings/oleObject159.bin"/><Relationship Id="rId106" Type="http://schemas.openxmlformats.org/officeDocument/2006/relationships/oleObject" Target="../embeddings/oleObject190.bin"/><Relationship Id="rId10" Type="http://schemas.openxmlformats.org/officeDocument/2006/relationships/image" Target="../media/image103.wmf"/><Relationship Id="rId31" Type="http://schemas.openxmlformats.org/officeDocument/2006/relationships/image" Target="../media/image113.wmf"/><Relationship Id="rId44" Type="http://schemas.openxmlformats.org/officeDocument/2006/relationships/image" Target="../media/image119.wmf"/><Relationship Id="rId52" Type="http://schemas.openxmlformats.org/officeDocument/2006/relationships/image" Target="../media/image123.wmf"/><Relationship Id="rId60" Type="http://schemas.openxmlformats.org/officeDocument/2006/relationships/image" Target="../media/image135.wmf"/><Relationship Id="rId65" Type="http://schemas.openxmlformats.org/officeDocument/2006/relationships/oleObject" Target="../embeddings/oleObject163.bin"/><Relationship Id="rId73" Type="http://schemas.openxmlformats.org/officeDocument/2006/relationships/oleObject" Target="../embeddings/oleObject168.bin"/><Relationship Id="rId78" Type="http://schemas.openxmlformats.org/officeDocument/2006/relationships/oleObject" Target="../embeddings/oleObject172.bin"/><Relationship Id="rId81" Type="http://schemas.openxmlformats.org/officeDocument/2006/relationships/oleObject" Target="../embeddings/oleObject174.bin"/><Relationship Id="rId86" Type="http://schemas.openxmlformats.org/officeDocument/2006/relationships/image" Target="../media/image143.wmf"/><Relationship Id="rId94" Type="http://schemas.openxmlformats.org/officeDocument/2006/relationships/image" Target="../media/image147.wmf"/><Relationship Id="rId99" Type="http://schemas.openxmlformats.org/officeDocument/2006/relationships/oleObject" Target="../embeddings/oleObject185.bin"/><Relationship Id="rId101" Type="http://schemas.openxmlformats.org/officeDocument/2006/relationships/image" Target="../media/image150.wmf"/><Relationship Id="rId4" Type="http://schemas.openxmlformats.org/officeDocument/2006/relationships/image" Target="../media/image100.wmf"/><Relationship Id="rId9" Type="http://schemas.openxmlformats.org/officeDocument/2006/relationships/oleObject" Target="../embeddings/oleObject134.bin"/><Relationship Id="rId13" Type="http://schemas.openxmlformats.org/officeDocument/2006/relationships/oleObject" Target="../embeddings/oleObject136.bin"/><Relationship Id="rId18" Type="http://schemas.openxmlformats.org/officeDocument/2006/relationships/oleObject" Target="../embeddings/oleObject139.bin"/><Relationship Id="rId39" Type="http://schemas.openxmlformats.org/officeDocument/2006/relationships/oleObject" Target="../embeddings/oleObject150.bin"/><Relationship Id="rId34" Type="http://schemas.openxmlformats.org/officeDocument/2006/relationships/oleObject" Target="../embeddings/oleObject147.bin"/><Relationship Id="rId50" Type="http://schemas.openxmlformats.org/officeDocument/2006/relationships/image" Target="../media/image122.wmf"/><Relationship Id="rId55" Type="http://schemas.openxmlformats.org/officeDocument/2006/relationships/oleObject" Target="../embeddings/oleObject158.bin"/><Relationship Id="rId76" Type="http://schemas.openxmlformats.org/officeDocument/2006/relationships/oleObject" Target="../embeddings/oleObject170.bin"/><Relationship Id="rId97" Type="http://schemas.openxmlformats.org/officeDocument/2006/relationships/oleObject" Target="../embeddings/oleObject184.bin"/><Relationship Id="rId104" Type="http://schemas.openxmlformats.org/officeDocument/2006/relationships/oleObject" Target="../embeddings/oleObject189.bin"/></Relationships>
</file>

<file path=ppt/slides/_rels/slide37.xml.rels><?xml version="1.0" encoding="UTF-8" standalone="yes"?>
<Relationships xmlns="http://schemas.openxmlformats.org/package/2006/relationships"><Relationship Id="rId13" Type="http://schemas.openxmlformats.org/officeDocument/2006/relationships/oleObject" Target="../embeddings/oleObject198.bin"/><Relationship Id="rId18" Type="http://schemas.openxmlformats.org/officeDocument/2006/relationships/image" Target="../media/image110.wmf"/><Relationship Id="rId26" Type="http://schemas.openxmlformats.org/officeDocument/2006/relationships/image" Target="../media/image151.wmf"/><Relationship Id="rId39" Type="http://schemas.openxmlformats.org/officeDocument/2006/relationships/oleObject" Target="../embeddings/oleObject211.bin"/><Relationship Id="rId21" Type="http://schemas.openxmlformats.org/officeDocument/2006/relationships/oleObject" Target="../embeddings/oleObject202.bin"/><Relationship Id="rId34" Type="http://schemas.openxmlformats.org/officeDocument/2006/relationships/image" Target="../media/image153.wmf"/><Relationship Id="rId42" Type="http://schemas.openxmlformats.org/officeDocument/2006/relationships/oleObject" Target="../embeddings/oleObject214.bin"/><Relationship Id="rId47" Type="http://schemas.openxmlformats.org/officeDocument/2006/relationships/oleObject" Target="../embeddings/oleObject217.bin"/><Relationship Id="rId50" Type="http://schemas.openxmlformats.org/officeDocument/2006/relationships/image" Target="../media/image159.wmf"/><Relationship Id="rId55" Type="http://schemas.openxmlformats.org/officeDocument/2006/relationships/oleObject" Target="../embeddings/oleObject221.bin"/><Relationship Id="rId7" Type="http://schemas.openxmlformats.org/officeDocument/2006/relationships/oleObject" Target="../embeddings/oleObject195.bin"/><Relationship Id="rId12" Type="http://schemas.openxmlformats.org/officeDocument/2006/relationships/image" Target="../media/image147.wmf"/><Relationship Id="rId17" Type="http://schemas.openxmlformats.org/officeDocument/2006/relationships/oleObject" Target="../embeddings/oleObject200.bin"/><Relationship Id="rId25" Type="http://schemas.openxmlformats.org/officeDocument/2006/relationships/oleObject" Target="../embeddings/oleObject204.bin"/><Relationship Id="rId33" Type="http://schemas.openxmlformats.org/officeDocument/2006/relationships/oleObject" Target="../embeddings/oleObject208.bin"/><Relationship Id="rId38" Type="http://schemas.openxmlformats.org/officeDocument/2006/relationships/image" Target="../media/image155.wmf"/><Relationship Id="rId46" Type="http://schemas.openxmlformats.org/officeDocument/2006/relationships/oleObject" Target="../embeddings/oleObject216.bin"/><Relationship Id="rId2" Type="http://schemas.openxmlformats.org/officeDocument/2006/relationships/slideLayout" Target="../slideLayouts/slideLayout7.xml"/><Relationship Id="rId16" Type="http://schemas.openxmlformats.org/officeDocument/2006/relationships/image" Target="../media/image149.wmf"/><Relationship Id="rId20" Type="http://schemas.openxmlformats.org/officeDocument/2006/relationships/image" Target="../media/image150.wmf"/><Relationship Id="rId29" Type="http://schemas.openxmlformats.org/officeDocument/2006/relationships/oleObject" Target="../embeddings/oleObject206.bin"/><Relationship Id="rId41" Type="http://schemas.openxmlformats.org/officeDocument/2006/relationships/oleObject" Target="../embeddings/oleObject213.bin"/><Relationship Id="rId54" Type="http://schemas.openxmlformats.org/officeDocument/2006/relationships/image" Target="../media/image161.wmf"/><Relationship Id="rId1" Type="http://schemas.openxmlformats.org/officeDocument/2006/relationships/vmlDrawing" Target="../drawings/vmlDrawing25.vml"/><Relationship Id="rId6" Type="http://schemas.openxmlformats.org/officeDocument/2006/relationships/image" Target="../media/image144.wmf"/><Relationship Id="rId11" Type="http://schemas.openxmlformats.org/officeDocument/2006/relationships/oleObject" Target="../embeddings/oleObject197.bin"/><Relationship Id="rId24" Type="http://schemas.openxmlformats.org/officeDocument/2006/relationships/image" Target="../media/image114.wmf"/><Relationship Id="rId32" Type="http://schemas.openxmlformats.org/officeDocument/2006/relationships/image" Target="../media/image118.wmf"/><Relationship Id="rId37" Type="http://schemas.openxmlformats.org/officeDocument/2006/relationships/oleObject" Target="../embeddings/oleObject210.bin"/><Relationship Id="rId40" Type="http://schemas.openxmlformats.org/officeDocument/2006/relationships/oleObject" Target="../embeddings/oleObject212.bin"/><Relationship Id="rId45" Type="http://schemas.openxmlformats.org/officeDocument/2006/relationships/image" Target="../media/image157.wmf"/><Relationship Id="rId53" Type="http://schemas.openxmlformats.org/officeDocument/2006/relationships/oleObject" Target="../embeddings/oleObject220.bin"/><Relationship Id="rId5" Type="http://schemas.openxmlformats.org/officeDocument/2006/relationships/oleObject" Target="../embeddings/oleObject194.bin"/><Relationship Id="rId15" Type="http://schemas.openxmlformats.org/officeDocument/2006/relationships/oleObject" Target="../embeddings/oleObject199.bin"/><Relationship Id="rId23" Type="http://schemas.openxmlformats.org/officeDocument/2006/relationships/oleObject" Target="../embeddings/oleObject203.bin"/><Relationship Id="rId28" Type="http://schemas.openxmlformats.org/officeDocument/2006/relationships/image" Target="../media/image116.wmf"/><Relationship Id="rId36" Type="http://schemas.openxmlformats.org/officeDocument/2006/relationships/image" Target="../media/image154.wmf"/><Relationship Id="rId49" Type="http://schemas.openxmlformats.org/officeDocument/2006/relationships/oleObject" Target="../embeddings/oleObject218.bin"/><Relationship Id="rId57" Type="http://schemas.openxmlformats.org/officeDocument/2006/relationships/image" Target="../media/image162.wmf"/><Relationship Id="rId10" Type="http://schemas.openxmlformats.org/officeDocument/2006/relationships/image" Target="../media/image146.wmf"/><Relationship Id="rId19" Type="http://schemas.openxmlformats.org/officeDocument/2006/relationships/oleObject" Target="../embeddings/oleObject201.bin"/><Relationship Id="rId31" Type="http://schemas.openxmlformats.org/officeDocument/2006/relationships/oleObject" Target="../embeddings/oleObject207.bin"/><Relationship Id="rId44" Type="http://schemas.openxmlformats.org/officeDocument/2006/relationships/oleObject" Target="../embeddings/oleObject215.bin"/><Relationship Id="rId52" Type="http://schemas.openxmlformats.org/officeDocument/2006/relationships/image" Target="../media/image160.wmf"/><Relationship Id="rId4" Type="http://schemas.openxmlformats.org/officeDocument/2006/relationships/image" Target="../media/image152.wmf"/><Relationship Id="rId9" Type="http://schemas.openxmlformats.org/officeDocument/2006/relationships/oleObject" Target="../embeddings/oleObject196.bin"/><Relationship Id="rId14" Type="http://schemas.openxmlformats.org/officeDocument/2006/relationships/image" Target="../media/image148.wmf"/><Relationship Id="rId22" Type="http://schemas.openxmlformats.org/officeDocument/2006/relationships/image" Target="../media/image113.wmf"/><Relationship Id="rId27" Type="http://schemas.openxmlformats.org/officeDocument/2006/relationships/oleObject" Target="../embeddings/oleObject205.bin"/><Relationship Id="rId30" Type="http://schemas.openxmlformats.org/officeDocument/2006/relationships/image" Target="../media/image117.wmf"/><Relationship Id="rId35" Type="http://schemas.openxmlformats.org/officeDocument/2006/relationships/oleObject" Target="../embeddings/oleObject209.bin"/><Relationship Id="rId43" Type="http://schemas.openxmlformats.org/officeDocument/2006/relationships/image" Target="../media/image156.wmf"/><Relationship Id="rId48" Type="http://schemas.openxmlformats.org/officeDocument/2006/relationships/image" Target="../media/image158.wmf"/><Relationship Id="rId56" Type="http://schemas.openxmlformats.org/officeDocument/2006/relationships/oleObject" Target="../embeddings/oleObject222.bin"/><Relationship Id="rId8" Type="http://schemas.openxmlformats.org/officeDocument/2006/relationships/image" Target="../media/image145.wmf"/><Relationship Id="rId51" Type="http://schemas.openxmlformats.org/officeDocument/2006/relationships/oleObject" Target="../embeddings/oleObject219.bin"/><Relationship Id="rId3" Type="http://schemas.openxmlformats.org/officeDocument/2006/relationships/oleObject" Target="../embeddings/oleObject193.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23.bin"/><Relationship Id="rId2" Type="http://schemas.openxmlformats.org/officeDocument/2006/relationships/slideLayout" Target="../slideLayouts/slideLayout12.xml"/><Relationship Id="rId1" Type="http://schemas.openxmlformats.org/officeDocument/2006/relationships/vmlDrawing" Target="../drawings/vmlDrawing26.vml"/><Relationship Id="rId4" Type="http://schemas.openxmlformats.org/officeDocument/2006/relationships/image" Target="../media/image163.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4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4.wmf"/><Relationship Id="rId4" Type="http://schemas.openxmlformats.org/officeDocument/2006/relationships/image" Target="../media/image1.wmf"/><Relationship Id="rId9"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0.wmf"/><Relationship Id="rId3" Type="http://schemas.openxmlformats.org/officeDocument/2006/relationships/notesSlide" Target="../notesSlides/notesSlide1.xml"/><Relationship Id="rId7" Type="http://schemas.openxmlformats.org/officeDocument/2006/relationships/image" Target="../media/image7.wmf"/><Relationship Id="rId12"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7.bin"/><Relationship Id="rId11" Type="http://schemas.openxmlformats.org/officeDocument/2006/relationships/image" Target="../media/image9.wmf"/><Relationship Id="rId5" Type="http://schemas.openxmlformats.org/officeDocument/2006/relationships/image" Target="../media/image6.wmf"/><Relationship Id="rId15" Type="http://schemas.openxmlformats.org/officeDocument/2006/relationships/image" Target="../media/image11.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8.wmf"/><Relationship Id="rId14" Type="http://schemas.openxmlformats.org/officeDocument/2006/relationships/oleObject" Target="../embeddings/oleObject11.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2.xml"/><Relationship Id="rId7" Type="http://schemas.openxmlformats.org/officeDocument/2006/relationships/image" Target="../media/image13.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13.bin"/><Relationship Id="rId11" Type="http://schemas.openxmlformats.org/officeDocument/2006/relationships/image" Target="../media/image15.wmf"/><Relationship Id="rId5" Type="http://schemas.openxmlformats.org/officeDocument/2006/relationships/image" Target="../media/image12.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1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p:cNvSpPr>
            <a:spLocks noGrp="1"/>
          </p:cNvSpPr>
          <p:nvPr>
            <p:ph type="dt" sz="quarter" idx="10"/>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A4DD0BC-66B1-4575-8B2D-BF97F7BA3CD2}" type="datetime1">
              <a:rPr lang="zh-CN" altLang="en-US" smtClean="0"/>
              <a:pPr eaLnBrk="1" hangingPunct="1"/>
              <a:t>2021/9/27</a:t>
            </a:fld>
            <a:endParaRPr lang="zh-CN" altLang="zh-CN"/>
          </a:p>
        </p:txBody>
      </p:sp>
      <p:sp>
        <p:nvSpPr>
          <p:cNvPr id="3075" name="Slide Number Placeholder 5"/>
          <p:cNvSpPr>
            <a:spLocks noGrp="1"/>
          </p:cNvSpPr>
          <p:nvPr>
            <p:ph type="sldNum" sz="quarter" idx="12"/>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2A55805-699F-4F4E-963A-D73035FBBDF6}" type="slidenum">
              <a:rPr lang="en-US" altLang="zh-CN" smtClean="0"/>
              <a:pPr eaLnBrk="1" hangingPunct="1"/>
              <a:t>1</a:t>
            </a:fld>
            <a:endParaRPr lang="en-US" altLang="zh-CN"/>
          </a:p>
        </p:txBody>
      </p:sp>
      <p:sp>
        <p:nvSpPr>
          <p:cNvPr id="3076" name="Rectangle 3"/>
          <p:cNvSpPr>
            <a:spLocks noGrp="1" noRot="1" noChangeArrowheads="1"/>
          </p:cNvSpPr>
          <p:nvPr>
            <p:ph type="body" idx="1"/>
          </p:nvPr>
        </p:nvSpPr>
        <p:spPr/>
        <p:txBody>
          <a:bodyPr/>
          <a:lstStyle/>
          <a:p>
            <a:pPr algn="r" eaLnBrk="1" hangingPunct="1">
              <a:lnSpc>
                <a:spcPct val="90000"/>
              </a:lnSpc>
            </a:pPr>
            <a:endParaRPr lang="en-US" altLang="zh-CN" sz="3600" dirty="0"/>
          </a:p>
          <a:p>
            <a:pPr eaLnBrk="1" hangingPunct="1">
              <a:lnSpc>
                <a:spcPct val="90000"/>
              </a:lnSpc>
            </a:pPr>
            <a:endParaRPr lang="en-US" altLang="zh-CN" sz="3600" dirty="0"/>
          </a:p>
          <a:p>
            <a:pPr algn="ctr" eaLnBrk="1" hangingPunct="1">
              <a:lnSpc>
                <a:spcPct val="90000"/>
              </a:lnSpc>
              <a:buFont typeface="Wingdings" pitchFamily="2" charset="2"/>
              <a:buNone/>
            </a:pPr>
            <a:r>
              <a:rPr lang="zh-CN" altLang="en-US" sz="4800" dirty="0"/>
              <a:t>第二讲 聚类分析（一）</a:t>
            </a:r>
          </a:p>
          <a:p>
            <a:pPr eaLnBrk="1" hangingPunct="1">
              <a:lnSpc>
                <a:spcPct val="90000"/>
              </a:lnSpc>
            </a:pPr>
            <a:endParaRPr lang="zh-CN" altLang="en-US" sz="4800" dirty="0"/>
          </a:p>
          <a:p>
            <a:pPr algn="ctr" eaLnBrk="1" hangingPunct="1">
              <a:lnSpc>
                <a:spcPct val="90000"/>
              </a:lnSpc>
              <a:buFont typeface="Wingdings" pitchFamily="2" charset="2"/>
              <a:buNone/>
            </a:pPr>
            <a:r>
              <a:rPr lang="zh-CN" altLang="en-US" sz="4000" dirty="0">
                <a:solidFill>
                  <a:srgbClr val="000099"/>
                </a:solidFill>
                <a:ea typeface="楷体_GB2312" pitchFamily="49" charset="-122"/>
              </a:rPr>
              <a:t>秦中元</a:t>
            </a:r>
          </a:p>
          <a:p>
            <a:pPr algn="ctr" eaLnBrk="1" hangingPunct="1">
              <a:lnSpc>
                <a:spcPct val="90000"/>
              </a:lnSpc>
              <a:buFont typeface="Wingdings" pitchFamily="2" charset="2"/>
              <a:buNone/>
            </a:pPr>
            <a:r>
              <a:rPr lang="zh-CN" altLang="en-US" sz="2800" dirty="0">
                <a:solidFill>
                  <a:srgbClr val="000099"/>
                </a:solidFill>
              </a:rPr>
              <a:t>东南大学网络空间安全学院</a:t>
            </a:r>
          </a:p>
          <a:p>
            <a:pPr algn="ctr" eaLnBrk="1" hangingPunct="1">
              <a:lnSpc>
                <a:spcPct val="90000"/>
              </a:lnSpc>
              <a:buFont typeface="Wingdings" pitchFamily="2" charset="2"/>
              <a:buNone/>
            </a:pPr>
            <a:r>
              <a:rPr lang="en-US" altLang="zh-CN" sz="2800" dirty="0">
                <a:solidFill>
                  <a:srgbClr val="000099"/>
                </a:solidFill>
              </a:rPr>
              <a:t>zyqin@seu.edu.cn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
          <p:cNvSpPr>
            <a:spLocks noChangeArrowheads="1"/>
          </p:cNvSpPr>
          <p:nvPr/>
        </p:nvSpPr>
        <p:spPr bwMode="auto">
          <a:xfrm>
            <a:off x="0" y="2957513"/>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2291" name="Object 4"/>
          <p:cNvGraphicFramePr>
            <a:graphicFrameLocks noChangeAspect="1"/>
          </p:cNvGraphicFramePr>
          <p:nvPr/>
        </p:nvGraphicFramePr>
        <p:xfrm>
          <a:off x="611188" y="549275"/>
          <a:ext cx="8010525" cy="1844675"/>
        </p:xfrm>
        <a:graphic>
          <a:graphicData uri="http://schemas.openxmlformats.org/presentationml/2006/ole">
            <mc:AlternateContent xmlns:mc="http://schemas.openxmlformats.org/markup-compatibility/2006">
              <mc:Choice xmlns:v="urn:schemas-microsoft-com:vml" Requires="v">
                <p:oleObj spid="_x0000_s48163" name="公式" r:id="rId4" imgW="4521200" imgH="939800" progId="Equation.3">
                  <p:embed/>
                </p:oleObj>
              </mc:Choice>
              <mc:Fallback>
                <p:oleObj name="公式" r:id="rId4" imgW="4521200" imgH="939800" progId="Equation.3">
                  <p:embed/>
                  <p:pic>
                    <p:nvPicPr>
                      <p:cNvPr id="1229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549275"/>
                        <a:ext cx="8010525" cy="1844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2292" name="Rectangle 7"/>
          <p:cNvSpPr>
            <a:spLocks noChangeArrowheads="1"/>
          </p:cNvSpPr>
          <p:nvPr/>
        </p:nvSpPr>
        <p:spPr bwMode="auto">
          <a:xfrm>
            <a:off x="0" y="2957513"/>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2293" name="Object 6"/>
          <p:cNvGraphicFramePr>
            <a:graphicFrameLocks noChangeAspect="1"/>
          </p:cNvGraphicFramePr>
          <p:nvPr/>
        </p:nvGraphicFramePr>
        <p:xfrm>
          <a:off x="566738" y="2484438"/>
          <a:ext cx="3690937" cy="1905000"/>
        </p:xfrm>
        <a:graphic>
          <a:graphicData uri="http://schemas.openxmlformats.org/presentationml/2006/ole">
            <mc:AlternateContent xmlns:mc="http://schemas.openxmlformats.org/markup-compatibility/2006">
              <mc:Choice xmlns:v="urn:schemas-microsoft-com:vml" Requires="v">
                <p:oleObj spid="_x0000_s48164" name="Equation" r:id="rId6" imgW="1574800" imgH="939800" progId="Equation.DSMT4">
                  <p:embed/>
                </p:oleObj>
              </mc:Choice>
              <mc:Fallback>
                <p:oleObj name="Equation" r:id="rId6" imgW="1574800" imgH="939800" progId="Equation.DSMT4">
                  <p:embed/>
                  <p:pic>
                    <p:nvPicPr>
                      <p:cNvPr id="12293"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738" y="2484438"/>
                        <a:ext cx="3690937"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2294" name="Rectangle 12"/>
          <p:cNvSpPr>
            <a:spLocks noChangeArrowheads="1"/>
          </p:cNvSpPr>
          <p:nvPr/>
        </p:nvSpPr>
        <p:spPr bwMode="auto">
          <a:xfrm>
            <a:off x="0" y="3300413"/>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2295" name="Group 17"/>
          <p:cNvGrpSpPr>
            <a:grpSpLocks/>
          </p:cNvGrpSpPr>
          <p:nvPr/>
        </p:nvGrpSpPr>
        <p:grpSpPr bwMode="auto">
          <a:xfrm>
            <a:off x="442913" y="4364038"/>
            <a:ext cx="8701087" cy="1041400"/>
            <a:chOff x="279" y="2821"/>
            <a:chExt cx="5481" cy="656"/>
          </a:xfrm>
        </p:grpSpPr>
        <p:sp>
          <p:nvSpPr>
            <p:cNvPr id="12297" name="Rectangle 9"/>
            <p:cNvSpPr>
              <a:spLocks noChangeArrowheads="1"/>
            </p:cNvSpPr>
            <p:nvPr/>
          </p:nvSpPr>
          <p:spPr bwMode="auto">
            <a:xfrm>
              <a:off x="279" y="2821"/>
              <a:ext cx="5481" cy="6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en-US" altLang="zh-CN" sz="2400">
                  <a:cs typeface="Times New Roman" pitchFamily="18" charset="0"/>
                </a:rPr>
                <a:t>        </a:t>
              </a:r>
              <a:r>
                <a:rPr lang="zh-CN" altLang="en-US" sz="2400">
                  <a:solidFill>
                    <a:srgbClr val="993300"/>
                  </a:solidFill>
                  <a:cs typeface="Times New Roman" pitchFamily="18" charset="0"/>
                </a:rPr>
                <a:t>表示的概念是各分量上模式样本到均值的距离，也就是在各维上模式的分散情况。</a:t>
              </a:r>
              <a:r>
                <a:rPr lang="zh-CN" altLang="en-US" sz="2400">
                  <a:cs typeface="Times New Roman" pitchFamily="18" charset="0"/>
                </a:rPr>
                <a:t>    </a:t>
              </a:r>
              <a:r>
                <a:rPr lang="zh-CN" altLang="en-US" sz="2400"/>
                <a:t>越大，离均值越远。 </a:t>
              </a:r>
            </a:p>
          </p:txBody>
        </p:sp>
        <p:graphicFrame>
          <p:nvGraphicFramePr>
            <p:cNvPr id="12298" name="Object 11"/>
            <p:cNvGraphicFramePr>
              <a:graphicFrameLocks noChangeAspect="1"/>
            </p:cNvGraphicFramePr>
            <p:nvPr/>
          </p:nvGraphicFramePr>
          <p:xfrm>
            <a:off x="2448" y="3192"/>
            <a:ext cx="262" cy="283"/>
          </p:xfrm>
          <a:graphic>
            <a:graphicData uri="http://schemas.openxmlformats.org/presentationml/2006/ole">
              <mc:AlternateContent xmlns:mc="http://schemas.openxmlformats.org/markup-compatibility/2006">
                <mc:Choice xmlns:v="urn:schemas-microsoft-com:vml" Requires="v">
                  <p:oleObj spid="_x0000_s48165" name="公式" r:id="rId8" imgW="241195" imgH="253890" progId="Equation.3">
                    <p:embed/>
                  </p:oleObj>
                </mc:Choice>
                <mc:Fallback>
                  <p:oleObj name="公式" r:id="rId8" imgW="241195" imgH="253890" progId="Equation.3">
                    <p:embed/>
                    <p:pic>
                      <p:nvPicPr>
                        <p:cNvPr id="12298"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8" y="3192"/>
                          <a:ext cx="262" cy="2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E0DED20F-5BFB-4DBF-A863-C4D592656967}" type="datetime1">
              <a:rPr lang="zh-CN" altLang="en-US" smtClean="0"/>
              <a:pPr>
                <a:defRPr/>
              </a:pPr>
              <a:t>2021/9/27</a:t>
            </a:fld>
            <a:endParaRPr lang="zh-CN" altLang="zh-CN"/>
          </a:p>
        </p:txBody>
      </p:sp>
      <p:sp>
        <p:nvSpPr>
          <p:cNvPr id="3" name="灯片编号占位符 2"/>
          <p:cNvSpPr>
            <a:spLocks noGrp="1"/>
          </p:cNvSpPr>
          <p:nvPr>
            <p:ph type="sldNum" sz="quarter" idx="12"/>
          </p:nvPr>
        </p:nvSpPr>
        <p:spPr/>
        <p:txBody>
          <a:bodyPr/>
          <a:lstStyle/>
          <a:p>
            <a:pPr>
              <a:defRPr/>
            </a:pPr>
            <a:fld id="{44F6F0AD-C4DA-4780-8CC8-17604921DA0E}" type="slidenum">
              <a:rPr lang="en-US" altLang="zh-CN" smtClean="0"/>
              <a:pPr>
                <a:defRPr/>
              </a:pPr>
              <a:t>11</a:t>
            </a:fld>
            <a:endParaRPr lang="en-US" altLang="zh-CN"/>
          </a:p>
        </p:txBody>
      </p:sp>
      <p:pic>
        <p:nvPicPr>
          <p:cNvPr id="40962" name="Picture 2" descr="http://img10.weixinnu.com/article/getImage.php?url=http://cdn.read.html5.qq.com/image?src=tag&amp;r=8&amp;imageUrl=http%3A%2F%2Fmmbiz%2Eqpic%2Ecn%2Fmmbiz%2FmzjzO5PWyBnW1enJxV9ZORqJxVOe5by6ENw2hXp6Ucb5ibTzV0xkrxN6GCUDVa70xVcHPUUDt1C6QiayZbI9fbTw%2F0%3Fwx%5Ffmt%3Dpng&amp;referUrl=http%3A%2F%2Fmp%2Eweixin%2Eqq%2Ecom%2Fs%3F%5F%5Fbiz%3DMzIyNDM4ODI0OA%3D%3D%26idx%3D1%26mid%3D2247483652%26sn%3D1642742cfa5fb3a346618243cff100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50" y="1575529"/>
            <a:ext cx="8423559"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5"/>
          <p:cNvSpPr>
            <a:spLocks noChangeArrowheads="1"/>
          </p:cNvSpPr>
          <p:nvPr/>
        </p:nvSpPr>
        <p:spPr bwMode="auto">
          <a:xfrm>
            <a:off x="776429" y="4295703"/>
            <a:ext cx="74676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en-US" sz="2400" dirty="0"/>
              <a:t>马氏距离的计算是建立在总体样本的基础上的。即，相同的两个样本，放入两个不同的总体中，最后计算得出的两个样本间的马氏距离通常是不相同的。</a:t>
            </a:r>
            <a:endParaRPr lang="en-US" altLang="zh-CN" sz="2400" dirty="0"/>
          </a:p>
        </p:txBody>
      </p:sp>
      <p:sp>
        <p:nvSpPr>
          <p:cNvPr id="6" name="Rectangle 2"/>
          <p:cNvSpPr txBox="1">
            <a:spLocks noRot="1" noChangeArrowheads="1"/>
          </p:cNvSpPr>
          <p:nvPr/>
        </p:nvSpPr>
        <p:spPr>
          <a:xfrm>
            <a:off x="298450" y="228600"/>
            <a:ext cx="815975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endParaRPr lang="en-US" altLang="zh-CN" sz="3200" kern="0" dirty="0">
              <a:solidFill>
                <a:schemeClr val="tx1"/>
              </a:solidFill>
            </a:endParaRPr>
          </a:p>
        </p:txBody>
      </p:sp>
      <p:sp>
        <p:nvSpPr>
          <p:cNvPr id="4" name="矩形 3"/>
          <p:cNvSpPr/>
          <p:nvPr/>
        </p:nvSpPr>
        <p:spPr>
          <a:xfrm>
            <a:off x="838199" y="669409"/>
            <a:ext cx="5711825" cy="523220"/>
          </a:xfrm>
          <a:prstGeom prst="rect">
            <a:avLst/>
          </a:prstGeom>
        </p:spPr>
        <p:txBody>
          <a:bodyPr wrap="square">
            <a:spAutoFit/>
          </a:bodyPr>
          <a:lstStyle/>
          <a:p>
            <a:pPr eaLnBrk="1" hangingPunct="1"/>
            <a:r>
              <a:rPr lang="zh-CN" altLang="en-US" sz="2800" kern="0" dirty="0"/>
              <a:t>马氏距离与欧氏距离之间的关系</a:t>
            </a:r>
            <a:endParaRPr lang="en-US" altLang="zh-CN" sz="2800" kern="0" dirty="0"/>
          </a:p>
        </p:txBody>
      </p:sp>
      <p:sp>
        <p:nvSpPr>
          <p:cNvPr id="7" name="矩形 6"/>
          <p:cNvSpPr/>
          <p:nvPr/>
        </p:nvSpPr>
        <p:spPr>
          <a:xfrm>
            <a:off x="838199" y="5646695"/>
            <a:ext cx="5012911" cy="461665"/>
          </a:xfrm>
          <a:prstGeom prst="rect">
            <a:avLst/>
          </a:prstGeom>
        </p:spPr>
        <p:txBody>
          <a:bodyPr wrap="none">
            <a:spAutoFit/>
          </a:bodyPr>
          <a:lstStyle/>
          <a:p>
            <a:r>
              <a:rPr lang="zh-CN" altLang="en-US" sz="2400" dirty="0"/>
              <a:t>当</a:t>
            </a:r>
            <a:r>
              <a:rPr lang="en-US" altLang="zh-CN" sz="2400" b="1" i="1" dirty="0"/>
              <a:t>C </a:t>
            </a:r>
            <a:r>
              <a:rPr lang="en-US" altLang="zh-CN" sz="2400" dirty="0"/>
              <a:t>= </a:t>
            </a:r>
            <a:r>
              <a:rPr lang="en-US" altLang="zh-CN" sz="2400" b="1" i="1" dirty="0"/>
              <a:t>I </a:t>
            </a:r>
            <a:r>
              <a:rPr lang="zh-CN" altLang="en-US" sz="2400" dirty="0"/>
              <a:t>时，马氏距离为欧氏距离。 </a:t>
            </a:r>
          </a:p>
        </p:txBody>
      </p:sp>
    </p:spTree>
    <p:extLst>
      <p:ext uri="{BB962C8B-B14F-4D97-AF65-F5344CB8AC3E}">
        <p14:creationId xmlns:p14="http://schemas.microsoft.com/office/powerpoint/2010/main" val="110732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012" name="Group 236"/>
          <p:cNvGrpSpPr>
            <a:grpSpLocks/>
          </p:cNvGrpSpPr>
          <p:nvPr/>
        </p:nvGrpSpPr>
        <p:grpSpPr bwMode="auto">
          <a:xfrm>
            <a:off x="6315075" y="3536950"/>
            <a:ext cx="2481263" cy="2700338"/>
            <a:chOff x="3617" y="2273"/>
            <a:chExt cx="1563" cy="1701"/>
          </a:xfrm>
        </p:grpSpPr>
        <p:sp>
          <p:nvSpPr>
            <p:cNvPr id="13335" name="Rectangle 138"/>
            <p:cNvSpPr>
              <a:spLocks noChangeArrowheads="1"/>
            </p:cNvSpPr>
            <p:nvPr/>
          </p:nvSpPr>
          <p:spPr bwMode="auto">
            <a:xfrm>
              <a:off x="4468" y="2614"/>
              <a:ext cx="386" cy="659"/>
            </a:xfrm>
            <a:prstGeom prst="rect">
              <a:avLst/>
            </a:prstGeom>
            <a:solidFill>
              <a:srgbClr val="33CC33"/>
            </a:solidFill>
            <a:ln w="9525">
              <a:solidFill>
                <a:srgbClr val="000000"/>
              </a:solidFill>
              <a:miter lim="800000"/>
              <a:headEnd/>
              <a:tailEnd/>
            </a:ln>
          </p:spPr>
          <p:txBody>
            <a:bodyPr/>
            <a:lstStyle/>
            <a:p>
              <a:endParaRPr lang="zh-CN" altLang="en-US"/>
            </a:p>
          </p:txBody>
        </p:sp>
        <p:sp>
          <p:nvSpPr>
            <p:cNvPr id="13336" name="Rectangle 140"/>
            <p:cNvSpPr>
              <a:spLocks noChangeArrowheads="1"/>
            </p:cNvSpPr>
            <p:nvPr/>
          </p:nvSpPr>
          <p:spPr bwMode="auto">
            <a:xfrm>
              <a:off x="3844" y="2614"/>
              <a:ext cx="397" cy="658"/>
            </a:xfrm>
            <a:prstGeom prst="rect">
              <a:avLst/>
            </a:prstGeom>
            <a:solidFill>
              <a:srgbClr val="33CC33"/>
            </a:solidFill>
            <a:ln w="9525">
              <a:solidFill>
                <a:srgbClr val="000000"/>
              </a:solidFill>
              <a:miter lim="800000"/>
              <a:headEnd/>
              <a:tailEnd/>
            </a:ln>
          </p:spPr>
          <p:txBody>
            <a:bodyPr/>
            <a:lstStyle/>
            <a:p>
              <a:endParaRPr lang="zh-CN" altLang="en-US"/>
            </a:p>
          </p:txBody>
        </p:sp>
        <p:sp>
          <p:nvSpPr>
            <p:cNvPr id="13337" name="Rectangle 141"/>
            <p:cNvSpPr>
              <a:spLocks noChangeArrowheads="1"/>
            </p:cNvSpPr>
            <p:nvPr/>
          </p:nvSpPr>
          <p:spPr bwMode="auto">
            <a:xfrm>
              <a:off x="4468" y="3464"/>
              <a:ext cx="386" cy="482"/>
            </a:xfrm>
            <a:prstGeom prst="rect">
              <a:avLst/>
            </a:prstGeom>
            <a:solidFill>
              <a:srgbClr val="33CC33"/>
            </a:solidFill>
            <a:ln w="9525">
              <a:solidFill>
                <a:srgbClr val="000000"/>
              </a:solidFill>
              <a:miter lim="800000"/>
              <a:headEnd/>
              <a:tailEnd/>
            </a:ln>
          </p:spPr>
          <p:txBody>
            <a:bodyPr/>
            <a:lstStyle/>
            <a:p>
              <a:endParaRPr lang="zh-CN" altLang="en-US"/>
            </a:p>
          </p:txBody>
        </p:sp>
        <p:sp>
          <p:nvSpPr>
            <p:cNvPr id="13338" name="Line 142"/>
            <p:cNvSpPr>
              <a:spLocks noChangeShapeType="1"/>
            </p:cNvSpPr>
            <p:nvPr/>
          </p:nvSpPr>
          <p:spPr bwMode="auto">
            <a:xfrm flipH="1" flipV="1">
              <a:off x="3617" y="2375"/>
              <a:ext cx="7" cy="1599"/>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13339" name="Line 143"/>
            <p:cNvSpPr>
              <a:spLocks noChangeShapeType="1"/>
            </p:cNvSpPr>
            <p:nvPr/>
          </p:nvSpPr>
          <p:spPr bwMode="auto">
            <a:xfrm flipV="1">
              <a:off x="3624" y="3968"/>
              <a:ext cx="1556" cy="6"/>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13340" name="Oval 144"/>
            <p:cNvSpPr>
              <a:spLocks noChangeArrowheads="1"/>
            </p:cNvSpPr>
            <p:nvPr/>
          </p:nvSpPr>
          <p:spPr bwMode="auto">
            <a:xfrm>
              <a:off x="3812" y="3364"/>
              <a:ext cx="32" cy="27"/>
            </a:xfrm>
            <a:prstGeom prst="ellipse">
              <a:avLst/>
            </a:prstGeom>
            <a:solidFill>
              <a:srgbClr val="000000"/>
            </a:solidFill>
            <a:ln w="9525">
              <a:solidFill>
                <a:srgbClr val="000000"/>
              </a:solidFill>
              <a:round/>
              <a:headEnd/>
              <a:tailEnd/>
            </a:ln>
          </p:spPr>
          <p:txBody>
            <a:bodyPr/>
            <a:lstStyle/>
            <a:p>
              <a:endParaRPr lang="zh-CN" altLang="en-US"/>
            </a:p>
          </p:txBody>
        </p:sp>
        <p:sp>
          <p:nvSpPr>
            <p:cNvPr id="13341" name="Oval 145"/>
            <p:cNvSpPr>
              <a:spLocks noChangeArrowheads="1"/>
            </p:cNvSpPr>
            <p:nvPr/>
          </p:nvSpPr>
          <p:spPr bwMode="auto">
            <a:xfrm>
              <a:off x="4292" y="2759"/>
              <a:ext cx="34" cy="34"/>
            </a:xfrm>
            <a:prstGeom prst="ellipse">
              <a:avLst/>
            </a:prstGeom>
            <a:solidFill>
              <a:srgbClr val="000000"/>
            </a:solidFill>
            <a:ln w="9525">
              <a:solidFill>
                <a:srgbClr val="000000"/>
              </a:solidFill>
              <a:round/>
              <a:headEnd/>
              <a:tailEnd/>
            </a:ln>
          </p:spPr>
          <p:txBody>
            <a:bodyPr/>
            <a:lstStyle/>
            <a:p>
              <a:endParaRPr lang="zh-CN" altLang="en-US"/>
            </a:p>
          </p:txBody>
        </p:sp>
        <p:graphicFrame>
          <p:nvGraphicFramePr>
            <p:cNvPr id="13342" name="Object 150"/>
            <p:cNvGraphicFramePr>
              <a:graphicFrameLocks noChangeAspect="1"/>
            </p:cNvGraphicFramePr>
            <p:nvPr/>
          </p:nvGraphicFramePr>
          <p:xfrm>
            <a:off x="5039" y="3719"/>
            <a:ext cx="120" cy="168"/>
          </p:xfrm>
          <a:graphic>
            <a:graphicData uri="http://schemas.openxmlformats.org/presentationml/2006/ole">
              <mc:AlternateContent xmlns:mc="http://schemas.openxmlformats.org/markup-compatibility/2006">
                <mc:Choice xmlns:v="urn:schemas-microsoft-com:vml" Requires="v">
                  <p:oleObj spid="_x0000_s49231" name="公式" r:id="rId3" imgW="152268" imgH="215713" progId="Equation.3">
                    <p:embed/>
                  </p:oleObj>
                </mc:Choice>
                <mc:Fallback>
                  <p:oleObj name="公式" r:id="rId3" imgW="152268" imgH="215713" progId="Equation.3">
                    <p:embed/>
                    <p:pic>
                      <p:nvPicPr>
                        <p:cNvPr id="13342" name="Object 1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9" y="3719"/>
                          <a:ext cx="12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43" name="Object 152"/>
            <p:cNvGraphicFramePr>
              <a:graphicFrameLocks noChangeAspect="1"/>
            </p:cNvGraphicFramePr>
            <p:nvPr/>
          </p:nvGraphicFramePr>
          <p:xfrm>
            <a:off x="3649" y="2273"/>
            <a:ext cx="138" cy="168"/>
          </p:xfrm>
          <a:graphic>
            <a:graphicData uri="http://schemas.openxmlformats.org/presentationml/2006/ole">
              <mc:AlternateContent xmlns:mc="http://schemas.openxmlformats.org/markup-compatibility/2006">
                <mc:Choice xmlns:v="urn:schemas-microsoft-com:vml" Requires="v">
                  <p:oleObj spid="_x0000_s49232" name="公式" r:id="rId5" imgW="177569" imgH="215619" progId="Equation.3">
                    <p:embed/>
                  </p:oleObj>
                </mc:Choice>
                <mc:Fallback>
                  <p:oleObj name="公式" r:id="rId5" imgW="177569" imgH="215619" progId="Equation.3">
                    <p:embed/>
                    <p:pic>
                      <p:nvPicPr>
                        <p:cNvPr id="13343" name="Object 1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9" y="2273"/>
                          <a:ext cx="138"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44" name="Object 154"/>
            <p:cNvGraphicFramePr>
              <a:graphicFrameLocks noChangeAspect="1"/>
            </p:cNvGraphicFramePr>
            <p:nvPr/>
          </p:nvGraphicFramePr>
          <p:xfrm>
            <a:off x="3617" y="3237"/>
            <a:ext cx="199" cy="226"/>
          </p:xfrm>
          <a:graphic>
            <a:graphicData uri="http://schemas.openxmlformats.org/presentationml/2006/ole">
              <mc:AlternateContent xmlns:mc="http://schemas.openxmlformats.org/markup-compatibility/2006">
                <mc:Choice xmlns:v="urn:schemas-microsoft-com:vml" Requires="v">
                  <p:oleObj spid="_x0000_s49233" name="公式" r:id="rId7" imgW="203112" imgH="228501" progId="Equation.3">
                    <p:embed/>
                  </p:oleObj>
                </mc:Choice>
                <mc:Fallback>
                  <p:oleObj name="公式" r:id="rId7" imgW="203112" imgH="228501" progId="Equation.3">
                    <p:embed/>
                    <p:pic>
                      <p:nvPicPr>
                        <p:cNvPr id="13344" name="Object 1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7" y="3237"/>
                          <a:ext cx="199" cy="2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45" name="Object 156"/>
            <p:cNvGraphicFramePr>
              <a:graphicFrameLocks noChangeAspect="1"/>
            </p:cNvGraphicFramePr>
            <p:nvPr/>
          </p:nvGraphicFramePr>
          <p:xfrm>
            <a:off x="4245" y="2500"/>
            <a:ext cx="200" cy="227"/>
          </p:xfrm>
          <a:graphic>
            <a:graphicData uri="http://schemas.openxmlformats.org/presentationml/2006/ole">
              <mc:AlternateContent xmlns:mc="http://schemas.openxmlformats.org/markup-compatibility/2006">
                <mc:Choice xmlns:v="urn:schemas-microsoft-com:vml" Requires="v">
                  <p:oleObj spid="_x0000_s49234" name="公式" r:id="rId9" imgW="215713" imgH="241091" progId="Equation.3">
                    <p:embed/>
                  </p:oleObj>
                </mc:Choice>
                <mc:Fallback>
                  <p:oleObj name="公式" r:id="rId9" imgW="215713" imgH="241091" progId="Equation.3">
                    <p:embed/>
                    <p:pic>
                      <p:nvPicPr>
                        <p:cNvPr id="13345" name="Object 15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45" y="2500"/>
                          <a:ext cx="200" cy="2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3346" name="Rectangle 203"/>
            <p:cNvSpPr>
              <a:spLocks noChangeArrowheads="1"/>
            </p:cNvSpPr>
            <p:nvPr/>
          </p:nvSpPr>
          <p:spPr bwMode="auto">
            <a:xfrm>
              <a:off x="3839" y="3464"/>
              <a:ext cx="402" cy="485"/>
            </a:xfrm>
            <a:prstGeom prst="rect">
              <a:avLst/>
            </a:prstGeom>
            <a:solidFill>
              <a:srgbClr val="33CC33"/>
            </a:solidFill>
            <a:ln w="9525">
              <a:solidFill>
                <a:srgbClr val="000000"/>
              </a:solidFill>
              <a:miter lim="800000"/>
              <a:headEnd/>
              <a:tailEnd/>
            </a:ln>
          </p:spPr>
          <p:txBody>
            <a:bodyPr/>
            <a:lstStyle/>
            <a:p>
              <a:endParaRPr lang="zh-CN" altLang="en-US"/>
            </a:p>
          </p:txBody>
        </p:sp>
      </p:grpSp>
      <p:sp>
        <p:nvSpPr>
          <p:cNvPr id="75886" name="Rectangle 110"/>
          <p:cNvSpPr>
            <a:spLocks noChangeArrowheads="1"/>
          </p:cNvSpPr>
          <p:nvPr/>
        </p:nvSpPr>
        <p:spPr bwMode="auto">
          <a:xfrm>
            <a:off x="631825" y="3043238"/>
            <a:ext cx="65024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t>当</a:t>
            </a:r>
            <a:r>
              <a:rPr lang="en-US" altLang="zh-CN" sz="2400" i="1"/>
              <a:t>m</a:t>
            </a:r>
            <a:r>
              <a:rPr lang="en-US" altLang="zh-CN" sz="2400"/>
              <a:t>=2</a:t>
            </a:r>
            <a:r>
              <a:rPr lang="zh-CN" altLang="en-US" sz="2400"/>
              <a:t>时，明氏距离为欧氏距离。</a:t>
            </a:r>
          </a:p>
        </p:txBody>
      </p:sp>
      <p:sp>
        <p:nvSpPr>
          <p:cNvPr id="13316" name="Rectangle 107"/>
          <p:cNvSpPr>
            <a:spLocks noChangeArrowheads="1"/>
          </p:cNvSpPr>
          <p:nvPr/>
        </p:nvSpPr>
        <p:spPr bwMode="auto">
          <a:xfrm>
            <a:off x="628650" y="990600"/>
            <a:ext cx="7207250" cy="1917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i="1"/>
              <a:t>n</a:t>
            </a:r>
            <a:r>
              <a:rPr lang="zh-CN" altLang="en-US" sz="2400"/>
              <a:t>维模式样本向量</a:t>
            </a:r>
            <a:r>
              <a:rPr lang="en-US" altLang="zh-CN" sz="2400" b="1" i="1"/>
              <a:t>X</a:t>
            </a:r>
            <a:r>
              <a:rPr lang="en-US" altLang="zh-CN" sz="2400" i="1" baseline="-25000"/>
              <a:t>i</a:t>
            </a:r>
            <a:r>
              <a:rPr lang="zh-CN" altLang="en-US" sz="2400"/>
              <a:t>、</a:t>
            </a:r>
            <a:r>
              <a:rPr lang="en-US" altLang="zh-CN" sz="2400" b="1" i="1"/>
              <a:t>X</a:t>
            </a:r>
            <a:r>
              <a:rPr lang="en-US" altLang="zh-CN" sz="2400" i="1" baseline="-25000"/>
              <a:t>j</a:t>
            </a:r>
            <a:r>
              <a:rPr lang="zh-CN" altLang="en-US" sz="2400"/>
              <a:t>间的明氏距离表示为 ：</a:t>
            </a:r>
          </a:p>
          <a:p>
            <a:endParaRPr lang="zh-CN" altLang="en-US" sz="2400"/>
          </a:p>
          <a:p>
            <a:endParaRPr lang="zh-CN" altLang="en-US" sz="2400"/>
          </a:p>
          <a:p>
            <a:endParaRPr lang="zh-CN" altLang="en-US" sz="2400"/>
          </a:p>
          <a:p>
            <a:r>
              <a:rPr lang="zh-CN" altLang="en-US" sz="2400"/>
              <a:t>式中， </a:t>
            </a:r>
            <a:r>
              <a:rPr lang="en-US" altLang="zh-CN" sz="2400" i="1"/>
              <a:t>x</a:t>
            </a:r>
            <a:r>
              <a:rPr lang="en-US" altLang="zh-CN" sz="2400" i="1" baseline="-25000"/>
              <a:t>ik</a:t>
            </a:r>
            <a:r>
              <a:rPr lang="zh-CN" altLang="en-US" sz="2400"/>
              <a:t>、</a:t>
            </a:r>
            <a:r>
              <a:rPr lang="en-US" altLang="zh-CN" sz="2400" i="1"/>
              <a:t>x</a:t>
            </a:r>
            <a:r>
              <a:rPr lang="en-US" altLang="zh-CN" sz="2400" i="1" baseline="-25000"/>
              <a:t>jk</a:t>
            </a:r>
            <a:r>
              <a:rPr lang="zh-CN" altLang="en-US" sz="2400"/>
              <a:t>分别表示</a:t>
            </a:r>
            <a:r>
              <a:rPr lang="en-US" altLang="zh-CN" sz="2400" b="1" i="1"/>
              <a:t>X</a:t>
            </a:r>
            <a:r>
              <a:rPr lang="en-US" altLang="zh-CN" sz="2400" i="1" baseline="-25000"/>
              <a:t>i</a:t>
            </a:r>
            <a:r>
              <a:rPr lang="zh-CN" altLang="en-US" sz="2400"/>
              <a:t>和</a:t>
            </a:r>
            <a:r>
              <a:rPr lang="en-US" altLang="zh-CN" sz="2400" b="1" i="1"/>
              <a:t>X</a:t>
            </a:r>
            <a:r>
              <a:rPr lang="en-US" altLang="zh-CN" sz="2400" i="1" baseline="-25000"/>
              <a:t>j</a:t>
            </a:r>
            <a:r>
              <a:rPr lang="zh-CN" altLang="en-US" sz="2400"/>
              <a:t>的第</a:t>
            </a:r>
            <a:r>
              <a:rPr lang="en-US" altLang="zh-CN" sz="2400" i="1"/>
              <a:t>k</a:t>
            </a:r>
            <a:r>
              <a:rPr lang="zh-CN" altLang="en-US" sz="2400"/>
              <a:t>个分量。</a:t>
            </a:r>
          </a:p>
        </p:txBody>
      </p:sp>
      <p:sp>
        <p:nvSpPr>
          <p:cNvPr id="13317" name="Rectangle 114"/>
          <p:cNvSpPr>
            <a:spLocks noChangeArrowheads="1"/>
          </p:cNvSpPr>
          <p:nvPr/>
        </p:nvSpPr>
        <p:spPr bwMode="auto">
          <a:xfrm>
            <a:off x="0" y="-34290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318" name="Rectangle 118"/>
          <p:cNvSpPr>
            <a:spLocks noChangeArrowheads="1"/>
          </p:cNvSpPr>
          <p:nvPr/>
        </p:nvSpPr>
        <p:spPr bwMode="auto">
          <a:xfrm>
            <a:off x="0" y="-34290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319" name="Rectangle 120"/>
          <p:cNvSpPr>
            <a:spLocks noChangeArrowheads="1"/>
          </p:cNvSpPr>
          <p:nvPr/>
        </p:nvSpPr>
        <p:spPr bwMode="auto">
          <a:xfrm>
            <a:off x="0" y="-34290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3320" name="Object 108"/>
          <p:cNvGraphicFramePr>
            <a:graphicFrameLocks noChangeAspect="1"/>
          </p:cNvGraphicFramePr>
          <p:nvPr/>
        </p:nvGraphicFramePr>
        <p:xfrm>
          <a:off x="1835150" y="1447800"/>
          <a:ext cx="4184650" cy="1008063"/>
        </p:xfrm>
        <a:graphic>
          <a:graphicData uri="http://schemas.openxmlformats.org/presentationml/2006/ole">
            <mc:AlternateContent xmlns:mc="http://schemas.openxmlformats.org/markup-compatibility/2006">
              <mc:Choice xmlns:v="urn:schemas-microsoft-com:vml" Requires="v">
                <p:oleObj spid="_x0000_s49235" name="公式" r:id="rId11" imgW="1981200" imgH="508000" progId="Equation.3">
                  <p:embed/>
                </p:oleObj>
              </mc:Choice>
              <mc:Fallback>
                <p:oleObj name="公式" r:id="rId11" imgW="1981200" imgH="508000" progId="Equation.3">
                  <p:embed/>
                  <p:pic>
                    <p:nvPicPr>
                      <p:cNvPr id="13320" name="Object 10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5150" y="1447800"/>
                        <a:ext cx="4184650" cy="1008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75912" name="Line 136"/>
          <p:cNvSpPr>
            <a:spLocks noChangeShapeType="1"/>
          </p:cNvSpPr>
          <p:nvPr/>
        </p:nvSpPr>
        <p:spPr bwMode="auto">
          <a:xfrm>
            <a:off x="6681788" y="5292725"/>
            <a:ext cx="738187" cy="3175"/>
          </a:xfrm>
          <a:prstGeom prst="line">
            <a:avLst/>
          </a:prstGeom>
          <a:noFill/>
          <a:ln w="19050">
            <a:solidFill>
              <a:srgbClr val="CC3300"/>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13" name="Line 137"/>
          <p:cNvSpPr>
            <a:spLocks noChangeShapeType="1"/>
          </p:cNvSpPr>
          <p:nvPr/>
        </p:nvSpPr>
        <p:spPr bwMode="auto">
          <a:xfrm flipH="1">
            <a:off x="7400925" y="4348163"/>
            <a:ext cx="0" cy="944562"/>
          </a:xfrm>
          <a:prstGeom prst="line">
            <a:avLst/>
          </a:prstGeom>
          <a:noFill/>
          <a:ln w="19050">
            <a:solidFill>
              <a:srgbClr val="CC3300"/>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graphicFrame>
        <p:nvGraphicFramePr>
          <p:cNvPr id="75934" name="Object 158"/>
          <p:cNvGraphicFramePr>
            <a:graphicFrameLocks noChangeAspect="1"/>
          </p:cNvGraphicFramePr>
          <p:nvPr/>
        </p:nvGraphicFramePr>
        <p:xfrm>
          <a:off x="1682750" y="6005513"/>
          <a:ext cx="4502150" cy="612775"/>
        </p:xfrm>
        <a:graphic>
          <a:graphicData uri="http://schemas.openxmlformats.org/presentationml/2006/ole">
            <mc:AlternateContent xmlns:mc="http://schemas.openxmlformats.org/markup-compatibility/2006">
              <mc:Choice xmlns:v="urn:schemas-microsoft-com:vml" Requires="v">
                <p:oleObj spid="_x0000_s49236" name="公式" r:id="rId13" imgW="2057400" imgH="279400" progId="Equation.3">
                  <p:embed/>
                </p:oleObj>
              </mc:Choice>
              <mc:Fallback>
                <p:oleObj name="公式" r:id="rId13" imgW="2057400" imgH="279400" progId="Equation.3">
                  <p:embed/>
                  <p:pic>
                    <p:nvPicPr>
                      <p:cNvPr id="75934" name="Object 15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82750" y="6005513"/>
                        <a:ext cx="4502150" cy="612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nvGrpSpPr>
          <p:cNvPr id="75937" name="Group 161"/>
          <p:cNvGrpSpPr>
            <a:grpSpLocks/>
          </p:cNvGrpSpPr>
          <p:nvPr/>
        </p:nvGrpSpPr>
        <p:grpSpPr bwMode="auto">
          <a:xfrm>
            <a:off x="8077200" y="4302125"/>
            <a:ext cx="576263" cy="401638"/>
            <a:chOff x="4731" y="2755"/>
            <a:chExt cx="363" cy="253"/>
          </a:xfrm>
        </p:grpSpPr>
        <p:sp>
          <p:nvSpPr>
            <p:cNvPr id="13333" name="AutoShape 148"/>
            <p:cNvSpPr>
              <a:spLocks noChangeArrowheads="1"/>
            </p:cNvSpPr>
            <p:nvPr/>
          </p:nvSpPr>
          <p:spPr bwMode="auto">
            <a:xfrm>
              <a:off x="4780" y="2766"/>
              <a:ext cx="307" cy="170"/>
            </a:xfrm>
            <a:prstGeom prst="wedgeRoundRectCallout">
              <a:avLst>
                <a:gd name="adj1" fmla="val -197727"/>
                <a:gd name="adj2" fmla="val 97940"/>
                <a:gd name="adj3" fmla="val 16667"/>
              </a:avLst>
            </a:prstGeom>
            <a:solidFill>
              <a:srgbClr val="FFFF66"/>
            </a:solidFill>
            <a:ln w="9525">
              <a:solidFill>
                <a:srgbClr val="000000"/>
              </a:solidFill>
              <a:miter lim="800000"/>
              <a:headEnd/>
              <a:tailEnd/>
            </a:ln>
          </p:spPr>
          <p:txBody>
            <a:bodyPr lIns="0" tIns="0" rIns="0" bIns="0"/>
            <a:lstStyle/>
            <a:p>
              <a:endParaRPr lang="zh-CN" altLang="zh-CN"/>
            </a:p>
          </p:txBody>
        </p:sp>
        <p:sp>
          <p:nvSpPr>
            <p:cNvPr id="13334" name="AutoShape 149"/>
            <p:cNvSpPr>
              <a:spLocks noChangeArrowheads="1"/>
            </p:cNvSpPr>
            <p:nvPr/>
          </p:nvSpPr>
          <p:spPr bwMode="auto">
            <a:xfrm>
              <a:off x="4731" y="2755"/>
              <a:ext cx="363" cy="253"/>
            </a:xfrm>
            <a:prstGeom prst="wedgeRoundRectCallout">
              <a:avLst>
                <a:gd name="adj1" fmla="val -223079"/>
                <a:gd name="adj2" fmla="val 193356"/>
                <a:gd name="adj3" fmla="val 16667"/>
              </a:avLst>
            </a:prstGeom>
            <a:solidFill>
              <a:srgbClr val="FFFF66"/>
            </a:solidFill>
            <a:ln w="9525">
              <a:solidFill>
                <a:srgbClr val="000000"/>
              </a:solidFill>
              <a:miter lim="800000"/>
              <a:headEnd/>
              <a:tailEnd/>
            </a:ln>
          </p:spPr>
          <p:txBody>
            <a:bodyPr lIns="0" tIns="0" rIns="0" bIns="0"/>
            <a:lstStyle/>
            <a:p>
              <a:pPr algn="just"/>
              <a:r>
                <a:rPr lang="zh-CN" altLang="en-US"/>
                <a:t>街坊</a:t>
              </a:r>
            </a:p>
          </p:txBody>
        </p:sp>
      </p:grpSp>
      <p:sp>
        <p:nvSpPr>
          <p:cNvPr id="75922" name="Line 146"/>
          <p:cNvSpPr>
            <a:spLocks noChangeShapeType="1"/>
          </p:cNvSpPr>
          <p:nvPr/>
        </p:nvSpPr>
        <p:spPr bwMode="auto">
          <a:xfrm flipH="1">
            <a:off x="6637338" y="4348163"/>
            <a:ext cx="742950" cy="944562"/>
          </a:xfrm>
          <a:prstGeom prst="line">
            <a:avLst/>
          </a:prstGeom>
          <a:noFill/>
          <a:ln w="19050">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5923" name="AutoShape 147"/>
          <p:cNvSpPr>
            <a:spLocks noChangeArrowheads="1"/>
          </p:cNvSpPr>
          <p:nvPr/>
        </p:nvSpPr>
        <p:spPr bwMode="auto">
          <a:xfrm>
            <a:off x="6411913" y="4257675"/>
            <a:ext cx="584200" cy="303213"/>
          </a:xfrm>
          <a:prstGeom prst="wedgeRoundRectCallout">
            <a:avLst>
              <a:gd name="adj1" fmla="val 64944"/>
              <a:gd name="adj2" fmla="val 103926"/>
              <a:gd name="adj3" fmla="val 16667"/>
            </a:avLst>
          </a:prstGeom>
          <a:solidFill>
            <a:srgbClr val="FFCCCC"/>
          </a:solidFill>
          <a:ln w="9525">
            <a:solidFill>
              <a:srgbClr val="000000"/>
            </a:solidFill>
            <a:miter lim="800000"/>
            <a:headEnd/>
            <a:tailEnd/>
          </a:ln>
        </p:spPr>
        <p:txBody>
          <a:bodyPr lIns="0" tIns="0" rIns="0" bIns="0"/>
          <a:lstStyle/>
          <a:p>
            <a:pPr algn="just"/>
            <a:r>
              <a:rPr lang="zh-CN" altLang="en-US"/>
              <a:t>欧氏</a:t>
            </a:r>
          </a:p>
        </p:txBody>
      </p:sp>
      <p:sp>
        <p:nvSpPr>
          <p:cNvPr id="13327" name="Rectangle 237"/>
          <p:cNvSpPr>
            <a:spLocks noChangeArrowheads="1"/>
          </p:cNvSpPr>
          <p:nvPr/>
        </p:nvSpPr>
        <p:spPr bwMode="auto">
          <a:xfrm>
            <a:off x="434975" y="400050"/>
            <a:ext cx="3367088"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1">
            <a:spAutoFit/>
          </a:bodyPr>
          <a:lstStyle/>
          <a:p>
            <a:r>
              <a:rPr lang="en-US" altLang="zh-CN" sz="2400" b="1"/>
              <a:t>3.  </a:t>
            </a:r>
            <a:r>
              <a:rPr lang="zh-CN" altLang="en-US" sz="2400" b="1"/>
              <a:t>明氏距离</a:t>
            </a:r>
            <a:r>
              <a:rPr lang="en-US" altLang="zh-CN" sz="2400"/>
              <a:t>( Minkowaki )</a:t>
            </a:r>
          </a:p>
        </p:txBody>
      </p:sp>
      <p:grpSp>
        <p:nvGrpSpPr>
          <p:cNvPr id="76017" name="Group 241"/>
          <p:cNvGrpSpPr>
            <a:grpSpLocks/>
          </p:cNvGrpSpPr>
          <p:nvPr/>
        </p:nvGrpSpPr>
        <p:grpSpPr bwMode="auto">
          <a:xfrm>
            <a:off x="646113" y="3479800"/>
            <a:ext cx="5872162" cy="1817688"/>
            <a:chOff x="407" y="2192"/>
            <a:chExt cx="3699" cy="1145"/>
          </a:xfrm>
        </p:grpSpPr>
        <p:sp>
          <p:nvSpPr>
            <p:cNvPr id="13330" name="Rectangle 126"/>
            <p:cNvSpPr>
              <a:spLocks noChangeArrowheads="1"/>
            </p:cNvSpPr>
            <p:nvPr/>
          </p:nvSpPr>
          <p:spPr bwMode="auto">
            <a:xfrm>
              <a:off x="407" y="2192"/>
              <a:ext cx="1501"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40000"/>
                </a:lnSpc>
              </a:pPr>
              <a:r>
                <a:rPr lang="zh-CN" altLang="en-US" sz="2400">
                  <a:cs typeface="Times New Roman" pitchFamily="18" charset="0"/>
                </a:rPr>
                <a:t>当</a:t>
              </a:r>
              <a:r>
                <a:rPr lang="en-US" altLang="zh-CN" sz="2400" i="1">
                  <a:cs typeface="Times New Roman" pitchFamily="18" charset="0"/>
                </a:rPr>
                <a:t>m</a:t>
              </a:r>
              <a:r>
                <a:rPr lang="en-US" altLang="zh-CN" sz="2400">
                  <a:cs typeface="Times New Roman" pitchFamily="18" charset="0"/>
                </a:rPr>
                <a:t>=1</a:t>
              </a:r>
              <a:r>
                <a:rPr lang="zh-CN" altLang="en-US" sz="2400">
                  <a:cs typeface="Times New Roman" pitchFamily="18" charset="0"/>
                </a:rPr>
                <a:t>时：</a:t>
              </a:r>
            </a:p>
          </p:txBody>
        </p:sp>
        <p:graphicFrame>
          <p:nvGraphicFramePr>
            <p:cNvPr id="13331" name="Object 128"/>
            <p:cNvGraphicFramePr>
              <a:graphicFrameLocks noChangeAspect="1"/>
            </p:cNvGraphicFramePr>
            <p:nvPr/>
          </p:nvGraphicFramePr>
          <p:xfrm>
            <a:off x="1137" y="2473"/>
            <a:ext cx="2130" cy="575"/>
          </p:xfrm>
          <a:graphic>
            <a:graphicData uri="http://schemas.openxmlformats.org/presentationml/2006/ole">
              <mc:AlternateContent xmlns:mc="http://schemas.openxmlformats.org/markup-compatibility/2006">
                <mc:Choice xmlns:v="urn:schemas-microsoft-com:vml" Requires="v">
                  <p:oleObj spid="_x0000_s49237" name="公式" r:id="rId15" imgW="1587500" imgH="431800" progId="Equation.3">
                    <p:embed/>
                  </p:oleObj>
                </mc:Choice>
                <mc:Fallback>
                  <p:oleObj name="公式" r:id="rId15" imgW="1587500" imgH="431800" progId="Equation.3">
                    <p:embed/>
                    <p:pic>
                      <p:nvPicPr>
                        <p:cNvPr id="13331" name="Object 1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37" y="2473"/>
                          <a:ext cx="2130" cy="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3332" name="Rectangle 238"/>
            <p:cNvSpPr>
              <a:spLocks noChangeArrowheads="1"/>
            </p:cNvSpPr>
            <p:nvPr/>
          </p:nvSpPr>
          <p:spPr bwMode="auto">
            <a:xfrm>
              <a:off x="485" y="3011"/>
              <a:ext cx="3621" cy="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1">
              <a:spAutoFit/>
            </a:bodyPr>
            <a:lstStyle/>
            <a:p>
              <a:pPr>
                <a:lnSpc>
                  <a:spcPct val="140000"/>
                </a:lnSpc>
              </a:pPr>
              <a:r>
                <a:rPr lang="zh-CN" altLang="en-US" sz="2400"/>
                <a:t>称为“街区”距离 </a:t>
              </a:r>
              <a:r>
                <a:rPr lang="en-US" altLang="zh-CN" sz="2400"/>
                <a:t>(“City block”distance)</a:t>
              </a:r>
              <a:r>
                <a:rPr lang="zh-CN" altLang="en-US" sz="2400"/>
                <a:t>。</a:t>
              </a:r>
            </a:p>
          </p:txBody>
        </p:sp>
      </p:grpSp>
      <p:sp>
        <p:nvSpPr>
          <p:cNvPr id="76015" name="Rectangle 239"/>
          <p:cNvSpPr>
            <a:spLocks noChangeArrowheads="1"/>
          </p:cNvSpPr>
          <p:nvPr/>
        </p:nvSpPr>
        <p:spPr bwMode="auto">
          <a:xfrm>
            <a:off x="682625" y="5459022"/>
            <a:ext cx="2382838" cy="5468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40000"/>
              </a:lnSpc>
            </a:pPr>
            <a:r>
              <a:rPr lang="zh-CN" altLang="en-US" sz="2400" dirty="0">
                <a:cs typeface="Times New Roman" pitchFamily="18" charset="0"/>
              </a:rPr>
              <a:t>当</a:t>
            </a:r>
            <a:r>
              <a:rPr lang="en-US" altLang="zh-CN" sz="2400" i="1" dirty="0">
                <a:cs typeface="Times New Roman" pitchFamily="18" charset="0"/>
              </a:rPr>
              <a:t>n</a:t>
            </a:r>
            <a:r>
              <a:rPr lang="en-US" altLang="zh-CN" sz="2400" dirty="0">
                <a:cs typeface="Times New Roman" pitchFamily="18" charset="0"/>
              </a:rPr>
              <a:t>=2</a:t>
            </a:r>
            <a:r>
              <a:rPr lang="zh-CN" altLang="en-US" sz="2400" dirty="0">
                <a:cs typeface="Times New Roman" pitchFamily="18" charset="0"/>
              </a:rPr>
              <a:t>时：图示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886"/>
                                        </p:tgtEl>
                                        <p:attrNameLst>
                                          <p:attrName>style.visibility</p:attrName>
                                        </p:attrNameLst>
                                      </p:cBhvr>
                                      <p:to>
                                        <p:strVal val="visible"/>
                                      </p:to>
                                    </p:set>
                                    <p:animEffect transition="in" filter="fade">
                                      <p:cBhvr>
                                        <p:cTn id="7" dur="500"/>
                                        <p:tgtEl>
                                          <p:spTgt spid="758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6017"/>
                                        </p:tgtEl>
                                        <p:attrNameLst>
                                          <p:attrName>style.visibility</p:attrName>
                                        </p:attrNameLst>
                                      </p:cBhvr>
                                      <p:to>
                                        <p:strVal val="visible"/>
                                      </p:to>
                                    </p:set>
                                    <p:animEffect transition="in" filter="fade">
                                      <p:cBhvr>
                                        <p:cTn id="12" dur="500"/>
                                        <p:tgtEl>
                                          <p:spTgt spid="760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6015"/>
                                        </p:tgtEl>
                                        <p:attrNameLst>
                                          <p:attrName>style.visibility</p:attrName>
                                        </p:attrNameLst>
                                      </p:cBhvr>
                                      <p:to>
                                        <p:strVal val="visible"/>
                                      </p:to>
                                    </p:set>
                                    <p:animEffect transition="in" filter="fade">
                                      <p:cBhvr>
                                        <p:cTn id="17" dur="500"/>
                                        <p:tgtEl>
                                          <p:spTgt spid="76015"/>
                                        </p:tgtEl>
                                      </p:cBhvr>
                                    </p:animEffect>
                                  </p:childTnLst>
                                </p:cTn>
                              </p:par>
                              <p:par>
                                <p:cTn id="18" presetID="10" presetClass="entr" presetSubtype="0" fill="hold" nodeType="withEffect">
                                  <p:stCondLst>
                                    <p:cond delay="0"/>
                                  </p:stCondLst>
                                  <p:childTnLst>
                                    <p:set>
                                      <p:cBhvr>
                                        <p:cTn id="19" dur="1" fill="hold">
                                          <p:stCondLst>
                                            <p:cond delay="0"/>
                                          </p:stCondLst>
                                        </p:cTn>
                                        <p:tgtEl>
                                          <p:spTgt spid="75934"/>
                                        </p:tgtEl>
                                        <p:attrNameLst>
                                          <p:attrName>style.visibility</p:attrName>
                                        </p:attrNameLst>
                                      </p:cBhvr>
                                      <p:to>
                                        <p:strVal val="visible"/>
                                      </p:to>
                                    </p:set>
                                    <p:animEffect transition="in" filter="fade">
                                      <p:cBhvr>
                                        <p:cTn id="20" dur="500"/>
                                        <p:tgtEl>
                                          <p:spTgt spid="75934"/>
                                        </p:tgtEl>
                                      </p:cBhvr>
                                    </p:animEffect>
                                  </p:childTnLst>
                                </p:cTn>
                              </p:par>
                              <p:par>
                                <p:cTn id="21" presetID="10" presetClass="entr" presetSubtype="0" fill="hold" nodeType="withEffect">
                                  <p:stCondLst>
                                    <p:cond delay="0"/>
                                  </p:stCondLst>
                                  <p:childTnLst>
                                    <p:set>
                                      <p:cBhvr>
                                        <p:cTn id="22" dur="1" fill="hold">
                                          <p:stCondLst>
                                            <p:cond delay="0"/>
                                          </p:stCondLst>
                                        </p:cTn>
                                        <p:tgtEl>
                                          <p:spTgt spid="76012"/>
                                        </p:tgtEl>
                                        <p:attrNameLst>
                                          <p:attrName>style.visibility</p:attrName>
                                        </p:attrNameLst>
                                      </p:cBhvr>
                                      <p:to>
                                        <p:strVal val="visible"/>
                                      </p:to>
                                    </p:set>
                                    <p:animEffect transition="in" filter="fade">
                                      <p:cBhvr>
                                        <p:cTn id="23" dur="500"/>
                                        <p:tgtEl>
                                          <p:spTgt spid="7601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1" presetClass="entr" presetSubtype="0" fill="hold" grpId="0" nodeType="clickEffect">
                                  <p:stCondLst>
                                    <p:cond delay="0"/>
                                  </p:stCondLst>
                                  <p:iterate type="lt">
                                    <p:tmPct val="5000"/>
                                  </p:iterate>
                                  <p:childTnLst>
                                    <p:set>
                                      <p:cBhvr>
                                        <p:cTn id="27" dur="1" fill="hold">
                                          <p:stCondLst>
                                            <p:cond delay="0"/>
                                          </p:stCondLst>
                                        </p:cTn>
                                        <p:tgtEl>
                                          <p:spTgt spid="75912"/>
                                        </p:tgtEl>
                                        <p:attrNameLst>
                                          <p:attrName>style.visibility</p:attrName>
                                        </p:attrNameLst>
                                      </p:cBhvr>
                                      <p:to>
                                        <p:strVal val="visible"/>
                                      </p:to>
                                    </p:set>
                                    <p:anim calcmode="lin" valueType="num">
                                      <p:cBhvr>
                                        <p:cTn id="28" dur="1000" fill="hold"/>
                                        <p:tgtEl>
                                          <p:spTgt spid="75912"/>
                                        </p:tgtEl>
                                        <p:attrNameLst>
                                          <p:attrName>ppt_w</p:attrName>
                                        </p:attrNameLst>
                                      </p:cBhvr>
                                      <p:tavLst>
                                        <p:tav tm="0">
                                          <p:val>
                                            <p:fltVal val="0"/>
                                          </p:val>
                                        </p:tav>
                                        <p:tav tm="100000">
                                          <p:val>
                                            <p:strVal val="#ppt_w"/>
                                          </p:val>
                                        </p:tav>
                                      </p:tavLst>
                                    </p:anim>
                                    <p:anim calcmode="lin" valueType="num">
                                      <p:cBhvr>
                                        <p:cTn id="29" dur="1000" fill="hold"/>
                                        <p:tgtEl>
                                          <p:spTgt spid="75912"/>
                                        </p:tgtEl>
                                        <p:attrNameLst>
                                          <p:attrName>ppt_h</p:attrName>
                                        </p:attrNameLst>
                                      </p:cBhvr>
                                      <p:tavLst>
                                        <p:tav tm="0">
                                          <p:val>
                                            <p:fltVal val="0"/>
                                          </p:val>
                                        </p:tav>
                                        <p:tav tm="100000">
                                          <p:val>
                                            <p:strVal val="#ppt_h"/>
                                          </p:val>
                                        </p:tav>
                                      </p:tavLst>
                                    </p:anim>
                                    <p:anim calcmode="lin" valueType="num">
                                      <p:cBhvr>
                                        <p:cTn id="30" dur="1000" fill="hold"/>
                                        <p:tgtEl>
                                          <p:spTgt spid="75912"/>
                                        </p:tgtEl>
                                        <p:attrNameLst>
                                          <p:attrName>style.rotation</p:attrName>
                                        </p:attrNameLst>
                                      </p:cBhvr>
                                      <p:tavLst>
                                        <p:tav tm="0">
                                          <p:val>
                                            <p:fltVal val="90"/>
                                          </p:val>
                                        </p:tav>
                                        <p:tav tm="100000">
                                          <p:val>
                                            <p:fltVal val="0"/>
                                          </p:val>
                                        </p:tav>
                                      </p:tavLst>
                                    </p:anim>
                                    <p:animEffect transition="in" filter="fade">
                                      <p:cBhvr>
                                        <p:cTn id="31" dur="1000"/>
                                        <p:tgtEl>
                                          <p:spTgt spid="7591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1" presetClass="entr" presetSubtype="0" fill="hold" grpId="0" nodeType="clickEffect">
                                  <p:stCondLst>
                                    <p:cond delay="0"/>
                                  </p:stCondLst>
                                  <p:iterate type="lt">
                                    <p:tmPct val="5000"/>
                                  </p:iterate>
                                  <p:childTnLst>
                                    <p:set>
                                      <p:cBhvr>
                                        <p:cTn id="35" dur="1" fill="hold">
                                          <p:stCondLst>
                                            <p:cond delay="0"/>
                                          </p:stCondLst>
                                        </p:cTn>
                                        <p:tgtEl>
                                          <p:spTgt spid="75913"/>
                                        </p:tgtEl>
                                        <p:attrNameLst>
                                          <p:attrName>style.visibility</p:attrName>
                                        </p:attrNameLst>
                                      </p:cBhvr>
                                      <p:to>
                                        <p:strVal val="visible"/>
                                      </p:to>
                                    </p:set>
                                    <p:anim calcmode="lin" valueType="num">
                                      <p:cBhvr>
                                        <p:cTn id="36" dur="1000" fill="hold"/>
                                        <p:tgtEl>
                                          <p:spTgt spid="75913"/>
                                        </p:tgtEl>
                                        <p:attrNameLst>
                                          <p:attrName>ppt_w</p:attrName>
                                        </p:attrNameLst>
                                      </p:cBhvr>
                                      <p:tavLst>
                                        <p:tav tm="0">
                                          <p:val>
                                            <p:fltVal val="0"/>
                                          </p:val>
                                        </p:tav>
                                        <p:tav tm="100000">
                                          <p:val>
                                            <p:strVal val="#ppt_w"/>
                                          </p:val>
                                        </p:tav>
                                      </p:tavLst>
                                    </p:anim>
                                    <p:anim calcmode="lin" valueType="num">
                                      <p:cBhvr>
                                        <p:cTn id="37" dur="1000" fill="hold"/>
                                        <p:tgtEl>
                                          <p:spTgt spid="75913"/>
                                        </p:tgtEl>
                                        <p:attrNameLst>
                                          <p:attrName>ppt_h</p:attrName>
                                        </p:attrNameLst>
                                      </p:cBhvr>
                                      <p:tavLst>
                                        <p:tav tm="0">
                                          <p:val>
                                            <p:fltVal val="0"/>
                                          </p:val>
                                        </p:tav>
                                        <p:tav tm="100000">
                                          <p:val>
                                            <p:strVal val="#ppt_h"/>
                                          </p:val>
                                        </p:tav>
                                      </p:tavLst>
                                    </p:anim>
                                    <p:anim calcmode="lin" valueType="num">
                                      <p:cBhvr>
                                        <p:cTn id="38" dur="1000" fill="hold"/>
                                        <p:tgtEl>
                                          <p:spTgt spid="75913"/>
                                        </p:tgtEl>
                                        <p:attrNameLst>
                                          <p:attrName>style.rotation</p:attrName>
                                        </p:attrNameLst>
                                      </p:cBhvr>
                                      <p:tavLst>
                                        <p:tav tm="0">
                                          <p:val>
                                            <p:fltVal val="90"/>
                                          </p:val>
                                        </p:tav>
                                        <p:tav tm="100000">
                                          <p:val>
                                            <p:fltVal val="0"/>
                                          </p:val>
                                        </p:tav>
                                      </p:tavLst>
                                    </p:anim>
                                    <p:animEffect transition="in" filter="fade">
                                      <p:cBhvr>
                                        <p:cTn id="39" dur="1000"/>
                                        <p:tgtEl>
                                          <p:spTgt spid="7591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nodeType="clickEffect">
                                  <p:stCondLst>
                                    <p:cond delay="0"/>
                                  </p:stCondLst>
                                  <p:childTnLst>
                                    <p:set>
                                      <p:cBhvr>
                                        <p:cTn id="43" dur="1" fill="hold">
                                          <p:stCondLst>
                                            <p:cond delay="0"/>
                                          </p:stCondLst>
                                        </p:cTn>
                                        <p:tgtEl>
                                          <p:spTgt spid="75937"/>
                                        </p:tgtEl>
                                        <p:attrNameLst>
                                          <p:attrName>style.visibility</p:attrName>
                                        </p:attrNameLst>
                                      </p:cBhvr>
                                      <p:to>
                                        <p:strVal val="visible"/>
                                      </p:to>
                                    </p:set>
                                    <p:animEffect transition="in" filter="fade">
                                      <p:cBhvr>
                                        <p:cTn id="44" dur="500"/>
                                        <p:tgtEl>
                                          <p:spTgt spid="7593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1" presetClass="entr" presetSubtype="0" fill="hold" grpId="0" nodeType="clickEffect">
                                  <p:stCondLst>
                                    <p:cond delay="0"/>
                                  </p:stCondLst>
                                  <p:iterate type="lt">
                                    <p:tmPct val="5000"/>
                                  </p:iterate>
                                  <p:childTnLst>
                                    <p:set>
                                      <p:cBhvr>
                                        <p:cTn id="48" dur="1" fill="hold">
                                          <p:stCondLst>
                                            <p:cond delay="0"/>
                                          </p:stCondLst>
                                        </p:cTn>
                                        <p:tgtEl>
                                          <p:spTgt spid="75922"/>
                                        </p:tgtEl>
                                        <p:attrNameLst>
                                          <p:attrName>style.visibility</p:attrName>
                                        </p:attrNameLst>
                                      </p:cBhvr>
                                      <p:to>
                                        <p:strVal val="visible"/>
                                      </p:to>
                                    </p:set>
                                    <p:anim calcmode="lin" valueType="num">
                                      <p:cBhvr>
                                        <p:cTn id="49" dur="1000" fill="hold"/>
                                        <p:tgtEl>
                                          <p:spTgt spid="75922"/>
                                        </p:tgtEl>
                                        <p:attrNameLst>
                                          <p:attrName>ppt_w</p:attrName>
                                        </p:attrNameLst>
                                      </p:cBhvr>
                                      <p:tavLst>
                                        <p:tav tm="0">
                                          <p:val>
                                            <p:fltVal val="0"/>
                                          </p:val>
                                        </p:tav>
                                        <p:tav tm="100000">
                                          <p:val>
                                            <p:strVal val="#ppt_w"/>
                                          </p:val>
                                        </p:tav>
                                      </p:tavLst>
                                    </p:anim>
                                    <p:anim calcmode="lin" valueType="num">
                                      <p:cBhvr>
                                        <p:cTn id="50" dur="1000" fill="hold"/>
                                        <p:tgtEl>
                                          <p:spTgt spid="75922"/>
                                        </p:tgtEl>
                                        <p:attrNameLst>
                                          <p:attrName>ppt_h</p:attrName>
                                        </p:attrNameLst>
                                      </p:cBhvr>
                                      <p:tavLst>
                                        <p:tav tm="0">
                                          <p:val>
                                            <p:fltVal val="0"/>
                                          </p:val>
                                        </p:tav>
                                        <p:tav tm="100000">
                                          <p:val>
                                            <p:strVal val="#ppt_h"/>
                                          </p:val>
                                        </p:tav>
                                      </p:tavLst>
                                    </p:anim>
                                    <p:anim calcmode="lin" valueType="num">
                                      <p:cBhvr>
                                        <p:cTn id="51" dur="1000" fill="hold"/>
                                        <p:tgtEl>
                                          <p:spTgt spid="75922"/>
                                        </p:tgtEl>
                                        <p:attrNameLst>
                                          <p:attrName>style.rotation</p:attrName>
                                        </p:attrNameLst>
                                      </p:cBhvr>
                                      <p:tavLst>
                                        <p:tav tm="0">
                                          <p:val>
                                            <p:fltVal val="90"/>
                                          </p:val>
                                        </p:tav>
                                        <p:tav tm="100000">
                                          <p:val>
                                            <p:fltVal val="0"/>
                                          </p:val>
                                        </p:tav>
                                      </p:tavLst>
                                    </p:anim>
                                    <p:animEffect transition="in" filter="fade">
                                      <p:cBhvr>
                                        <p:cTn id="52" dur="1000"/>
                                        <p:tgtEl>
                                          <p:spTgt spid="7592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5923"/>
                                        </p:tgtEl>
                                        <p:attrNameLst>
                                          <p:attrName>style.visibility</p:attrName>
                                        </p:attrNameLst>
                                      </p:cBhvr>
                                      <p:to>
                                        <p:strVal val="visible"/>
                                      </p:to>
                                    </p:set>
                                    <p:animEffect transition="in" filter="fade">
                                      <p:cBhvr>
                                        <p:cTn id="57" dur="500"/>
                                        <p:tgtEl>
                                          <p:spTgt spid="75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86" grpId="0"/>
      <p:bldP spid="75912" grpId="0" animBg="1"/>
      <p:bldP spid="75913" grpId="0" animBg="1"/>
      <p:bldP spid="75922" grpId="0" animBg="1"/>
      <p:bldP spid="75923" grpId="0" animBg="1"/>
      <p:bldP spid="760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417513" y="400050"/>
            <a:ext cx="3190875"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altLang="zh-CN" sz="2400" b="1"/>
              <a:t>4</a:t>
            </a:r>
            <a:r>
              <a:rPr lang="zh-CN" altLang="en-US" sz="2400" b="1"/>
              <a:t>．汉明</a:t>
            </a:r>
            <a:r>
              <a:rPr lang="en-US" altLang="zh-CN" sz="2400" b="1"/>
              <a:t>(Hamming)</a:t>
            </a:r>
            <a:r>
              <a:rPr lang="zh-CN" altLang="en-US" sz="2400" b="1"/>
              <a:t>距离</a:t>
            </a:r>
            <a:endParaRPr lang="zh-CN" altLang="en-US" sz="2400"/>
          </a:p>
        </p:txBody>
      </p:sp>
      <p:graphicFrame>
        <p:nvGraphicFramePr>
          <p:cNvPr id="14339" name="Object 5"/>
          <p:cNvGraphicFramePr>
            <a:graphicFrameLocks noChangeAspect="1"/>
          </p:cNvGraphicFramePr>
          <p:nvPr/>
        </p:nvGraphicFramePr>
        <p:xfrm>
          <a:off x="2187575" y="1495425"/>
          <a:ext cx="3908425" cy="900113"/>
        </p:xfrm>
        <a:graphic>
          <a:graphicData uri="http://schemas.openxmlformats.org/presentationml/2006/ole">
            <mc:AlternateContent xmlns:mc="http://schemas.openxmlformats.org/markup-compatibility/2006">
              <mc:Choice xmlns:v="urn:schemas-microsoft-com:vml" Requires="v">
                <p:oleObj spid="_x0000_s14445" name="公式" r:id="rId3" imgW="1981200" imgH="457200" progId="Equation.3">
                  <p:embed/>
                </p:oleObj>
              </mc:Choice>
              <mc:Fallback>
                <p:oleObj name="公式" r:id="rId3" imgW="1981200" imgH="457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7575" y="1495425"/>
                        <a:ext cx="3908425" cy="900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4340" name="Rectangle 15"/>
          <p:cNvSpPr>
            <a:spLocks noChangeArrowheads="1"/>
          </p:cNvSpPr>
          <p:nvPr/>
        </p:nvSpPr>
        <p:spPr bwMode="auto">
          <a:xfrm>
            <a:off x="3548063" y="3795713"/>
            <a:ext cx="252412" cy="730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ltLang="zh-CN" sz="2400"/>
          </a:p>
          <a:p>
            <a:pPr eaLnBrk="0" hangingPunct="0"/>
            <a:r>
              <a:rPr lang="en-US" altLang="zh-CN" sz="2400"/>
              <a:t>   </a:t>
            </a:r>
          </a:p>
        </p:txBody>
      </p:sp>
      <p:sp>
        <p:nvSpPr>
          <p:cNvPr id="14341" name="Rectangle 25"/>
          <p:cNvSpPr>
            <a:spLocks noChangeArrowheads="1"/>
          </p:cNvSpPr>
          <p:nvPr/>
        </p:nvSpPr>
        <p:spPr bwMode="auto">
          <a:xfrm>
            <a:off x="455613" y="950913"/>
            <a:ext cx="7234237"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zh-CN" altLang="en-US" sz="2400"/>
              <a:t>设</a:t>
            </a:r>
            <a:r>
              <a:rPr lang="en-US" altLang="zh-CN" sz="2400" b="1" i="1"/>
              <a:t>X</a:t>
            </a:r>
            <a:r>
              <a:rPr lang="en-US" altLang="zh-CN" sz="2400" i="1" baseline="-25000"/>
              <a:t>i</a:t>
            </a:r>
            <a:r>
              <a:rPr lang="zh-CN" altLang="en-US" sz="2400"/>
              <a:t>、</a:t>
            </a:r>
            <a:r>
              <a:rPr lang="en-US" altLang="zh-CN" sz="2400" b="1" i="1"/>
              <a:t>X</a:t>
            </a:r>
            <a:r>
              <a:rPr lang="en-US" altLang="zh-CN" sz="2400" i="1" baseline="-25000"/>
              <a:t>j</a:t>
            </a:r>
            <a:r>
              <a:rPr lang="en-US" altLang="zh-CN" sz="2400" baseline="-25000"/>
              <a:t> </a:t>
            </a:r>
            <a:r>
              <a:rPr lang="zh-CN" altLang="en-US" sz="2400"/>
              <a:t>为</a:t>
            </a:r>
            <a:r>
              <a:rPr lang="en-US" altLang="zh-CN" sz="2400" i="1"/>
              <a:t>n</a:t>
            </a:r>
            <a:r>
              <a:rPr lang="zh-CN" altLang="en-US" sz="2400"/>
              <a:t>维二值（</a:t>
            </a:r>
            <a:r>
              <a:rPr lang="en-US" altLang="zh-CN" sz="2400"/>
              <a:t>1</a:t>
            </a:r>
            <a:r>
              <a:rPr lang="zh-CN" altLang="en-US" sz="2400"/>
              <a:t>或－</a:t>
            </a:r>
            <a:r>
              <a:rPr lang="en-US" altLang="zh-CN" sz="2400"/>
              <a:t>1</a:t>
            </a:r>
            <a:r>
              <a:rPr lang="zh-CN" altLang="en-US" sz="2400"/>
              <a:t>）模式样本向量，则</a:t>
            </a:r>
          </a:p>
        </p:txBody>
      </p:sp>
      <p:sp>
        <p:nvSpPr>
          <p:cNvPr id="176154" name="Rectangle 26"/>
          <p:cNvSpPr>
            <a:spLocks noChangeArrowheads="1"/>
          </p:cNvSpPr>
          <p:nvPr/>
        </p:nvSpPr>
        <p:spPr bwMode="auto">
          <a:xfrm>
            <a:off x="515938" y="3151188"/>
            <a:ext cx="7019925" cy="949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nSpc>
                <a:spcPct val="130000"/>
              </a:lnSpc>
            </a:pPr>
            <a:r>
              <a:rPr lang="zh-CN" altLang="en-US" sz="2400"/>
              <a:t>两个模式向量的各分量取值均不同：</a:t>
            </a:r>
            <a:r>
              <a:rPr lang="en-US" altLang="zh-CN" sz="2400" i="1"/>
              <a:t>D</a:t>
            </a:r>
            <a:r>
              <a:rPr lang="en-US" altLang="zh-CN" sz="2400" i="1" baseline="-25000"/>
              <a:t>h</a:t>
            </a:r>
            <a:r>
              <a:rPr lang="en-US" altLang="zh-CN" sz="2400"/>
              <a:t>(</a:t>
            </a:r>
            <a:r>
              <a:rPr lang="en-US" altLang="zh-CN" sz="2400" b="1" i="1"/>
              <a:t>X</a:t>
            </a:r>
            <a:r>
              <a:rPr lang="en-US" altLang="zh-CN" sz="2400" i="1" baseline="-25000"/>
              <a:t>i</a:t>
            </a:r>
            <a:r>
              <a:rPr lang="en-US" altLang="zh-CN" sz="2400"/>
              <a:t>, </a:t>
            </a:r>
            <a:r>
              <a:rPr lang="en-US" altLang="zh-CN" sz="2400" b="1" i="1"/>
              <a:t>X</a:t>
            </a:r>
            <a:r>
              <a:rPr lang="en-US" altLang="zh-CN" sz="2400" i="1" baseline="-25000"/>
              <a:t>j</a:t>
            </a:r>
            <a:r>
              <a:rPr lang="en-US" altLang="zh-CN" sz="2400"/>
              <a:t>)=</a:t>
            </a:r>
            <a:r>
              <a:rPr lang="en-US" altLang="zh-CN" sz="2400" i="1"/>
              <a:t>n</a:t>
            </a:r>
            <a:r>
              <a:rPr lang="zh-CN" altLang="en-US" sz="2400"/>
              <a:t>；</a:t>
            </a:r>
          </a:p>
          <a:p>
            <a:pPr>
              <a:lnSpc>
                <a:spcPct val="130000"/>
              </a:lnSpc>
            </a:pPr>
            <a:r>
              <a:rPr lang="zh-CN" altLang="en-US" sz="2400"/>
              <a:t>                                                全相同： </a:t>
            </a:r>
            <a:r>
              <a:rPr lang="en-US" altLang="zh-CN" sz="2400" i="1"/>
              <a:t>D</a:t>
            </a:r>
            <a:r>
              <a:rPr lang="en-US" altLang="zh-CN" sz="2400" i="1" baseline="-25000"/>
              <a:t>h</a:t>
            </a:r>
            <a:r>
              <a:rPr lang="en-US" altLang="zh-CN" sz="2400"/>
              <a:t>(</a:t>
            </a:r>
            <a:r>
              <a:rPr lang="en-US" altLang="zh-CN" sz="2400" b="1" i="1"/>
              <a:t>X</a:t>
            </a:r>
            <a:r>
              <a:rPr lang="en-US" altLang="zh-CN" sz="2400" i="1" baseline="-25000"/>
              <a:t>i</a:t>
            </a:r>
            <a:r>
              <a:rPr lang="en-US" altLang="zh-CN" sz="2400"/>
              <a:t>, </a:t>
            </a:r>
            <a:r>
              <a:rPr lang="en-US" altLang="zh-CN" sz="2400" b="1" i="1"/>
              <a:t>X</a:t>
            </a:r>
            <a:r>
              <a:rPr lang="en-US" altLang="zh-CN" sz="2400" i="1" baseline="-25000"/>
              <a:t>j</a:t>
            </a:r>
            <a:r>
              <a:rPr lang="en-US" altLang="zh-CN" sz="2400"/>
              <a:t>)=0</a:t>
            </a:r>
          </a:p>
        </p:txBody>
      </p:sp>
      <p:sp>
        <p:nvSpPr>
          <p:cNvPr id="14343" name="Rectangle 27"/>
          <p:cNvSpPr>
            <a:spLocks noChangeArrowheads="1"/>
          </p:cNvSpPr>
          <p:nvPr/>
        </p:nvSpPr>
        <p:spPr bwMode="auto">
          <a:xfrm>
            <a:off x="557213" y="2581275"/>
            <a:ext cx="6589712"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zh-CN" altLang="en-US" sz="2400"/>
              <a:t>式中， </a:t>
            </a:r>
            <a:r>
              <a:rPr lang="en-US" altLang="zh-CN" sz="2400" i="1"/>
              <a:t>x</a:t>
            </a:r>
            <a:r>
              <a:rPr lang="en-US" altLang="zh-CN" sz="2400" i="1" baseline="-25000"/>
              <a:t>ik</a:t>
            </a:r>
            <a:r>
              <a:rPr lang="zh-CN" altLang="en-US" sz="2400"/>
              <a:t>、</a:t>
            </a:r>
            <a:r>
              <a:rPr lang="en-US" altLang="zh-CN" sz="2400" i="1"/>
              <a:t>x</a:t>
            </a:r>
            <a:r>
              <a:rPr lang="en-US" altLang="zh-CN" sz="2400" i="1" baseline="-25000"/>
              <a:t>jk</a:t>
            </a:r>
            <a:r>
              <a:rPr lang="zh-CN" altLang="en-US" sz="2400"/>
              <a:t>分别表示</a:t>
            </a:r>
            <a:r>
              <a:rPr lang="en-US" altLang="zh-CN" sz="2400" b="1" i="1"/>
              <a:t>X</a:t>
            </a:r>
            <a:r>
              <a:rPr lang="en-US" altLang="zh-CN" sz="2400" i="1" baseline="-25000"/>
              <a:t>i</a:t>
            </a:r>
            <a:r>
              <a:rPr lang="zh-CN" altLang="en-US" sz="2400"/>
              <a:t>和</a:t>
            </a:r>
            <a:r>
              <a:rPr lang="en-US" altLang="zh-CN" sz="2400" b="1" i="1"/>
              <a:t>X</a:t>
            </a:r>
            <a:r>
              <a:rPr lang="en-US" altLang="zh-CN" sz="2400" i="1" baseline="-25000"/>
              <a:t>j</a:t>
            </a:r>
            <a:r>
              <a:rPr lang="zh-CN" altLang="en-US" sz="2400"/>
              <a:t>的第</a:t>
            </a:r>
            <a:r>
              <a:rPr lang="en-US" altLang="zh-CN" sz="2400" i="1"/>
              <a:t>k</a:t>
            </a:r>
            <a:r>
              <a:rPr lang="zh-CN" altLang="en-US" sz="2400"/>
              <a:t>个分量。</a:t>
            </a:r>
          </a:p>
        </p:txBody>
      </p:sp>
      <p:sp>
        <p:nvSpPr>
          <p:cNvPr id="14344" name="Rectangle 28"/>
          <p:cNvSpPr>
            <a:spLocks noChangeArrowheads="1"/>
          </p:cNvSpPr>
          <p:nvPr/>
        </p:nvSpPr>
        <p:spPr bwMode="auto">
          <a:xfrm>
            <a:off x="515938" y="1728788"/>
            <a:ext cx="1524000"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1">
            <a:spAutoFit/>
          </a:bodyPr>
          <a:lstStyle/>
          <a:p>
            <a:r>
              <a:rPr lang="zh-CN" altLang="en-US" sz="2400"/>
              <a:t>汉明距离：</a:t>
            </a:r>
          </a:p>
        </p:txBody>
      </p:sp>
      <p:sp>
        <p:nvSpPr>
          <p:cNvPr id="176157" name="Rectangle 29"/>
          <p:cNvSpPr>
            <a:spLocks noChangeArrowheads="1"/>
          </p:cNvSpPr>
          <p:nvPr/>
        </p:nvSpPr>
        <p:spPr bwMode="auto">
          <a:xfrm>
            <a:off x="430213" y="4481513"/>
            <a:ext cx="2603500"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altLang="zh-CN" sz="2400" b="1"/>
              <a:t>5</a:t>
            </a:r>
            <a:r>
              <a:rPr lang="zh-CN" altLang="en-US" sz="2400" b="1"/>
              <a:t>．角度相似性函数</a:t>
            </a:r>
          </a:p>
        </p:txBody>
      </p:sp>
      <p:graphicFrame>
        <p:nvGraphicFramePr>
          <p:cNvPr id="176158" name="Object 30"/>
          <p:cNvGraphicFramePr>
            <a:graphicFrameLocks noChangeAspect="1"/>
          </p:cNvGraphicFramePr>
          <p:nvPr/>
        </p:nvGraphicFramePr>
        <p:xfrm>
          <a:off x="2374900" y="4862513"/>
          <a:ext cx="3214688" cy="1019175"/>
        </p:xfrm>
        <a:graphic>
          <a:graphicData uri="http://schemas.openxmlformats.org/presentationml/2006/ole">
            <mc:AlternateContent xmlns:mc="http://schemas.openxmlformats.org/markup-compatibility/2006">
              <mc:Choice xmlns:v="urn:schemas-microsoft-com:vml" Requires="v">
                <p:oleObj spid="_x0000_s14446" name="公式" r:id="rId5" imgW="1562100" imgH="495300" progId="Equation.3">
                  <p:embed/>
                </p:oleObj>
              </mc:Choice>
              <mc:Fallback>
                <p:oleObj name="公式" r:id="rId5" imgW="1562100" imgH="495300" progId="Equation.3">
                  <p:embed/>
                  <p:pic>
                    <p:nvPicPr>
                      <p:cNvPr id="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4900" y="4862513"/>
                        <a:ext cx="3214688" cy="1019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76160" name="Rectangle 32"/>
          <p:cNvSpPr>
            <a:spLocks noChangeArrowheads="1"/>
          </p:cNvSpPr>
          <p:nvPr/>
        </p:nvSpPr>
        <p:spPr bwMode="auto">
          <a:xfrm>
            <a:off x="358775" y="6048375"/>
            <a:ext cx="6551613"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spAutoFit/>
          </a:bodyPr>
          <a:lstStyle/>
          <a:p>
            <a:r>
              <a:rPr lang="zh-CN" altLang="en-US" sz="2400"/>
              <a:t>是模式向量</a:t>
            </a:r>
            <a:r>
              <a:rPr lang="en-US" altLang="zh-CN" sz="2400" b="1" i="1"/>
              <a:t>X</a:t>
            </a:r>
            <a:r>
              <a:rPr lang="en-US" altLang="zh-CN" sz="2400" i="1" baseline="-25000"/>
              <a:t>i</a:t>
            </a:r>
            <a:r>
              <a:rPr lang="zh-CN" altLang="en-US" sz="2400"/>
              <a:t>，</a:t>
            </a:r>
            <a:r>
              <a:rPr lang="en-US" altLang="zh-CN" sz="2400" b="1" i="1"/>
              <a:t>X</a:t>
            </a:r>
            <a:r>
              <a:rPr lang="en-US" altLang="zh-CN" sz="2400" i="1" baseline="-25000"/>
              <a:t>j</a:t>
            </a:r>
            <a:r>
              <a:rPr lang="zh-CN" altLang="en-US" sz="2400"/>
              <a:t>之间夹角的余弦。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6154"/>
                                        </p:tgtEl>
                                        <p:attrNameLst>
                                          <p:attrName>style.visibility</p:attrName>
                                        </p:attrNameLst>
                                      </p:cBhvr>
                                      <p:to>
                                        <p:strVal val="visible"/>
                                      </p:to>
                                    </p:set>
                                    <p:animEffect transition="in" filter="fade">
                                      <p:cBhvr>
                                        <p:cTn id="7" dur="500"/>
                                        <p:tgtEl>
                                          <p:spTgt spid="1761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6157"/>
                                        </p:tgtEl>
                                        <p:attrNameLst>
                                          <p:attrName>style.visibility</p:attrName>
                                        </p:attrNameLst>
                                      </p:cBhvr>
                                      <p:to>
                                        <p:strVal val="visible"/>
                                      </p:to>
                                    </p:set>
                                    <p:animEffect transition="in" filter="fade">
                                      <p:cBhvr>
                                        <p:cTn id="12" dur="500"/>
                                        <p:tgtEl>
                                          <p:spTgt spid="176157"/>
                                        </p:tgtEl>
                                      </p:cBhvr>
                                    </p:animEffect>
                                  </p:childTnLst>
                                </p:cTn>
                              </p:par>
                              <p:par>
                                <p:cTn id="13" presetID="10" presetClass="entr" presetSubtype="0" fill="hold" nodeType="withEffect">
                                  <p:stCondLst>
                                    <p:cond delay="0"/>
                                  </p:stCondLst>
                                  <p:childTnLst>
                                    <p:set>
                                      <p:cBhvr>
                                        <p:cTn id="14" dur="1" fill="hold">
                                          <p:stCondLst>
                                            <p:cond delay="0"/>
                                          </p:stCondLst>
                                        </p:cTn>
                                        <p:tgtEl>
                                          <p:spTgt spid="176158"/>
                                        </p:tgtEl>
                                        <p:attrNameLst>
                                          <p:attrName>style.visibility</p:attrName>
                                        </p:attrNameLst>
                                      </p:cBhvr>
                                      <p:to>
                                        <p:strVal val="visible"/>
                                      </p:to>
                                    </p:set>
                                    <p:animEffect transition="in" filter="fade">
                                      <p:cBhvr>
                                        <p:cTn id="15" dur="500"/>
                                        <p:tgtEl>
                                          <p:spTgt spid="17615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6160"/>
                                        </p:tgtEl>
                                        <p:attrNameLst>
                                          <p:attrName>style.visibility</p:attrName>
                                        </p:attrNameLst>
                                      </p:cBhvr>
                                      <p:to>
                                        <p:strVal val="visible"/>
                                      </p:to>
                                    </p:set>
                                    <p:animEffect transition="in" filter="fade">
                                      <p:cBhvr>
                                        <p:cTn id="18" dur="500"/>
                                        <p:tgtEl>
                                          <p:spTgt spid="176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54" grpId="0"/>
      <p:bldP spid="176157" grpId="0"/>
      <p:bldP spid="1761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180975" y="1040274"/>
            <a:ext cx="8905875" cy="10341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zh-CN" altLang="en-US" sz="2400" b="1" dirty="0"/>
              <a:t>聚类准则：</a:t>
            </a:r>
            <a:r>
              <a:rPr lang="zh-CN" altLang="en-US" sz="2400" dirty="0"/>
              <a:t>根据相似性测度确定的，衡量模式之间是否相似的标</a:t>
            </a:r>
          </a:p>
          <a:p>
            <a:pPr>
              <a:lnSpc>
                <a:spcPct val="130000"/>
              </a:lnSpc>
            </a:pPr>
            <a:r>
              <a:rPr lang="zh-CN" altLang="en-US" sz="2400" dirty="0"/>
              <a:t>        </a:t>
            </a:r>
            <a:r>
              <a:rPr lang="en-US" altLang="zh-CN" sz="2400" dirty="0"/>
              <a:t>  </a:t>
            </a:r>
            <a:r>
              <a:rPr lang="zh-CN" altLang="en-US" sz="2400" dirty="0"/>
              <a:t>准。即把不同模式聚为一类还是归为不同类的准则。</a:t>
            </a:r>
          </a:p>
        </p:txBody>
      </p:sp>
      <p:sp>
        <p:nvSpPr>
          <p:cNvPr id="76805" name="Rectangle 5"/>
          <p:cNvSpPr>
            <a:spLocks noChangeArrowheads="1"/>
          </p:cNvSpPr>
          <p:nvPr/>
        </p:nvSpPr>
        <p:spPr bwMode="auto">
          <a:xfrm>
            <a:off x="260350" y="2203450"/>
            <a:ext cx="8474075" cy="1114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40000"/>
              </a:lnSpc>
            </a:pPr>
            <a:r>
              <a:rPr lang="zh-CN" altLang="en-US" sz="2400"/>
              <a:t>确定聚类准则的两种方式：</a:t>
            </a:r>
          </a:p>
          <a:p>
            <a:pPr>
              <a:lnSpc>
                <a:spcPct val="140000"/>
              </a:lnSpc>
            </a:pPr>
            <a:r>
              <a:rPr lang="en-US" altLang="zh-CN" sz="2400"/>
              <a:t>1.  </a:t>
            </a:r>
            <a:r>
              <a:rPr lang="zh-CN" altLang="en-US" sz="2400"/>
              <a:t>阈值准则：根据规定的距离阈值进行分类的准则。</a:t>
            </a:r>
          </a:p>
        </p:txBody>
      </p:sp>
      <p:sp>
        <p:nvSpPr>
          <p:cNvPr id="76807" name="Rectangle 7"/>
          <p:cNvSpPr>
            <a:spLocks noChangeArrowheads="1"/>
          </p:cNvSpPr>
          <p:nvPr/>
        </p:nvSpPr>
        <p:spPr bwMode="auto">
          <a:xfrm>
            <a:off x="250825" y="3338513"/>
            <a:ext cx="8893175" cy="15160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en-US" altLang="zh-CN" sz="2400" dirty="0"/>
              <a:t>2.  </a:t>
            </a:r>
            <a:r>
              <a:rPr lang="zh-CN" altLang="en-US" sz="2400" dirty="0"/>
              <a:t>函数准则：利用聚类准则函数进行分类的准则。</a:t>
            </a:r>
          </a:p>
          <a:p>
            <a:pPr>
              <a:lnSpc>
                <a:spcPct val="130000"/>
              </a:lnSpc>
            </a:pPr>
            <a:r>
              <a:rPr lang="zh-CN" altLang="en-US" sz="2400" dirty="0"/>
              <a:t>       </a:t>
            </a:r>
            <a:r>
              <a:rPr lang="zh-CN" altLang="en-US" sz="2400" dirty="0">
                <a:solidFill>
                  <a:srgbClr val="993300"/>
                </a:solidFill>
              </a:rPr>
              <a:t>聚类准则函数：在聚类分析中，表示模式类间相似或差异性的函数。</a:t>
            </a:r>
          </a:p>
        </p:txBody>
      </p:sp>
      <p:grpSp>
        <p:nvGrpSpPr>
          <p:cNvPr id="76815" name="Group 15"/>
          <p:cNvGrpSpPr>
            <a:grpSpLocks/>
          </p:cNvGrpSpPr>
          <p:nvPr/>
        </p:nvGrpSpPr>
        <p:grpSpPr bwMode="auto">
          <a:xfrm>
            <a:off x="249238" y="4772025"/>
            <a:ext cx="8937625" cy="1516063"/>
            <a:chOff x="157" y="2628"/>
            <a:chExt cx="5630" cy="955"/>
          </a:xfrm>
        </p:grpSpPr>
        <p:sp>
          <p:nvSpPr>
            <p:cNvPr id="15367" name="Rectangle 10"/>
            <p:cNvSpPr>
              <a:spLocks noChangeArrowheads="1"/>
            </p:cNvSpPr>
            <p:nvPr/>
          </p:nvSpPr>
          <p:spPr bwMode="auto">
            <a:xfrm>
              <a:off x="157" y="2628"/>
              <a:ext cx="5630" cy="9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en-US" altLang="zh-CN" sz="2400" b="1">
                  <a:cs typeface="Times New Roman" pitchFamily="18" charset="0"/>
                </a:rPr>
                <a:t>        </a:t>
              </a:r>
              <a:r>
                <a:rPr lang="zh-CN" altLang="en-US" sz="2400">
                  <a:cs typeface="Times New Roman" pitchFamily="18" charset="0"/>
                </a:rPr>
                <a:t>它应是模式样本集</a:t>
              </a:r>
              <a:r>
                <a:rPr lang="en-US" altLang="zh-CN" sz="2400">
                  <a:cs typeface="Times New Roman" pitchFamily="18" charset="0"/>
                </a:rPr>
                <a:t>{</a:t>
              </a:r>
              <a:r>
                <a:rPr lang="en-US" altLang="zh-CN" sz="2400" i="1">
                  <a:cs typeface="Times New Roman" pitchFamily="18" charset="0"/>
                </a:rPr>
                <a:t>X </a:t>
              </a:r>
              <a:r>
                <a:rPr lang="en-US" altLang="zh-CN" sz="2400">
                  <a:cs typeface="Times New Roman" pitchFamily="18" charset="0"/>
                </a:rPr>
                <a:t>}</a:t>
              </a:r>
              <a:r>
                <a:rPr lang="zh-CN" altLang="en-US" sz="2400"/>
                <a:t>和模式类别                          的函数。可使聚类分析转化为寻找准则函数极值的最优化问题。一种常用的指标是误差平方之和。</a:t>
              </a:r>
            </a:p>
          </p:txBody>
        </p:sp>
        <p:graphicFrame>
          <p:nvGraphicFramePr>
            <p:cNvPr id="15368" name="Object 8"/>
            <p:cNvGraphicFramePr>
              <a:graphicFrameLocks noChangeAspect="1"/>
            </p:cNvGraphicFramePr>
            <p:nvPr/>
          </p:nvGraphicFramePr>
          <p:xfrm>
            <a:off x="3449" y="2730"/>
            <a:ext cx="1390" cy="254"/>
          </p:xfrm>
          <a:graphic>
            <a:graphicData uri="http://schemas.openxmlformats.org/presentationml/2006/ole">
              <mc:AlternateContent xmlns:mc="http://schemas.openxmlformats.org/markup-compatibility/2006">
                <mc:Choice xmlns:v="urn:schemas-microsoft-com:vml" Requires="v">
                  <p:oleObj spid="_x0000_s15418" name="公式" r:id="rId3" imgW="1218671" imgH="241195" progId="Equation.3">
                    <p:embed/>
                  </p:oleObj>
                </mc:Choice>
                <mc:Fallback>
                  <p:oleObj name="公式" r:id="rId3" imgW="1218671" imgH="241195"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9" y="2730"/>
                          <a:ext cx="1390" cy="2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sp>
        <p:nvSpPr>
          <p:cNvPr id="15366" name="Rectangle 14"/>
          <p:cNvSpPr>
            <a:spLocks noChangeArrowheads="1"/>
          </p:cNvSpPr>
          <p:nvPr/>
        </p:nvSpPr>
        <p:spPr bwMode="auto">
          <a:xfrm>
            <a:off x="314325" y="450850"/>
            <a:ext cx="2614613"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400" b="1"/>
              <a:t>2.2.2  </a:t>
            </a:r>
            <a:r>
              <a:rPr lang="zh-CN" altLang="en-US" sz="2400" b="1"/>
              <a:t>聚类准则</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805"/>
                                        </p:tgtEl>
                                        <p:attrNameLst>
                                          <p:attrName>style.visibility</p:attrName>
                                        </p:attrNameLst>
                                      </p:cBhvr>
                                      <p:to>
                                        <p:strVal val="visible"/>
                                      </p:to>
                                    </p:set>
                                    <p:animEffect transition="in" filter="fade">
                                      <p:cBhvr>
                                        <p:cTn id="7" dur="500"/>
                                        <p:tgtEl>
                                          <p:spTgt spid="768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807"/>
                                        </p:tgtEl>
                                        <p:attrNameLst>
                                          <p:attrName>style.visibility</p:attrName>
                                        </p:attrNameLst>
                                      </p:cBhvr>
                                      <p:to>
                                        <p:strVal val="visible"/>
                                      </p:to>
                                    </p:set>
                                    <p:animEffect transition="in" filter="fade">
                                      <p:cBhvr>
                                        <p:cTn id="12" dur="500"/>
                                        <p:tgtEl>
                                          <p:spTgt spid="768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6815"/>
                                        </p:tgtEl>
                                        <p:attrNameLst>
                                          <p:attrName>style.visibility</p:attrName>
                                        </p:attrNameLst>
                                      </p:cBhvr>
                                      <p:to>
                                        <p:strVal val="visible"/>
                                      </p:to>
                                    </p:set>
                                    <p:animEffect transition="in" filter="fade">
                                      <p:cBhvr>
                                        <p:cTn id="17" dur="500"/>
                                        <p:tgtEl>
                                          <p:spTgt spid="768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p:bldP spid="7680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22"/>
          <p:cNvGrpSpPr>
            <a:grpSpLocks/>
          </p:cNvGrpSpPr>
          <p:nvPr/>
        </p:nvGrpSpPr>
        <p:grpSpPr bwMode="auto">
          <a:xfrm>
            <a:off x="612775" y="515938"/>
            <a:ext cx="5357813" cy="925512"/>
            <a:chOff x="386" y="253"/>
            <a:chExt cx="3375" cy="583"/>
          </a:xfrm>
        </p:grpSpPr>
        <p:sp>
          <p:nvSpPr>
            <p:cNvPr id="16399" name="Rectangle 5"/>
            <p:cNvSpPr>
              <a:spLocks noChangeArrowheads="1"/>
            </p:cNvSpPr>
            <p:nvPr/>
          </p:nvSpPr>
          <p:spPr bwMode="auto">
            <a:xfrm>
              <a:off x="386" y="393"/>
              <a:ext cx="1539"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cs typeface="Times New Roman" pitchFamily="18" charset="0"/>
                </a:rPr>
                <a:t>聚类准则函数： </a:t>
              </a:r>
              <a:endParaRPr lang="zh-CN" altLang="en-US" sz="2400"/>
            </a:p>
          </p:txBody>
        </p:sp>
        <p:graphicFrame>
          <p:nvGraphicFramePr>
            <p:cNvPr id="16400" name="Object 4"/>
            <p:cNvGraphicFramePr>
              <a:graphicFrameLocks noChangeAspect="1"/>
            </p:cNvGraphicFramePr>
            <p:nvPr/>
          </p:nvGraphicFramePr>
          <p:xfrm>
            <a:off x="1986" y="253"/>
            <a:ext cx="1775" cy="583"/>
          </p:xfrm>
          <a:graphic>
            <a:graphicData uri="http://schemas.openxmlformats.org/presentationml/2006/ole">
              <mc:AlternateContent xmlns:mc="http://schemas.openxmlformats.org/markup-compatibility/2006">
                <mc:Choice xmlns:v="urn:schemas-microsoft-com:vml" Requires="v">
                  <p:oleObj spid="_x0000_s16642" name="公式" r:id="rId3" imgW="1333500" imgH="482600" progId="Equation.3">
                    <p:embed/>
                  </p:oleObj>
                </mc:Choice>
                <mc:Fallback>
                  <p:oleObj name="公式" r:id="rId3" imgW="1333500" imgH="482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 y="253"/>
                          <a:ext cx="1775" cy="5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sp>
        <p:nvSpPr>
          <p:cNvPr id="16387" name="Rectangle 11"/>
          <p:cNvSpPr>
            <a:spLocks noChangeArrowheads="1"/>
          </p:cNvSpPr>
          <p:nvPr/>
        </p:nvSpPr>
        <p:spPr bwMode="auto">
          <a:xfrm>
            <a:off x="220663" y="1462088"/>
            <a:ext cx="52879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cs typeface="Times New Roman" pitchFamily="18" charset="0"/>
              </a:rPr>
              <a:t>式中：</a:t>
            </a:r>
            <a:r>
              <a:rPr lang="en-US" altLang="zh-CN" sz="2400" i="1">
                <a:cs typeface="Times New Roman" pitchFamily="18" charset="0"/>
              </a:rPr>
              <a:t>c</a:t>
            </a:r>
            <a:r>
              <a:rPr lang="zh-CN" altLang="en-US" sz="2400">
                <a:cs typeface="Times New Roman" pitchFamily="18" charset="0"/>
              </a:rPr>
              <a:t>为聚类类别的数目，</a:t>
            </a:r>
            <a:endParaRPr lang="zh-CN" altLang="en-US" sz="2400"/>
          </a:p>
        </p:txBody>
      </p:sp>
      <p:grpSp>
        <p:nvGrpSpPr>
          <p:cNvPr id="16388" name="Group 16"/>
          <p:cNvGrpSpPr>
            <a:grpSpLocks/>
          </p:cNvGrpSpPr>
          <p:nvPr/>
        </p:nvGrpSpPr>
        <p:grpSpPr bwMode="auto">
          <a:xfrm>
            <a:off x="1166813" y="1836738"/>
            <a:ext cx="6770687" cy="981075"/>
            <a:chOff x="821" y="1139"/>
            <a:chExt cx="4265" cy="618"/>
          </a:xfrm>
        </p:grpSpPr>
        <p:graphicFrame>
          <p:nvGraphicFramePr>
            <p:cNvPr id="16395" name="Object 10"/>
            <p:cNvGraphicFramePr>
              <a:graphicFrameLocks noChangeAspect="1"/>
            </p:cNvGraphicFramePr>
            <p:nvPr/>
          </p:nvGraphicFramePr>
          <p:xfrm>
            <a:off x="821" y="1139"/>
            <a:ext cx="1425" cy="618"/>
          </p:xfrm>
          <a:graphic>
            <a:graphicData uri="http://schemas.openxmlformats.org/presentationml/2006/ole">
              <mc:AlternateContent xmlns:mc="http://schemas.openxmlformats.org/markup-compatibility/2006">
                <mc:Choice xmlns:v="urn:schemas-microsoft-com:vml" Requires="v">
                  <p:oleObj spid="_x0000_s16643" name="公式" r:id="rId5" imgW="1002865" imgH="482391" progId="Equation.3">
                    <p:embed/>
                  </p:oleObj>
                </mc:Choice>
                <mc:Fallback>
                  <p:oleObj name="公式" r:id="rId5" imgW="1002865" imgH="482391"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 y="1139"/>
                          <a:ext cx="1425" cy="6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6" name="Object 9"/>
            <p:cNvGraphicFramePr>
              <a:graphicFrameLocks noChangeAspect="1"/>
            </p:cNvGraphicFramePr>
            <p:nvPr/>
          </p:nvGraphicFramePr>
          <p:xfrm>
            <a:off x="2863" y="1310"/>
            <a:ext cx="215" cy="283"/>
          </p:xfrm>
          <a:graphic>
            <a:graphicData uri="http://schemas.openxmlformats.org/presentationml/2006/ole">
              <mc:AlternateContent xmlns:mc="http://schemas.openxmlformats.org/markup-compatibility/2006">
                <mc:Choice xmlns:v="urn:schemas-microsoft-com:vml" Requires="v">
                  <p:oleObj spid="_x0000_s16644" name="公式" r:id="rId7" imgW="177646" imgH="241091" progId="Equation.3">
                    <p:embed/>
                  </p:oleObj>
                </mc:Choice>
                <mc:Fallback>
                  <p:oleObj name="公式" r:id="rId7" imgW="177646" imgH="241091"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3" y="1310"/>
                          <a:ext cx="215" cy="2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6397" name="Rectangle 12"/>
            <p:cNvSpPr>
              <a:spLocks noChangeArrowheads="1"/>
            </p:cNvSpPr>
            <p:nvPr/>
          </p:nvSpPr>
          <p:spPr bwMode="auto">
            <a:xfrm>
              <a:off x="2143" y="1272"/>
              <a:ext cx="69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a:cs typeface="Times New Roman" pitchFamily="18" charset="0"/>
                </a:rPr>
                <a:t>为属于</a:t>
              </a:r>
              <a:endParaRPr lang="zh-CN" altLang="en-US" sz="2400"/>
            </a:p>
          </p:txBody>
        </p:sp>
        <p:sp>
          <p:nvSpPr>
            <p:cNvPr id="16398" name="Rectangle 13"/>
            <p:cNvSpPr>
              <a:spLocks noChangeArrowheads="1"/>
            </p:cNvSpPr>
            <p:nvPr/>
          </p:nvSpPr>
          <p:spPr bwMode="auto">
            <a:xfrm>
              <a:off x="3050" y="1272"/>
              <a:ext cx="2036"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a:cs typeface="Times New Roman" pitchFamily="18" charset="0"/>
                </a:rPr>
                <a:t>集的样本的均值向量，</a:t>
              </a:r>
              <a:endParaRPr lang="zh-CN" altLang="en-US" sz="2400"/>
            </a:p>
          </p:txBody>
        </p:sp>
      </p:grpSp>
      <p:grpSp>
        <p:nvGrpSpPr>
          <p:cNvPr id="16389" name="Group 23"/>
          <p:cNvGrpSpPr>
            <a:grpSpLocks/>
          </p:cNvGrpSpPr>
          <p:nvPr/>
        </p:nvGrpSpPr>
        <p:grpSpPr bwMode="auto">
          <a:xfrm>
            <a:off x="1195388" y="2871788"/>
            <a:ext cx="3187700" cy="539750"/>
            <a:chOff x="1104" y="1629"/>
            <a:chExt cx="2008" cy="340"/>
          </a:xfrm>
        </p:grpSpPr>
        <p:graphicFrame>
          <p:nvGraphicFramePr>
            <p:cNvPr id="16392" name="Object 8"/>
            <p:cNvGraphicFramePr>
              <a:graphicFrameLocks noChangeAspect="1"/>
            </p:cNvGraphicFramePr>
            <p:nvPr/>
          </p:nvGraphicFramePr>
          <p:xfrm>
            <a:off x="1104" y="1629"/>
            <a:ext cx="312" cy="340"/>
          </p:xfrm>
          <a:graphic>
            <a:graphicData uri="http://schemas.openxmlformats.org/presentationml/2006/ole">
              <mc:AlternateContent xmlns:mc="http://schemas.openxmlformats.org/markup-compatibility/2006">
                <mc:Choice xmlns:v="urn:schemas-microsoft-com:vml" Requires="v">
                  <p:oleObj spid="_x0000_s16645" name="公式" r:id="rId9" imgW="215713" imgH="241091" progId="Equation.3">
                    <p:embed/>
                  </p:oleObj>
                </mc:Choice>
                <mc:Fallback>
                  <p:oleObj name="公式" r:id="rId9" imgW="215713" imgH="241091"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 y="1629"/>
                          <a:ext cx="312" cy="3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3" name="Object 7"/>
            <p:cNvGraphicFramePr>
              <a:graphicFrameLocks noChangeAspect="1"/>
            </p:cNvGraphicFramePr>
            <p:nvPr/>
          </p:nvGraphicFramePr>
          <p:xfrm>
            <a:off x="1643" y="1658"/>
            <a:ext cx="236" cy="311"/>
          </p:xfrm>
          <a:graphic>
            <a:graphicData uri="http://schemas.openxmlformats.org/presentationml/2006/ole">
              <mc:AlternateContent xmlns:mc="http://schemas.openxmlformats.org/markup-compatibility/2006">
                <mc:Choice xmlns:v="urn:schemas-microsoft-com:vml" Requires="v">
                  <p:oleObj spid="_x0000_s16646" name="公式" r:id="rId11" imgW="177646" imgH="241091" progId="Equation.3">
                    <p:embed/>
                  </p:oleObj>
                </mc:Choice>
                <mc:Fallback>
                  <p:oleObj name="公式" r:id="rId11" imgW="177646" imgH="241091"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3" y="1658"/>
                          <a:ext cx="236" cy="3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6394" name="Rectangle 14"/>
            <p:cNvSpPr>
              <a:spLocks noChangeArrowheads="1"/>
            </p:cNvSpPr>
            <p:nvPr/>
          </p:nvSpPr>
          <p:spPr bwMode="auto">
            <a:xfrm>
              <a:off x="1359" y="1661"/>
              <a:ext cx="1753"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a:cs typeface="Times New Roman" pitchFamily="18" charset="0"/>
                </a:rPr>
                <a:t>为     </a:t>
              </a:r>
              <a:r>
                <a:rPr lang="zh-CN" altLang="en-US" sz="2400"/>
                <a:t>中样本数目。 </a:t>
              </a:r>
            </a:p>
          </p:txBody>
        </p:sp>
      </p:grpSp>
      <p:sp>
        <p:nvSpPr>
          <p:cNvPr id="77842" name="Rectangle 18"/>
          <p:cNvSpPr>
            <a:spLocks noChangeArrowheads="1"/>
          </p:cNvSpPr>
          <p:nvPr/>
        </p:nvSpPr>
        <p:spPr bwMode="auto">
          <a:xfrm>
            <a:off x="250825" y="3662363"/>
            <a:ext cx="8893175" cy="1041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en-US" altLang="zh-CN" sz="2400" i="1" dirty="0"/>
              <a:t>        </a:t>
            </a:r>
            <a:r>
              <a:rPr lang="en-US" altLang="zh-CN" sz="2400" i="1" dirty="0">
                <a:solidFill>
                  <a:srgbClr val="9A3300"/>
                </a:solidFill>
              </a:rPr>
              <a:t>J</a:t>
            </a:r>
            <a:r>
              <a:rPr lang="zh-CN" altLang="en-US" sz="2400" dirty="0">
                <a:solidFill>
                  <a:srgbClr val="9A3300"/>
                </a:solidFill>
              </a:rPr>
              <a:t>代表了分属于</a:t>
            </a:r>
            <a:r>
              <a:rPr lang="en-US" altLang="zh-CN" sz="2400" i="1" dirty="0">
                <a:solidFill>
                  <a:srgbClr val="9A3300"/>
                </a:solidFill>
              </a:rPr>
              <a:t>c</a:t>
            </a:r>
            <a:r>
              <a:rPr lang="zh-CN" altLang="en-US" sz="2400" dirty="0">
                <a:solidFill>
                  <a:srgbClr val="9A3300"/>
                </a:solidFill>
              </a:rPr>
              <a:t>个聚类类别的全部模式样本与其相应类别模式均值之间的误差平方和。 </a:t>
            </a:r>
          </a:p>
        </p:txBody>
      </p:sp>
      <p:sp>
        <p:nvSpPr>
          <p:cNvPr id="77843" name="Rectangle 19"/>
          <p:cNvSpPr>
            <a:spLocks noChangeArrowheads="1"/>
          </p:cNvSpPr>
          <p:nvPr/>
        </p:nvSpPr>
        <p:spPr bwMode="auto">
          <a:xfrm>
            <a:off x="280988" y="4994275"/>
            <a:ext cx="8748712" cy="1531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zh-CN" altLang="en-US" sz="2400"/>
              <a:t>适用范围：</a:t>
            </a:r>
          </a:p>
          <a:p>
            <a:pPr>
              <a:lnSpc>
                <a:spcPct val="130000"/>
              </a:lnSpc>
            </a:pPr>
            <a:r>
              <a:rPr lang="zh-CN" altLang="en-US" sz="2400"/>
              <a:t>       适用于样本类数给定，各类样本密集且数目相差不多，而不同类间的样本又明显分开的情况。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7842">
                                            <p:txEl>
                                              <p:pRg st="0" end="0"/>
                                            </p:txEl>
                                          </p:spTgt>
                                        </p:tgtEl>
                                        <p:attrNameLst>
                                          <p:attrName>style.visibility</p:attrName>
                                        </p:attrNameLst>
                                      </p:cBhvr>
                                      <p:to>
                                        <p:strVal val="visible"/>
                                      </p:to>
                                    </p:set>
                                    <p:animEffect transition="in" filter="fade">
                                      <p:cBhvr>
                                        <p:cTn id="7" dur="500"/>
                                        <p:tgtEl>
                                          <p:spTgt spid="7784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7843">
                                            <p:txEl>
                                              <p:pRg st="0" end="0"/>
                                            </p:txEl>
                                          </p:spTgt>
                                        </p:tgtEl>
                                        <p:attrNameLst>
                                          <p:attrName>style.visibility</p:attrName>
                                        </p:attrNameLst>
                                      </p:cBhvr>
                                      <p:to>
                                        <p:strVal val="visible"/>
                                      </p:to>
                                    </p:set>
                                    <p:animEffect transition="in" filter="fade">
                                      <p:cBhvr>
                                        <p:cTn id="12" dur="500"/>
                                        <p:tgtEl>
                                          <p:spTgt spid="7784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7843">
                                            <p:txEl>
                                              <p:pRg st="1" end="1"/>
                                            </p:txEl>
                                          </p:spTgt>
                                        </p:tgtEl>
                                        <p:attrNameLst>
                                          <p:attrName>style.visibility</p:attrName>
                                        </p:attrNameLst>
                                      </p:cBhvr>
                                      <p:to>
                                        <p:strVal val="visible"/>
                                      </p:to>
                                    </p:set>
                                    <p:animEffect transition="in" filter="fade">
                                      <p:cBhvr>
                                        <p:cTn id="15" dur="500"/>
                                        <p:tgtEl>
                                          <p:spTgt spid="778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431800" y="285750"/>
            <a:ext cx="15716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t>例</a:t>
            </a:r>
            <a:r>
              <a:rPr lang="en-US" altLang="zh-CN" sz="2400"/>
              <a:t>1</a:t>
            </a:r>
            <a:r>
              <a:rPr lang="zh-CN" altLang="en-US" sz="2400"/>
              <a:t>：</a:t>
            </a:r>
          </a:p>
        </p:txBody>
      </p:sp>
      <p:sp>
        <p:nvSpPr>
          <p:cNvPr id="17411" name="Rectangle 6"/>
          <p:cNvSpPr>
            <a:spLocks noChangeArrowheads="1"/>
          </p:cNvSpPr>
          <p:nvPr/>
        </p:nvSpPr>
        <p:spPr bwMode="auto">
          <a:xfrm>
            <a:off x="0" y="2543175"/>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8857" name="Rectangle 9"/>
          <p:cNvSpPr>
            <a:spLocks noChangeArrowheads="1"/>
          </p:cNvSpPr>
          <p:nvPr/>
        </p:nvSpPr>
        <p:spPr bwMode="auto">
          <a:xfrm>
            <a:off x="990601" y="4803510"/>
            <a:ext cx="2895599" cy="14403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a:lnSpc>
                <a:spcPct val="130000"/>
              </a:lnSpc>
            </a:pPr>
            <a:r>
              <a:rPr lang="zh-CN" altLang="en-US" sz="2400" dirty="0"/>
              <a:t>类内误差平方和很小，类间距离很远。</a:t>
            </a:r>
          </a:p>
          <a:p>
            <a:pPr>
              <a:lnSpc>
                <a:spcPct val="130000"/>
              </a:lnSpc>
            </a:pPr>
            <a:r>
              <a:rPr lang="zh-CN" altLang="en-US" sz="2400" dirty="0"/>
              <a:t>可得到最好的结果。</a:t>
            </a:r>
          </a:p>
        </p:txBody>
      </p:sp>
      <p:grpSp>
        <p:nvGrpSpPr>
          <p:cNvPr id="78865" name="Group 17"/>
          <p:cNvGrpSpPr>
            <a:grpSpLocks/>
          </p:cNvGrpSpPr>
          <p:nvPr/>
        </p:nvGrpSpPr>
        <p:grpSpPr bwMode="auto">
          <a:xfrm>
            <a:off x="4735513" y="4738688"/>
            <a:ext cx="4179887" cy="1516062"/>
            <a:chOff x="2983" y="2985"/>
            <a:chExt cx="2467" cy="955"/>
          </a:xfrm>
        </p:grpSpPr>
        <p:sp>
          <p:nvSpPr>
            <p:cNvPr id="17416" name="Rectangle 12"/>
            <p:cNvSpPr>
              <a:spLocks noChangeArrowheads="1"/>
            </p:cNvSpPr>
            <p:nvPr/>
          </p:nvSpPr>
          <p:spPr bwMode="auto">
            <a:xfrm>
              <a:off x="2983" y="2985"/>
              <a:ext cx="2467" cy="9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en-US" altLang="zh-CN" sz="2400" dirty="0">
                  <a:cs typeface="Times New Roman" pitchFamily="18" charset="0"/>
                </a:rPr>
                <a:t>      </a:t>
              </a:r>
              <a:r>
                <a:rPr lang="zh-CN" altLang="en-US" sz="2400" dirty="0">
                  <a:cs typeface="Times New Roman" pitchFamily="18" charset="0"/>
                </a:rPr>
                <a:t>类长轴两端距离中心很远，</a:t>
              </a:r>
              <a:r>
                <a:rPr lang="en-US" altLang="zh-CN" sz="2400" i="1" dirty="0">
                  <a:cs typeface="Times New Roman" pitchFamily="18" charset="0"/>
                </a:rPr>
                <a:t>J</a:t>
              </a:r>
              <a:r>
                <a:rPr lang="zh-CN" altLang="en-US" sz="2400" dirty="0">
                  <a:cs typeface="Times New Roman" pitchFamily="18" charset="0"/>
                </a:rPr>
                <a:t>值较大，结果不易令人满意。</a:t>
              </a:r>
              <a:endParaRPr lang="zh-CN" altLang="en-US" sz="2400" dirty="0"/>
            </a:p>
          </p:txBody>
        </p:sp>
        <p:graphicFrame>
          <p:nvGraphicFramePr>
            <p:cNvPr id="17417" name="Object 10"/>
            <p:cNvGraphicFramePr>
              <a:graphicFrameLocks noChangeAspect="1"/>
            </p:cNvGraphicFramePr>
            <p:nvPr>
              <p:extLst>
                <p:ext uri="{D42A27DB-BD31-4B8C-83A1-F6EECF244321}">
                  <p14:modId xmlns:p14="http://schemas.microsoft.com/office/powerpoint/2010/main" val="70794290"/>
                </p:ext>
              </p:extLst>
            </p:nvPr>
          </p:nvGraphicFramePr>
          <p:xfrm>
            <a:off x="3111" y="3166"/>
            <a:ext cx="245" cy="264"/>
          </p:xfrm>
          <a:graphic>
            <a:graphicData uri="http://schemas.openxmlformats.org/presentationml/2006/ole">
              <mc:AlternateContent xmlns:mc="http://schemas.openxmlformats.org/markup-compatibility/2006">
                <mc:Choice xmlns:v="urn:schemas-microsoft-com:vml" Requires="v">
                  <p:oleObj spid="_x0000_s17467" name="公式" r:id="rId3" imgW="177569" imgH="215619" progId="Equation.3">
                    <p:embed/>
                  </p:oleObj>
                </mc:Choice>
                <mc:Fallback>
                  <p:oleObj name="公式" r:id="rId3" imgW="177569" imgH="215619"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 y="3166"/>
                          <a:ext cx="245"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pic>
        <p:nvPicPr>
          <p:cNvPr id="17414" name="Picture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813" y="741363"/>
            <a:ext cx="4051300" cy="3771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415" name="Picture 1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67263" y="665163"/>
            <a:ext cx="3814762" cy="3892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857"/>
                                        </p:tgtEl>
                                        <p:attrNameLst>
                                          <p:attrName>style.visibility</p:attrName>
                                        </p:attrNameLst>
                                      </p:cBhvr>
                                      <p:to>
                                        <p:strVal val="visible"/>
                                      </p:to>
                                    </p:set>
                                    <p:animEffect transition="in" filter="fade">
                                      <p:cBhvr>
                                        <p:cTn id="7" dur="500"/>
                                        <p:tgtEl>
                                          <p:spTgt spid="788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8865"/>
                                        </p:tgtEl>
                                        <p:attrNameLst>
                                          <p:attrName>style.visibility</p:attrName>
                                        </p:attrNameLst>
                                      </p:cBhvr>
                                      <p:to>
                                        <p:strVal val="visible"/>
                                      </p:to>
                                    </p:set>
                                    <p:animEffect transition="in" filter="fade">
                                      <p:cBhvr>
                                        <p:cTn id="12" dur="500"/>
                                        <p:tgtEl>
                                          <p:spTgt spid="78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10" name="Picture 23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2163" y="2103438"/>
            <a:ext cx="3978275" cy="396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0105" name="Rectangle 233"/>
          <p:cNvSpPr>
            <a:spLocks noChangeArrowheads="1"/>
          </p:cNvSpPr>
          <p:nvPr/>
        </p:nvSpPr>
        <p:spPr bwMode="auto">
          <a:xfrm>
            <a:off x="6284913" y="6035675"/>
            <a:ext cx="1219200"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zh-CN" altLang="en-US" sz="2400"/>
              <a:t>错误分类</a:t>
            </a:r>
          </a:p>
        </p:txBody>
      </p:sp>
      <p:sp>
        <p:nvSpPr>
          <p:cNvPr id="18436" name="Rectangle 4"/>
          <p:cNvSpPr>
            <a:spLocks noChangeArrowheads="1"/>
          </p:cNvSpPr>
          <p:nvPr/>
        </p:nvSpPr>
        <p:spPr bwMode="auto">
          <a:xfrm>
            <a:off x="611188" y="579438"/>
            <a:ext cx="36464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t>例</a:t>
            </a:r>
            <a:r>
              <a:rPr lang="en-US" altLang="zh-CN" sz="2400"/>
              <a:t>2</a:t>
            </a:r>
            <a:r>
              <a:rPr lang="zh-CN" altLang="en-US" sz="2400"/>
              <a:t>：另一种情况 </a:t>
            </a:r>
          </a:p>
        </p:txBody>
      </p:sp>
      <p:sp>
        <p:nvSpPr>
          <p:cNvPr id="18437" name="Rectangle 6"/>
          <p:cNvSpPr>
            <a:spLocks noChangeArrowheads="1"/>
          </p:cNvSpPr>
          <p:nvPr/>
        </p:nvSpPr>
        <p:spPr bwMode="auto">
          <a:xfrm>
            <a:off x="627063" y="965200"/>
            <a:ext cx="7900987" cy="1041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zh-CN" altLang="en-US" sz="2400"/>
              <a:t>有时可能把样本数目多的一类分拆为二，造成错误聚类。</a:t>
            </a:r>
          </a:p>
          <a:p>
            <a:pPr>
              <a:lnSpc>
                <a:spcPct val="130000"/>
              </a:lnSpc>
            </a:pPr>
            <a:r>
              <a:rPr lang="zh-CN" altLang="en-US" sz="2400"/>
              <a:t>原因：这样分开，</a:t>
            </a:r>
            <a:r>
              <a:rPr lang="en-US" altLang="zh-CN" sz="2400" i="1"/>
              <a:t>J</a:t>
            </a:r>
            <a:r>
              <a:rPr lang="zh-CN" altLang="en-US" sz="2400"/>
              <a:t>值会更小。</a:t>
            </a:r>
          </a:p>
        </p:txBody>
      </p:sp>
      <p:sp>
        <p:nvSpPr>
          <p:cNvPr id="79880" name="Line 8"/>
          <p:cNvSpPr>
            <a:spLocks noChangeShapeType="1"/>
          </p:cNvSpPr>
          <p:nvPr/>
        </p:nvSpPr>
        <p:spPr bwMode="auto">
          <a:xfrm flipV="1">
            <a:off x="6605588" y="4641850"/>
            <a:ext cx="314325" cy="66675"/>
          </a:xfrm>
          <a:prstGeom prst="line">
            <a:avLst/>
          </a:prstGeom>
          <a:noFill/>
          <a:ln w="28575">
            <a:solidFill>
              <a:srgbClr val="3366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9881" name="Line 9"/>
          <p:cNvSpPr>
            <a:spLocks noChangeShapeType="1"/>
          </p:cNvSpPr>
          <p:nvPr/>
        </p:nvSpPr>
        <p:spPr bwMode="auto">
          <a:xfrm>
            <a:off x="6140450" y="4403725"/>
            <a:ext cx="442913" cy="298450"/>
          </a:xfrm>
          <a:prstGeom prst="line">
            <a:avLst/>
          </a:prstGeom>
          <a:noFill/>
          <a:ln w="28575">
            <a:solidFill>
              <a:srgbClr val="FF66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440" name="Rectangle 12"/>
          <p:cNvSpPr>
            <a:spLocks noChangeArrowheads="1"/>
          </p:cNvSpPr>
          <p:nvPr/>
        </p:nvSpPr>
        <p:spPr bwMode="auto">
          <a:xfrm>
            <a:off x="1871663" y="6072188"/>
            <a:ext cx="1295400"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zh-CN" altLang="en-US" sz="2400"/>
              <a:t>正确分类 </a:t>
            </a:r>
          </a:p>
        </p:txBody>
      </p:sp>
      <p:pic>
        <p:nvPicPr>
          <p:cNvPr id="18441" name="Picture 23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88" y="2122488"/>
            <a:ext cx="4179887" cy="3830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0110"/>
                                        </p:tgtEl>
                                        <p:attrNameLst>
                                          <p:attrName>style.visibility</p:attrName>
                                        </p:attrNameLst>
                                      </p:cBhvr>
                                      <p:to>
                                        <p:strVal val="visible"/>
                                      </p:to>
                                    </p:set>
                                    <p:animEffect transition="in" filter="fade">
                                      <p:cBhvr>
                                        <p:cTn id="7" dur="500"/>
                                        <p:tgtEl>
                                          <p:spTgt spid="801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105"/>
                                        </p:tgtEl>
                                        <p:attrNameLst>
                                          <p:attrName>style.visibility</p:attrName>
                                        </p:attrNameLst>
                                      </p:cBhvr>
                                      <p:to>
                                        <p:strVal val="visible"/>
                                      </p:to>
                                    </p:set>
                                    <p:animEffect transition="in" filter="fade">
                                      <p:cBhvr>
                                        <p:cTn id="10" dur="500"/>
                                        <p:tgtEl>
                                          <p:spTgt spid="8010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iterate type="lt">
                                    <p:tmPct val="5000"/>
                                  </p:iterate>
                                  <p:childTnLst>
                                    <p:set>
                                      <p:cBhvr>
                                        <p:cTn id="14" dur="1" fill="hold">
                                          <p:stCondLst>
                                            <p:cond delay="0"/>
                                          </p:stCondLst>
                                        </p:cTn>
                                        <p:tgtEl>
                                          <p:spTgt spid="79880"/>
                                        </p:tgtEl>
                                        <p:attrNameLst>
                                          <p:attrName>style.visibility</p:attrName>
                                        </p:attrNameLst>
                                      </p:cBhvr>
                                      <p:to>
                                        <p:strVal val="visible"/>
                                      </p:to>
                                    </p:set>
                                    <p:anim calcmode="lin" valueType="num">
                                      <p:cBhvr>
                                        <p:cTn id="15" dur="1000" fill="hold"/>
                                        <p:tgtEl>
                                          <p:spTgt spid="79880"/>
                                        </p:tgtEl>
                                        <p:attrNameLst>
                                          <p:attrName>ppt_w</p:attrName>
                                        </p:attrNameLst>
                                      </p:cBhvr>
                                      <p:tavLst>
                                        <p:tav tm="0">
                                          <p:val>
                                            <p:fltVal val="0"/>
                                          </p:val>
                                        </p:tav>
                                        <p:tav tm="100000">
                                          <p:val>
                                            <p:strVal val="#ppt_w"/>
                                          </p:val>
                                        </p:tav>
                                      </p:tavLst>
                                    </p:anim>
                                    <p:anim calcmode="lin" valueType="num">
                                      <p:cBhvr>
                                        <p:cTn id="16" dur="1000" fill="hold"/>
                                        <p:tgtEl>
                                          <p:spTgt spid="79880"/>
                                        </p:tgtEl>
                                        <p:attrNameLst>
                                          <p:attrName>ppt_h</p:attrName>
                                        </p:attrNameLst>
                                      </p:cBhvr>
                                      <p:tavLst>
                                        <p:tav tm="0">
                                          <p:val>
                                            <p:fltVal val="0"/>
                                          </p:val>
                                        </p:tav>
                                        <p:tav tm="100000">
                                          <p:val>
                                            <p:strVal val="#ppt_h"/>
                                          </p:val>
                                        </p:tav>
                                      </p:tavLst>
                                    </p:anim>
                                    <p:anim calcmode="lin" valueType="num">
                                      <p:cBhvr>
                                        <p:cTn id="17" dur="1000" fill="hold"/>
                                        <p:tgtEl>
                                          <p:spTgt spid="79880"/>
                                        </p:tgtEl>
                                        <p:attrNameLst>
                                          <p:attrName>style.rotation</p:attrName>
                                        </p:attrNameLst>
                                      </p:cBhvr>
                                      <p:tavLst>
                                        <p:tav tm="0">
                                          <p:val>
                                            <p:fltVal val="90"/>
                                          </p:val>
                                        </p:tav>
                                        <p:tav tm="100000">
                                          <p:val>
                                            <p:fltVal val="0"/>
                                          </p:val>
                                        </p:tav>
                                      </p:tavLst>
                                    </p:anim>
                                    <p:animEffect transition="in" filter="fade">
                                      <p:cBhvr>
                                        <p:cTn id="18" dur="1000"/>
                                        <p:tgtEl>
                                          <p:spTgt spid="7988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1" presetClass="entr" presetSubtype="0" fill="hold" grpId="0" nodeType="clickEffect">
                                  <p:stCondLst>
                                    <p:cond delay="0"/>
                                  </p:stCondLst>
                                  <p:iterate type="lt">
                                    <p:tmPct val="5000"/>
                                  </p:iterate>
                                  <p:childTnLst>
                                    <p:set>
                                      <p:cBhvr>
                                        <p:cTn id="22" dur="1" fill="hold">
                                          <p:stCondLst>
                                            <p:cond delay="0"/>
                                          </p:stCondLst>
                                        </p:cTn>
                                        <p:tgtEl>
                                          <p:spTgt spid="79881"/>
                                        </p:tgtEl>
                                        <p:attrNameLst>
                                          <p:attrName>style.visibility</p:attrName>
                                        </p:attrNameLst>
                                      </p:cBhvr>
                                      <p:to>
                                        <p:strVal val="visible"/>
                                      </p:to>
                                    </p:set>
                                    <p:anim calcmode="lin" valueType="num">
                                      <p:cBhvr>
                                        <p:cTn id="23" dur="1000" fill="hold"/>
                                        <p:tgtEl>
                                          <p:spTgt spid="79881"/>
                                        </p:tgtEl>
                                        <p:attrNameLst>
                                          <p:attrName>ppt_w</p:attrName>
                                        </p:attrNameLst>
                                      </p:cBhvr>
                                      <p:tavLst>
                                        <p:tav tm="0">
                                          <p:val>
                                            <p:fltVal val="0"/>
                                          </p:val>
                                        </p:tav>
                                        <p:tav tm="100000">
                                          <p:val>
                                            <p:strVal val="#ppt_w"/>
                                          </p:val>
                                        </p:tav>
                                      </p:tavLst>
                                    </p:anim>
                                    <p:anim calcmode="lin" valueType="num">
                                      <p:cBhvr>
                                        <p:cTn id="24" dur="1000" fill="hold"/>
                                        <p:tgtEl>
                                          <p:spTgt spid="79881"/>
                                        </p:tgtEl>
                                        <p:attrNameLst>
                                          <p:attrName>ppt_h</p:attrName>
                                        </p:attrNameLst>
                                      </p:cBhvr>
                                      <p:tavLst>
                                        <p:tav tm="0">
                                          <p:val>
                                            <p:fltVal val="0"/>
                                          </p:val>
                                        </p:tav>
                                        <p:tav tm="100000">
                                          <p:val>
                                            <p:strVal val="#ppt_h"/>
                                          </p:val>
                                        </p:tav>
                                      </p:tavLst>
                                    </p:anim>
                                    <p:anim calcmode="lin" valueType="num">
                                      <p:cBhvr>
                                        <p:cTn id="25" dur="1000" fill="hold"/>
                                        <p:tgtEl>
                                          <p:spTgt spid="79881"/>
                                        </p:tgtEl>
                                        <p:attrNameLst>
                                          <p:attrName>style.rotation</p:attrName>
                                        </p:attrNameLst>
                                      </p:cBhvr>
                                      <p:tavLst>
                                        <p:tav tm="0">
                                          <p:val>
                                            <p:fltVal val="90"/>
                                          </p:val>
                                        </p:tav>
                                        <p:tav tm="100000">
                                          <p:val>
                                            <p:fltVal val="0"/>
                                          </p:val>
                                        </p:tav>
                                      </p:tavLst>
                                    </p:anim>
                                    <p:animEffect transition="in" filter="fade">
                                      <p:cBhvr>
                                        <p:cTn id="26" dur="1000"/>
                                        <p:tgtEl>
                                          <p:spTgt spid="79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05" grpId="0"/>
      <p:bldP spid="79880" grpId="0" animBg="1"/>
      <p:bldP spid="79881"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0345F5C-6D48-42E0-BCF8-836A52081EC8}" type="datetime1">
              <a:rPr lang="zh-CN" altLang="en-US" smtClean="0"/>
              <a:pPr eaLnBrk="1" hangingPunct="1"/>
              <a:t>2021/9/27</a:t>
            </a:fld>
            <a:endParaRPr lang="zh-CN" altLang="zh-CN"/>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A955D6B-81A2-4BDB-ABE3-504A67F226A1}" type="slidenum">
              <a:rPr lang="en-US" altLang="zh-CN" smtClean="0"/>
              <a:pPr eaLnBrk="1" hangingPunct="1"/>
              <a:t>18</a:t>
            </a:fld>
            <a:endParaRPr lang="en-US" altLang="zh-CN"/>
          </a:p>
        </p:txBody>
      </p:sp>
      <p:sp>
        <p:nvSpPr>
          <p:cNvPr id="19460" name="Rectangle 2"/>
          <p:cNvSpPr>
            <a:spLocks noGrp="1" noRot="1" noChangeArrowheads="1"/>
          </p:cNvSpPr>
          <p:nvPr>
            <p:ph type="title"/>
          </p:nvPr>
        </p:nvSpPr>
        <p:spPr/>
        <p:txBody>
          <a:bodyPr/>
          <a:lstStyle/>
          <a:p>
            <a:pPr eaLnBrk="1" hangingPunct="1"/>
            <a:r>
              <a:rPr lang="zh-CN" altLang="en-US" dirty="0"/>
              <a:t>课程思政：聚类分析在电商新经济业态上的应用</a:t>
            </a:r>
          </a:p>
        </p:txBody>
      </p:sp>
      <p:sp>
        <p:nvSpPr>
          <p:cNvPr id="140291" name="Rectangle 3"/>
          <p:cNvSpPr>
            <a:spLocks noGrp="1" noRot="1" noChangeArrowheads="1"/>
          </p:cNvSpPr>
          <p:nvPr>
            <p:ph type="body" idx="1"/>
          </p:nvPr>
        </p:nvSpPr>
        <p:spPr>
          <a:xfrm>
            <a:off x="250825" y="1600200"/>
            <a:ext cx="8424863" cy="4525963"/>
          </a:xfrm>
        </p:spPr>
        <p:txBody>
          <a:bodyPr/>
          <a:lstStyle/>
          <a:p>
            <a:pPr eaLnBrk="1" hangingPunct="1"/>
            <a:r>
              <a:rPr lang="zh-CN" altLang="en-US" dirty="0"/>
              <a:t>谁经常光顾商店，谁买什么东西，买多少？</a:t>
            </a:r>
          </a:p>
          <a:p>
            <a:pPr eaLnBrk="1" hangingPunct="1"/>
            <a:r>
              <a:rPr lang="zh-CN" altLang="en-US" dirty="0"/>
              <a:t>按用户卡记录的光临次数、光临时间、性别、年龄、职业、购物种类、金额等变量分类</a:t>
            </a:r>
          </a:p>
          <a:p>
            <a:pPr eaLnBrk="1" hangingPunct="1"/>
            <a:r>
              <a:rPr lang="zh-CN" altLang="en-US" dirty="0"/>
              <a:t>这样商店可以</a:t>
            </a:r>
            <a:r>
              <a:rPr lang="en-US" altLang="zh-CN" dirty="0"/>
              <a:t>….</a:t>
            </a:r>
          </a:p>
          <a:p>
            <a:pPr lvl="1" eaLnBrk="1" hangingPunct="1"/>
            <a:r>
              <a:rPr lang="zh-CN" altLang="en-US" dirty="0"/>
              <a:t>识别顾客购买模式（如喜欢一大早来买酸奶和鲜肉，习惯周末时一次性大采购）</a:t>
            </a:r>
          </a:p>
          <a:p>
            <a:pPr lvl="1" eaLnBrk="1" hangingPunct="1"/>
            <a:r>
              <a:rPr lang="zh-CN" altLang="en-US"/>
              <a:t>刻画不同的客户群的特征（用变量来刻画，也叫做用户画像）</a:t>
            </a: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2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98D0C52-8BDE-4705-ADD6-6B191B3AB053}" type="datetime1">
              <a:rPr lang="zh-CN" altLang="en-US" smtClean="0"/>
              <a:pPr eaLnBrk="1" hangingPunct="1"/>
              <a:t>2021/9/27</a:t>
            </a:fld>
            <a:endParaRPr lang="zh-CN" altLang="zh-CN"/>
          </a:p>
        </p:txBody>
      </p:sp>
      <p:sp>
        <p:nvSpPr>
          <p:cNvPr id="20483" name="Slide Number Placeholder 5"/>
          <p:cNvSpPr>
            <a:spLocks noGrp="1"/>
          </p:cNvSpPr>
          <p:nvPr>
            <p:ph type="sldNum" sz="quarter" idx="12"/>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2A85B8C-07DE-44DB-9C91-6952D32D637D}" type="slidenum">
              <a:rPr lang="en-US" altLang="zh-CN" smtClean="0"/>
              <a:pPr eaLnBrk="1" hangingPunct="1"/>
              <a:t>19</a:t>
            </a:fld>
            <a:endParaRPr lang="en-US" altLang="zh-CN"/>
          </a:p>
        </p:txBody>
      </p:sp>
      <p:sp>
        <p:nvSpPr>
          <p:cNvPr id="20484" name="Rectangle 2"/>
          <p:cNvSpPr>
            <a:spLocks noGrp="1" noRot="1" noChangeArrowheads="1"/>
          </p:cNvSpPr>
          <p:nvPr>
            <p:ph type="title"/>
          </p:nvPr>
        </p:nvSpPr>
        <p:spPr/>
        <p:txBody>
          <a:bodyPr/>
          <a:lstStyle/>
          <a:p>
            <a:pPr eaLnBrk="1" hangingPunct="1"/>
            <a:r>
              <a:rPr lang="zh-CN" altLang="en-US"/>
              <a:t>聚类分析的应用</a:t>
            </a:r>
          </a:p>
        </p:txBody>
      </p:sp>
      <p:sp>
        <p:nvSpPr>
          <p:cNvPr id="141315" name="Rectangle 3"/>
          <p:cNvSpPr>
            <a:spLocks noGrp="1" noRot="1" noChangeArrowheads="1"/>
          </p:cNvSpPr>
          <p:nvPr>
            <p:ph type="body" idx="1"/>
          </p:nvPr>
        </p:nvSpPr>
        <p:spPr>
          <a:xfrm>
            <a:off x="609600" y="1179512"/>
            <a:ext cx="8153400" cy="4498975"/>
          </a:xfrm>
        </p:spPr>
        <p:txBody>
          <a:bodyPr/>
          <a:lstStyle/>
          <a:p>
            <a:pPr eaLnBrk="1" hangingPunct="1"/>
            <a:r>
              <a:rPr lang="zh-CN" altLang="en-US" sz="2800" dirty="0"/>
              <a:t>为什么这样分类？</a:t>
            </a:r>
          </a:p>
          <a:p>
            <a:pPr lvl="1" eaLnBrk="1" hangingPunct="1"/>
            <a:r>
              <a:rPr lang="zh-CN" altLang="en-US" sz="2400" dirty="0"/>
              <a:t>因为每一个类别里面的人消费方式都不一样，需要针对不同的人群，制定不同的关系管理方式，以提高客户对公司商业活动的响应率。</a:t>
            </a:r>
          </a:p>
          <a:p>
            <a:pPr eaLnBrk="1" hangingPunct="1"/>
            <a:r>
              <a:rPr lang="zh-CN" altLang="en-US" sz="2800" dirty="0"/>
              <a:t>挖掘有价值的客户，识别用户购物模式，制定个性化推荐策略：</a:t>
            </a:r>
          </a:p>
          <a:p>
            <a:pPr lvl="1" eaLnBrk="1" hangingPunct="1"/>
            <a:r>
              <a:rPr lang="zh-CN" altLang="en-US" sz="2400" dirty="0"/>
              <a:t>如，对经常购买酸奶的客户，经常购买最新电子产品的客户，喜欢购买计算机类书籍的客户，喜欢时尚服装的。。。。</a:t>
            </a:r>
          </a:p>
          <a:p>
            <a:pPr lvl="1" eaLnBrk="1" hangingPunct="1"/>
            <a:r>
              <a:rPr lang="zh-CN" altLang="en-US" sz="2400" dirty="0"/>
              <a:t>对累计消费达到</a:t>
            </a:r>
            <a:r>
              <a:rPr lang="en-US" altLang="zh-CN" sz="2400" dirty="0"/>
              <a:t>12</a:t>
            </a:r>
            <a:r>
              <a:rPr lang="zh-CN" altLang="en-US" sz="2400" dirty="0"/>
              <a:t>个月的老客户</a:t>
            </a:r>
          </a:p>
          <a:p>
            <a:pPr eaLnBrk="1" hangingPunct="1"/>
            <a:r>
              <a:rPr lang="zh-CN" altLang="en-US" sz="2800" dirty="0"/>
              <a:t>针对潜在客户派发广告，比在大街上乱发传单命中率更高，成本更低！</a:t>
            </a:r>
          </a:p>
          <a:p>
            <a:pPr lvl="1" eaLnBrk="1" hangingPunct="1"/>
            <a:endParaRPr lang="en-US" altLang="zh-CN"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1315">
                                            <p:txEl>
                                              <p:pRg st="0" end="0"/>
                                            </p:txEl>
                                          </p:spTgt>
                                        </p:tgtEl>
                                        <p:attrNameLst>
                                          <p:attrName>style.visibility</p:attrName>
                                        </p:attrNameLst>
                                      </p:cBhvr>
                                      <p:to>
                                        <p:strVal val="visible"/>
                                      </p:to>
                                    </p:set>
                                    <p:animEffect transition="in" filter="blinds(horizontal)">
                                      <p:cBhvr>
                                        <p:cTn id="7" dur="500"/>
                                        <p:tgtEl>
                                          <p:spTgt spid="14131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1315">
                                            <p:txEl>
                                              <p:pRg st="1" end="1"/>
                                            </p:txEl>
                                          </p:spTgt>
                                        </p:tgtEl>
                                        <p:attrNameLst>
                                          <p:attrName>style.visibility</p:attrName>
                                        </p:attrNameLst>
                                      </p:cBhvr>
                                      <p:to>
                                        <p:strVal val="visible"/>
                                      </p:to>
                                    </p:set>
                                    <p:animEffect transition="in" filter="blinds(horizontal)">
                                      <p:cBhvr>
                                        <p:cTn id="10" dur="500"/>
                                        <p:tgtEl>
                                          <p:spTgt spid="14131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1315">
                                            <p:txEl>
                                              <p:pRg st="2" end="2"/>
                                            </p:txEl>
                                          </p:spTgt>
                                        </p:tgtEl>
                                        <p:attrNameLst>
                                          <p:attrName>style.visibility</p:attrName>
                                        </p:attrNameLst>
                                      </p:cBhvr>
                                      <p:to>
                                        <p:strVal val="visible"/>
                                      </p:to>
                                    </p:set>
                                    <p:animEffect transition="in" filter="blinds(horizontal)">
                                      <p:cBhvr>
                                        <p:cTn id="15" dur="500"/>
                                        <p:tgtEl>
                                          <p:spTgt spid="141315">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1315">
                                            <p:txEl>
                                              <p:pRg st="3" end="3"/>
                                            </p:txEl>
                                          </p:spTgt>
                                        </p:tgtEl>
                                        <p:attrNameLst>
                                          <p:attrName>style.visibility</p:attrName>
                                        </p:attrNameLst>
                                      </p:cBhvr>
                                      <p:to>
                                        <p:strVal val="visible"/>
                                      </p:to>
                                    </p:set>
                                    <p:animEffect transition="in" filter="blinds(horizontal)">
                                      <p:cBhvr>
                                        <p:cTn id="18" dur="500"/>
                                        <p:tgtEl>
                                          <p:spTgt spid="141315">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41315">
                                            <p:txEl>
                                              <p:pRg st="4" end="4"/>
                                            </p:txEl>
                                          </p:spTgt>
                                        </p:tgtEl>
                                        <p:attrNameLst>
                                          <p:attrName>style.visibility</p:attrName>
                                        </p:attrNameLst>
                                      </p:cBhvr>
                                      <p:to>
                                        <p:strVal val="visible"/>
                                      </p:to>
                                    </p:set>
                                    <p:animEffect transition="in" filter="blinds(horizontal)">
                                      <p:cBhvr>
                                        <p:cTn id="21" dur="500"/>
                                        <p:tgtEl>
                                          <p:spTgt spid="141315">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41315">
                                            <p:txEl>
                                              <p:pRg st="5" end="5"/>
                                            </p:txEl>
                                          </p:spTgt>
                                        </p:tgtEl>
                                        <p:attrNameLst>
                                          <p:attrName>style.visibility</p:attrName>
                                        </p:attrNameLst>
                                      </p:cBhvr>
                                      <p:to>
                                        <p:strVal val="visible"/>
                                      </p:to>
                                    </p:set>
                                    <p:animEffect transition="in" filter="blinds(horizontal)">
                                      <p:cBhvr>
                                        <p:cTn id="26" dur="500"/>
                                        <p:tgtEl>
                                          <p:spTgt spid="1413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3"/>
          <p:cNvSpPr>
            <a:spLocks noGrp="1"/>
          </p:cNvSpPr>
          <p:nvPr>
            <p:ph type="dt" sz="quarter" idx="10"/>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D16382E-FF0D-411A-B930-86335B63AE2A}" type="datetime1">
              <a:rPr lang="zh-CN" altLang="en-US" smtClean="0"/>
              <a:pPr eaLnBrk="1" hangingPunct="1"/>
              <a:t>2021/9/27</a:t>
            </a:fld>
            <a:endParaRPr lang="zh-CN" altLang="zh-CN"/>
          </a:p>
        </p:txBody>
      </p:sp>
      <p:sp>
        <p:nvSpPr>
          <p:cNvPr id="4099" name="Slide Number Placeholder 5"/>
          <p:cNvSpPr>
            <a:spLocks noGrp="1"/>
          </p:cNvSpPr>
          <p:nvPr>
            <p:ph type="sldNum" sz="quarter" idx="12"/>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DB2F89F-C7ED-49E3-AF9D-99D5FE9D9D0F}" type="slidenum">
              <a:rPr lang="en-US" altLang="zh-CN" smtClean="0"/>
              <a:pPr eaLnBrk="1" hangingPunct="1"/>
              <a:t>2</a:t>
            </a:fld>
            <a:endParaRPr lang="en-US" altLang="zh-CN"/>
          </a:p>
        </p:txBody>
      </p:sp>
      <p:sp>
        <p:nvSpPr>
          <p:cNvPr id="4100" name="Rectangle 2"/>
          <p:cNvSpPr>
            <a:spLocks noGrp="1" noRot="1" noChangeArrowheads="1"/>
          </p:cNvSpPr>
          <p:nvPr>
            <p:ph type="title"/>
          </p:nvPr>
        </p:nvSpPr>
        <p:spPr/>
        <p:txBody>
          <a:bodyPr/>
          <a:lstStyle/>
          <a:p>
            <a:pPr eaLnBrk="1" hangingPunct="1"/>
            <a:r>
              <a:rPr lang="zh-CN" altLang="en-US"/>
              <a:t>上讲复习</a:t>
            </a:r>
          </a:p>
        </p:txBody>
      </p:sp>
      <p:sp>
        <p:nvSpPr>
          <p:cNvPr id="4101" name="Rectangle 3"/>
          <p:cNvSpPr>
            <a:spLocks noGrp="1" noRot="1" noChangeArrowheads="1"/>
          </p:cNvSpPr>
          <p:nvPr>
            <p:ph type="body" idx="1"/>
          </p:nvPr>
        </p:nvSpPr>
        <p:spPr/>
        <p:txBody>
          <a:bodyPr/>
          <a:lstStyle/>
          <a:p>
            <a:pPr eaLnBrk="1" hangingPunct="1"/>
            <a:r>
              <a:rPr lang="zh-CN" altLang="en-US"/>
              <a:t>什么是模式识别</a:t>
            </a:r>
          </a:p>
          <a:p>
            <a:pPr eaLnBrk="1" hangingPunct="1"/>
            <a:r>
              <a:rPr lang="zh-CN" altLang="en-US"/>
              <a:t>模式识别的实例</a:t>
            </a:r>
          </a:p>
          <a:p>
            <a:pPr eaLnBrk="1" hangingPunct="1"/>
            <a:r>
              <a:rPr lang="zh-CN" altLang="en-US"/>
              <a:t>模式识别系统的组成</a:t>
            </a:r>
          </a:p>
          <a:p>
            <a:pPr eaLnBrk="1" hangingPunct="1"/>
            <a:r>
              <a:rPr lang="zh-CN" altLang="en-US"/>
              <a:t>本门课程的上课内容和其他信息</a:t>
            </a:r>
          </a:p>
          <a:p>
            <a:pPr eaLnBrk="1" hangingPunct="1"/>
            <a:r>
              <a:rPr lang="zh-CN" altLang="en-US"/>
              <a:t>模式识别的数学基础</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CFCF79F-11F6-4464-AA5F-A975343C1EB8}" type="datetime1">
              <a:rPr lang="zh-CN" altLang="en-US" smtClean="0"/>
              <a:pPr eaLnBrk="1" hangingPunct="1"/>
              <a:t>2021/9/27</a:t>
            </a:fld>
            <a:endParaRPr lang="zh-CN" altLang="zh-CN"/>
          </a:p>
        </p:txBody>
      </p:sp>
      <p:sp>
        <p:nvSpPr>
          <p:cNvPr id="21507" name="Slide Number Placeholder 5"/>
          <p:cNvSpPr>
            <a:spLocks noGrp="1"/>
          </p:cNvSpPr>
          <p:nvPr>
            <p:ph type="sldNum" sz="quarter" idx="12"/>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AA61C20-7374-4032-83F3-D344C86223ED}" type="slidenum">
              <a:rPr lang="en-US" altLang="zh-CN" smtClean="0"/>
              <a:pPr eaLnBrk="1" hangingPunct="1"/>
              <a:t>20</a:t>
            </a:fld>
            <a:endParaRPr lang="en-US" altLang="zh-CN"/>
          </a:p>
        </p:txBody>
      </p:sp>
      <p:sp>
        <p:nvSpPr>
          <p:cNvPr id="21508" name="Rectangle 2"/>
          <p:cNvSpPr>
            <a:spLocks noGrp="1" noRot="1" noChangeArrowheads="1"/>
          </p:cNvSpPr>
          <p:nvPr>
            <p:ph type="title"/>
          </p:nvPr>
        </p:nvSpPr>
        <p:spPr/>
        <p:txBody>
          <a:bodyPr/>
          <a:lstStyle/>
          <a:p>
            <a:pPr eaLnBrk="1" hangingPunct="1"/>
            <a:r>
              <a:rPr lang="zh-CN" altLang="en-US"/>
              <a:t>本讲内容</a:t>
            </a:r>
          </a:p>
        </p:txBody>
      </p:sp>
      <p:sp>
        <p:nvSpPr>
          <p:cNvPr id="21509" name="Rectangle 3"/>
          <p:cNvSpPr>
            <a:spLocks noGrp="1" noRot="1" noChangeArrowheads="1"/>
          </p:cNvSpPr>
          <p:nvPr>
            <p:ph type="body" idx="1"/>
          </p:nvPr>
        </p:nvSpPr>
        <p:spPr/>
        <p:txBody>
          <a:bodyPr/>
          <a:lstStyle/>
          <a:p>
            <a:pPr eaLnBrk="1" hangingPunct="1"/>
            <a:r>
              <a:rPr lang="zh-CN" altLang="en-US"/>
              <a:t>聚类分析概念</a:t>
            </a:r>
          </a:p>
          <a:p>
            <a:pPr eaLnBrk="1" hangingPunct="1"/>
            <a:r>
              <a:rPr lang="zh-CN" altLang="en-US"/>
              <a:t>相似性测度和聚类准则</a:t>
            </a:r>
          </a:p>
          <a:p>
            <a:pPr eaLnBrk="1" hangingPunct="1"/>
            <a:r>
              <a:rPr lang="zh-CN" altLang="en-US">
                <a:solidFill>
                  <a:schemeClr val="hlink"/>
                </a:solidFill>
              </a:rPr>
              <a:t>基于距离阈值的聚类算法</a:t>
            </a:r>
          </a:p>
          <a:p>
            <a:pPr eaLnBrk="1" hangingPunct="1"/>
            <a:r>
              <a:rPr lang="zh-CN" altLang="en-US"/>
              <a:t>系统聚类法</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ChangeArrowheads="1"/>
          </p:cNvSpPr>
          <p:nvPr/>
        </p:nvSpPr>
        <p:spPr bwMode="auto">
          <a:xfrm>
            <a:off x="685800" y="493713"/>
            <a:ext cx="7620000" cy="5794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3200" b="1"/>
              <a:t>2.3  </a:t>
            </a:r>
            <a:r>
              <a:rPr lang="zh-CN" altLang="en-US" sz="3200" b="1"/>
              <a:t>基于距离阈值的聚类算法</a:t>
            </a:r>
          </a:p>
        </p:txBody>
      </p:sp>
      <p:grpSp>
        <p:nvGrpSpPr>
          <p:cNvPr id="22531" name="Group 58"/>
          <p:cNvGrpSpPr>
            <a:grpSpLocks/>
          </p:cNvGrpSpPr>
          <p:nvPr/>
        </p:nvGrpSpPr>
        <p:grpSpPr bwMode="auto">
          <a:xfrm>
            <a:off x="357576" y="1905000"/>
            <a:ext cx="8758237" cy="1033463"/>
            <a:chOff x="261" y="1051"/>
            <a:chExt cx="5517" cy="651"/>
          </a:xfrm>
        </p:grpSpPr>
        <p:sp>
          <p:nvSpPr>
            <p:cNvPr id="22539" name="Rectangle 7"/>
            <p:cNvSpPr>
              <a:spLocks noChangeArrowheads="1"/>
            </p:cNvSpPr>
            <p:nvPr/>
          </p:nvSpPr>
          <p:spPr bwMode="auto">
            <a:xfrm>
              <a:off x="261" y="1051"/>
              <a:ext cx="5517" cy="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130000"/>
                </a:lnSpc>
              </a:pPr>
              <a:r>
                <a:rPr lang="en-US" altLang="zh-CN" sz="2400" b="1" dirty="0">
                  <a:cs typeface="Times New Roman" pitchFamily="18" charset="0"/>
                </a:rPr>
                <a:t>1.  </a:t>
              </a:r>
              <a:r>
                <a:rPr lang="zh-CN" altLang="en-US" sz="2400" b="1" dirty="0">
                  <a:cs typeface="Times New Roman" pitchFamily="18" charset="0"/>
                </a:rPr>
                <a:t>问题：</a:t>
              </a:r>
              <a:r>
                <a:rPr lang="zh-CN" altLang="en-US" sz="2400" dirty="0">
                  <a:cs typeface="Times New Roman" pitchFamily="18" charset="0"/>
                </a:rPr>
                <a:t>有</a:t>
              </a:r>
              <a:r>
                <a:rPr lang="en-US" altLang="zh-CN" sz="2400" i="1" dirty="0">
                  <a:cs typeface="Times New Roman" pitchFamily="18" charset="0"/>
                </a:rPr>
                <a:t>N</a:t>
              </a:r>
              <a:r>
                <a:rPr lang="zh-CN" altLang="en-US" sz="2400" dirty="0">
                  <a:cs typeface="Times New Roman" pitchFamily="18" charset="0"/>
                </a:rPr>
                <a:t>个待分类的模式                  </a:t>
              </a:r>
              <a:r>
                <a:rPr lang="zh-CN" altLang="en-US" sz="2400" dirty="0"/>
                <a:t>，要求按距离阈值</a:t>
              </a:r>
              <a:r>
                <a:rPr lang="en-US" altLang="zh-CN" sz="2400" i="1" dirty="0"/>
                <a:t>T</a:t>
              </a:r>
              <a:r>
                <a:rPr lang="zh-CN" altLang="en-US" sz="2400" dirty="0"/>
                <a:t>分类到以             为聚类中心的模式类中。</a:t>
              </a:r>
            </a:p>
          </p:txBody>
        </p:sp>
        <p:graphicFrame>
          <p:nvGraphicFramePr>
            <p:cNvPr id="22540" name="Object 6"/>
            <p:cNvGraphicFramePr>
              <a:graphicFrameLocks noChangeAspect="1"/>
            </p:cNvGraphicFramePr>
            <p:nvPr>
              <p:extLst>
                <p:ext uri="{D42A27DB-BD31-4B8C-83A1-F6EECF244321}">
                  <p14:modId xmlns:p14="http://schemas.microsoft.com/office/powerpoint/2010/main" val="252027468"/>
                </p:ext>
              </p:extLst>
            </p:nvPr>
          </p:nvGraphicFramePr>
          <p:xfrm>
            <a:off x="2827" y="1102"/>
            <a:ext cx="1192" cy="295"/>
          </p:xfrm>
          <a:graphic>
            <a:graphicData uri="http://schemas.openxmlformats.org/presentationml/2006/ole">
              <mc:AlternateContent xmlns:mc="http://schemas.openxmlformats.org/markup-compatibility/2006">
                <mc:Choice xmlns:v="urn:schemas-microsoft-com:vml" Requires="v">
                  <p:oleObj spid="_x0000_s22735" name="公式" r:id="rId3" imgW="1028700" imgH="254000" progId="Equation.3">
                    <p:embed/>
                  </p:oleObj>
                </mc:Choice>
                <mc:Fallback>
                  <p:oleObj name="公式" r:id="rId3" imgW="1028700" imgH="254000" progId="Equation.3">
                    <p:embed/>
                    <p:pic>
                      <p:nvPicPr>
                        <p:cNvPr id="0" name="Object 6"/>
                        <p:cNvPicPr>
                          <a:picLocks noChangeAspect="1" noChangeArrowheads="1"/>
                        </p:cNvPicPr>
                        <p:nvPr/>
                      </p:nvPicPr>
                      <p:blipFill>
                        <a:blip r:embed="rId4"/>
                        <a:srcRect/>
                        <a:stretch>
                          <a:fillRect/>
                        </a:stretch>
                      </p:blipFill>
                      <p:spPr bwMode="auto">
                        <a:xfrm>
                          <a:off x="2827" y="1102"/>
                          <a:ext cx="1192" cy="2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41" name="Object 5"/>
            <p:cNvGraphicFramePr>
              <a:graphicFrameLocks noChangeAspect="1"/>
            </p:cNvGraphicFramePr>
            <p:nvPr>
              <p:extLst>
                <p:ext uri="{D42A27DB-BD31-4B8C-83A1-F6EECF244321}">
                  <p14:modId xmlns:p14="http://schemas.microsoft.com/office/powerpoint/2010/main" val="1418333690"/>
                </p:ext>
              </p:extLst>
            </p:nvPr>
          </p:nvGraphicFramePr>
          <p:xfrm>
            <a:off x="900" y="1416"/>
            <a:ext cx="729" cy="252"/>
          </p:xfrm>
          <a:graphic>
            <a:graphicData uri="http://schemas.openxmlformats.org/presentationml/2006/ole">
              <mc:AlternateContent xmlns:mc="http://schemas.openxmlformats.org/markup-compatibility/2006">
                <mc:Choice xmlns:v="urn:schemas-microsoft-com:vml" Requires="v">
                  <p:oleObj spid="_x0000_s22736" name="公式" r:id="rId5" imgW="596900" imgH="203200" progId="Equation.3">
                    <p:embed/>
                  </p:oleObj>
                </mc:Choice>
                <mc:Fallback>
                  <p:oleObj name="公式" r:id="rId5" imgW="596900" imgH="203200" progId="Equation.3">
                    <p:embed/>
                    <p:pic>
                      <p:nvPicPr>
                        <p:cNvPr id="0" name="Object 5"/>
                        <p:cNvPicPr>
                          <a:picLocks noChangeAspect="1" noChangeArrowheads="1"/>
                        </p:cNvPicPr>
                        <p:nvPr/>
                      </p:nvPicPr>
                      <p:blipFill>
                        <a:blip r:embed="rId6"/>
                        <a:srcRect/>
                        <a:stretch>
                          <a:fillRect/>
                        </a:stretch>
                      </p:blipFill>
                      <p:spPr bwMode="auto">
                        <a:xfrm>
                          <a:off x="900" y="1416"/>
                          <a:ext cx="729"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sp>
        <p:nvSpPr>
          <p:cNvPr id="80928" name="Rectangle 32"/>
          <p:cNvSpPr>
            <a:spLocks noChangeArrowheads="1"/>
          </p:cNvSpPr>
          <p:nvPr/>
        </p:nvSpPr>
        <p:spPr bwMode="auto">
          <a:xfrm>
            <a:off x="563563" y="3505200"/>
            <a:ext cx="8580437" cy="1041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indent="304800">
              <a:lnSpc>
                <a:spcPct val="130000"/>
              </a:lnSpc>
            </a:pPr>
            <a:r>
              <a:rPr lang="en-US" altLang="zh-CN" sz="2400" b="1" dirty="0">
                <a:cs typeface="Times New Roman" pitchFamily="18" charset="0"/>
              </a:rPr>
              <a:t>2.  </a:t>
            </a:r>
            <a:r>
              <a:rPr lang="zh-CN" altLang="en-US" sz="2400" b="1" dirty="0">
                <a:cs typeface="Times New Roman" pitchFamily="18" charset="0"/>
              </a:rPr>
              <a:t>算法描述</a:t>
            </a:r>
          </a:p>
          <a:p>
            <a:pPr indent="304800">
              <a:lnSpc>
                <a:spcPct val="130000"/>
              </a:lnSpc>
            </a:pPr>
            <a:r>
              <a:rPr lang="zh-CN" altLang="en-US" sz="2400" dirty="0">
                <a:cs typeface="Times New Roman" pitchFamily="18" charset="0"/>
              </a:rPr>
              <a:t>① 任取样本</a:t>
            </a:r>
            <a:r>
              <a:rPr lang="en-US" altLang="zh-CN" sz="2400" b="1" i="1" dirty="0">
                <a:cs typeface="Times New Roman" pitchFamily="18" charset="0"/>
              </a:rPr>
              <a:t>X</a:t>
            </a:r>
            <a:r>
              <a:rPr lang="en-US" altLang="zh-CN" sz="2400" i="1" baseline="-25000" dirty="0">
                <a:cs typeface="Times New Roman" pitchFamily="18" charset="0"/>
              </a:rPr>
              <a:t>i</a:t>
            </a:r>
            <a:r>
              <a:rPr lang="en-US" altLang="zh-CN" sz="2400" baseline="-25000" dirty="0">
                <a:cs typeface="Times New Roman" pitchFamily="18" charset="0"/>
              </a:rPr>
              <a:t> </a:t>
            </a:r>
            <a:r>
              <a:rPr lang="zh-CN" altLang="en-US" sz="2400" dirty="0"/>
              <a:t>作为第一个聚类中心的初始值，如令</a:t>
            </a:r>
            <a:r>
              <a:rPr lang="en-US" altLang="zh-CN" sz="2400" b="1" i="1" dirty="0"/>
              <a:t>Z</a:t>
            </a:r>
            <a:r>
              <a:rPr lang="en-US" altLang="zh-CN" sz="2400" baseline="-25000" dirty="0"/>
              <a:t>1</a:t>
            </a:r>
            <a:r>
              <a:rPr lang="en-US" altLang="zh-CN" sz="2400" dirty="0"/>
              <a:t> = </a:t>
            </a:r>
            <a:r>
              <a:rPr lang="en-US" altLang="zh-CN" sz="2400" b="1" i="1" dirty="0"/>
              <a:t>X</a:t>
            </a:r>
            <a:r>
              <a:rPr lang="en-US" altLang="zh-CN" sz="2400" baseline="-25000" dirty="0"/>
              <a:t>1</a:t>
            </a:r>
            <a:r>
              <a:rPr lang="en-US" altLang="zh-CN" sz="2400" dirty="0"/>
              <a:t> </a:t>
            </a:r>
            <a:r>
              <a:rPr lang="zh-CN" altLang="en-US" sz="2400" dirty="0"/>
              <a:t>。</a:t>
            </a:r>
          </a:p>
        </p:txBody>
      </p:sp>
      <p:sp>
        <p:nvSpPr>
          <p:cNvPr id="22533" name="Rectangle 49"/>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0935" name="Rectangle 39"/>
          <p:cNvSpPr>
            <a:spLocks noChangeArrowheads="1"/>
          </p:cNvSpPr>
          <p:nvPr/>
        </p:nvSpPr>
        <p:spPr bwMode="auto">
          <a:xfrm>
            <a:off x="685800" y="4800600"/>
            <a:ext cx="7058025" cy="15160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en-US" altLang="zh-CN" sz="2400" dirty="0">
                <a:cs typeface="Times New Roman" pitchFamily="18" charset="0"/>
              </a:rPr>
              <a:t>② </a:t>
            </a:r>
            <a:r>
              <a:rPr lang="zh-CN" altLang="en-US" sz="2400" dirty="0">
                <a:cs typeface="Times New Roman" pitchFamily="18" charset="0"/>
              </a:rPr>
              <a:t>计算样本</a:t>
            </a:r>
            <a:r>
              <a:rPr lang="en-US" altLang="zh-CN" sz="2400" b="1" i="1" dirty="0"/>
              <a:t>X</a:t>
            </a:r>
            <a:r>
              <a:rPr lang="en-US" altLang="zh-CN" sz="2400" baseline="-25000" dirty="0"/>
              <a:t>2</a:t>
            </a:r>
            <a:r>
              <a:rPr lang="en-US" altLang="zh-CN" sz="2400" dirty="0">
                <a:cs typeface="Times New Roman" pitchFamily="18" charset="0"/>
              </a:rPr>
              <a:t> </a:t>
            </a:r>
            <a:r>
              <a:rPr lang="zh-CN" altLang="en-US" sz="2400" dirty="0"/>
              <a:t>到</a:t>
            </a:r>
            <a:r>
              <a:rPr lang="en-US" altLang="zh-CN" sz="2400" b="1" i="1" dirty="0"/>
              <a:t>Z</a:t>
            </a:r>
            <a:r>
              <a:rPr lang="en-US" altLang="zh-CN" sz="2400" baseline="-25000" dirty="0"/>
              <a:t>1</a:t>
            </a:r>
            <a:r>
              <a:rPr lang="en-US" altLang="zh-CN" sz="2400" dirty="0"/>
              <a:t> </a:t>
            </a:r>
            <a:r>
              <a:rPr lang="zh-CN" altLang="en-US" sz="2400" dirty="0"/>
              <a:t>的欧氏距离                         ，</a:t>
            </a:r>
          </a:p>
          <a:p>
            <a:pPr>
              <a:lnSpc>
                <a:spcPct val="130000"/>
              </a:lnSpc>
            </a:pPr>
            <a:r>
              <a:rPr lang="zh-CN" altLang="en-US" sz="2400" dirty="0"/>
              <a:t>     若           ，定义一新的聚类中心</a:t>
            </a:r>
            <a:r>
              <a:rPr lang="en-US" altLang="zh-CN" sz="2400" b="1" i="1" dirty="0"/>
              <a:t>Z</a:t>
            </a:r>
            <a:r>
              <a:rPr lang="en-US" altLang="zh-CN" sz="2400" baseline="-25000" dirty="0"/>
              <a:t>2</a:t>
            </a:r>
            <a:r>
              <a:rPr lang="en-US" altLang="zh-CN" sz="2400" dirty="0"/>
              <a:t> = </a:t>
            </a:r>
            <a:r>
              <a:rPr lang="en-US" altLang="zh-CN" sz="2400" b="1" i="1" dirty="0"/>
              <a:t>X</a:t>
            </a:r>
            <a:r>
              <a:rPr lang="en-US" altLang="zh-CN" sz="2400" baseline="-25000" dirty="0"/>
              <a:t>2</a:t>
            </a:r>
            <a:r>
              <a:rPr lang="en-US" altLang="zh-CN" sz="2400" dirty="0"/>
              <a:t> </a:t>
            </a:r>
            <a:r>
              <a:rPr lang="zh-CN" altLang="en-US" sz="2400" dirty="0"/>
              <a:t>；</a:t>
            </a:r>
          </a:p>
          <a:p>
            <a:pPr>
              <a:lnSpc>
                <a:spcPct val="130000"/>
              </a:lnSpc>
            </a:pPr>
            <a:r>
              <a:rPr lang="zh-CN" altLang="en-US" sz="2400" dirty="0"/>
              <a:t>     否则 </a:t>
            </a:r>
            <a:r>
              <a:rPr lang="en-US" altLang="zh-CN" sz="2400" b="1" i="1" dirty="0"/>
              <a:t>X</a:t>
            </a:r>
            <a:r>
              <a:rPr lang="en-US" altLang="zh-CN" sz="2400" baseline="-25000" dirty="0"/>
              <a:t>2 </a:t>
            </a:r>
            <a:r>
              <a:rPr lang="en-US" altLang="zh-CN" sz="2400" dirty="0"/>
              <a:t>∈</a:t>
            </a:r>
            <a:r>
              <a:rPr lang="zh-CN" altLang="en-US" sz="2400" dirty="0"/>
              <a:t>以</a:t>
            </a:r>
            <a:r>
              <a:rPr lang="en-US" altLang="zh-CN" sz="2400" b="1" i="1" dirty="0"/>
              <a:t>Z</a:t>
            </a:r>
            <a:r>
              <a:rPr lang="en-US" altLang="zh-CN" sz="2400" baseline="-25000" dirty="0"/>
              <a:t>1</a:t>
            </a:r>
            <a:r>
              <a:rPr lang="zh-CN" altLang="en-US" sz="2400" dirty="0"/>
              <a:t>为中心的聚类。</a:t>
            </a:r>
          </a:p>
        </p:txBody>
      </p:sp>
      <p:graphicFrame>
        <p:nvGraphicFramePr>
          <p:cNvPr id="80932" name="Object 36"/>
          <p:cNvGraphicFramePr>
            <a:graphicFrameLocks noChangeAspect="1"/>
          </p:cNvGraphicFramePr>
          <p:nvPr>
            <p:extLst>
              <p:ext uri="{D42A27DB-BD31-4B8C-83A1-F6EECF244321}">
                <p14:modId xmlns:p14="http://schemas.microsoft.com/office/powerpoint/2010/main" val="3581309603"/>
              </p:ext>
            </p:extLst>
          </p:nvPr>
        </p:nvGraphicFramePr>
        <p:xfrm>
          <a:off x="5105400" y="4860130"/>
          <a:ext cx="1925638" cy="506413"/>
        </p:xfrm>
        <a:graphic>
          <a:graphicData uri="http://schemas.openxmlformats.org/presentationml/2006/ole">
            <mc:AlternateContent xmlns:mc="http://schemas.openxmlformats.org/markup-compatibility/2006">
              <mc:Choice xmlns:v="urn:schemas-microsoft-com:vml" Requires="v">
                <p:oleObj spid="_x0000_s22737" name="公式" r:id="rId7" imgW="965200" imgH="254000" progId="Equation.3">
                  <p:embed/>
                </p:oleObj>
              </mc:Choice>
              <mc:Fallback>
                <p:oleObj name="公式" r:id="rId7" imgW="965200" imgH="254000" progId="Equation.3">
                  <p:embed/>
                  <p:pic>
                    <p:nvPicPr>
                      <p:cNvPr id="0"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4860130"/>
                        <a:ext cx="1925638" cy="506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40" name="Object 44"/>
          <p:cNvGraphicFramePr>
            <a:graphicFrameLocks noChangeAspect="1"/>
          </p:cNvGraphicFramePr>
          <p:nvPr>
            <p:extLst>
              <p:ext uri="{D42A27DB-BD31-4B8C-83A1-F6EECF244321}">
                <p14:modId xmlns:p14="http://schemas.microsoft.com/office/powerpoint/2010/main" val="4033517488"/>
              </p:ext>
            </p:extLst>
          </p:nvPr>
        </p:nvGraphicFramePr>
        <p:xfrm>
          <a:off x="1492250" y="5410200"/>
          <a:ext cx="946150" cy="431800"/>
        </p:xfrm>
        <a:graphic>
          <a:graphicData uri="http://schemas.openxmlformats.org/presentationml/2006/ole">
            <mc:AlternateContent xmlns:mc="http://schemas.openxmlformats.org/markup-compatibility/2006">
              <mc:Choice xmlns:v="urn:schemas-microsoft-com:vml" Requires="v">
                <p:oleObj spid="_x0000_s22738" name="公式" r:id="rId9" imgW="520474" imgH="215806" progId="Equation.3">
                  <p:embed/>
                </p:oleObj>
              </mc:Choice>
              <mc:Fallback>
                <p:oleObj name="公式" r:id="rId9" imgW="520474" imgH="215806" progId="Equation.3">
                  <p:embed/>
                  <p:pic>
                    <p:nvPicPr>
                      <p:cNvPr id="0" name="Object 4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92250" y="5410200"/>
                        <a:ext cx="946150"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22537" name="Text Box 53"/>
          <p:cNvSpPr txBox="1">
            <a:spLocks noChangeArrowheads="1"/>
          </p:cNvSpPr>
          <p:nvPr/>
        </p:nvSpPr>
        <p:spPr bwMode="auto">
          <a:xfrm>
            <a:off x="6324600" y="2830512"/>
            <a:ext cx="2500313" cy="369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nchorCtr="1">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2400" dirty="0">
                <a:solidFill>
                  <a:srgbClr val="000099"/>
                </a:solidFill>
              </a:rPr>
              <a:t>（</a:t>
            </a:r>
            <a:r>
              <a:rPr lang="en-US" altLang="zh-CN" sz="2400" dirty="0" err="1">
                <a:solidFill>
                  <a:srgbClr val="000099"/>
                </a:solidFill>
              </a:rPr>
              <a:t>T_threshold</a:t>
            </a:r>
            <a:r>
              <a:rPr lang="en-US" altLang="zh-CN" sz="2400" dirty="0">
                <a:solidFill>
                  <a:srgbClr val="000099"/>
                </a:solidFill>
              </a:rPr>
              <a:t> )</a:t>
            </a:r>
          </a:p>
        </p:txBody>
      </p:sp>
      <p:sp>
        <p:nvSpPr>
          <p:cNvPr id="22538" name="Rectangle 57"/>
          <p:cNvSpPr>
            <a:spLocks noChangeArrowheads="1"/>
          </p:cNvSpPr>
          <p:nvPr/>
        </p:nvSpPr>
        <p:spPr bwMode="auto">
          <a:xfrm>
            <a:off x="436563" y="1204913"/>
            <a:ext cx="2525712" cy="4746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1">
            <a:spAutoFit/>
          </a:bodyPr>
          <a:lstStyle/>
          <a:p>
            <a:pPr>
              <a:lnSpc>
                <a:spcPct val="130000"/>
              </a:lnSpc>
            </a:pPr>
            <a:r>
              <a:rPr lang="en-US" altLang="zh-CN" sz="2400" b="1"/>
              <a:t>2.3.1  </a:t>
            </a:r>
            <a:r>
              <a:rPr lang="zh-CN" altLang="en-US" sz="2400" b="1"/>
              <a:t>近邻聚类法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928"/>
                                        </p:tgtEl>
                                        <p:attrNameLst>
                                          <p:attrName>style.visibility</p:attrName>
                                        </p:attrNameLst>
                                      </p:cBhvr>
                                      <p:to>
                                        <p:strVal val="visible"/>
                                      </p:to>
                                    </p:set>
                                    <p:animEffect transition="in" filter="fade">
                                      <p:cBhvr>
                                        <p:cTn id="7" dur="500"/>
                                        <p:tgtEl>
                                          <p:spTgt spid="809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935"/>
                                        </p:tgtEl>
                                        <p:attrNameLst>
                                          <p:attrName>style.visibility</p:attrName>
                                        </p:attrNameLst>
                                      </p:cBhvr>
                                      <p:to>
                                        <p:strVal val="visible"/>
                                      </p:to>
                                    </p:set>
                                    <p:animEffect transition="in" filter="fade">
                                      <p:cBhvr>
                                        <p:cTn id="12" dur="500"/>
                                        <p:tgtEl>
                                          <p:spTgt spid="80935"/>
                                        </p:tgtEl>
                                      </p:cBhvr>
                                    </p:animEffect>
                                  </p:childTnLst>
                                </p:cTn>
                              </p:par>
                              <p:par>
                                <p:cTn id="13" presetID="10" presetClass="entr" presetSubtype="0" fill="hold" nodeType="withEffect">
                                  <p:stCondLst>
                                    <p:cond delay="0"/>
                                  </p:stCondLst>
                                  <p:childTnLst>
                                    <p:set>
                                      <p:cBhvr>
                                        <p:cTn id="14" dur="1" fill="hold">
                                          <p:stCondLst>
                                            <p:cond delay="0"/>
                                          </p:stCondLst>
                                        </p:cTn>
                                        <p:tgtEl>
                                          <p:spTgt spid="80932"/>
                                        </p:tgtEl>
                                        <p:attrNameLst>
                                          <p:attrName>style.visibility</p:attrName>
                                        </p:attrNameLst>
                                      </p:cBhvr>
                                      <p:to>
                                        <p:strVal val="visible"/>
                                      </p:to>
                                    </p:set>
                                    <p:animEffect transition="in" filter="fade">
                                      <p:cBhvr>
                                        <p:cTn id="15" dur="500"/>
                                        <p:tgtEl>
                                          <p:spTgt spid="80932"/>
                                        </p:tgtEl>
                                      </p:cBhvr>
                                    </p:animEffect>
                                  </p:childTnLst>
                                </p:cTn>
                              </p:par>
                              <p:par>
                                <p:cTn id="16" presetID="10" presetClass="entr" presetSubtype="0" fill="hold" nodeType="withEffect">
                                  <p:stCondLst>
                                    <p:cond delay="0"/>
                                  </p:stCondLst>
                                  <p:childTnLst>
                                    <p:set>
                                      <p:cBhvr>
                                        <p:cTn id="17" dur="1" fill="hold">
                                          <p:stCondLst>
                                            <p:cond delay="0"/>
                                          </p:stCondLst>
                                        </p:cTn>
                                        <p:tgtEl>
                                          <p:spTgt spid="80940"/>
                                        </p:tgtEl>
                                        <p:attrNameLst>
                                          <p:attrName>style.visibility</p:attrName>
                                        </p:attrNameLst>
                                      </p:cBhvr>
                                      <p:to>
                                        <p:strVal val="visible"/>
                                      </p:to>
                                    </p:set>
                                    <p:animEffect transition="in" filter="fade">
                                      <p:cBhvr>
                                        <p:cTn id="18" dur="500"/>
                                        <p:tgtEl>
                                          <p:spTgt spid="80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28" grpId="0"/>
      <p:bldP spid="809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57"/>
          <p:cNvGrpSpPr>
            <a:grpSpLocks/>
          </p:cNvGrpSpPr>
          <p:nvPr/>
        </p:nvGrpSpPr>
        <p:grpSpPr bwMode="auto">
          <a:xfrm>
            <a:off x="227013" y="625475"/>
            <a:ext cx="8916987" cy="2316163"/>
            <a:chOff x="143" y="394"/>
            <a:chExt cx="5617" cy="1459"/>
          </a:xfrm>
        </p:grpSpPr>
        <p:sp>
          <p:nvSpPr>
            <p:cNvPr id="23558" name="Rectangle 32"/>
            <p:cNvSpPr>
              <a:spLocks noChangeArrowheads="1"/>
            </p:cNvSpPr>
            <p:nvPr/>
          </p:nvSpPr>
          <p:spPr bwMode="auto">
            <a:xfrm>
              <a:off x="462" y="1565"/>
              <a:ext cx="4468"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cs typeface="Times New Roman" pitchFamily="18" charset="0"/>
                </a:rPr>
                <a:t>……</a:t>
              </a:r>
              <a:r>
                <a:rPr lang="zh-CN" altLang="en-US" sz="2400">
                  <a:cs typeface="Times New Roman" pitchFamily="18" charset="0"/>
                </a:rPr>
                <a:t>依此类推，直到将所有的</a:t>
              </a:r>
              <a:r>
                <a:rPr lang="en-US" altLang="zh-CN" sz="2400" i="1">
                  <a:cs typeface="Times New Roman" pitchFamily="18" charset="0"/>
                </a:rPr>
                <a:t>N</a:t>
              </a:r>
              <a:r>
                <a:rPr lang="zh-CN" altLang="en-US" sz="2400"/>
                <a:t>个样本都进行分类。</a:t>
              </a:r>
            </a:p>
          </p:txBody>
        </p:sp>
        <p:sp>
          <p:nvSpPr>
            <p:cNvPr id="23559" name="Rectangle 8"/>
            <p:cNvSpPr>
              <a:spLocks noChangeArrowheads="1"/>
            </p:cNvSpPr>
            <p:nvPr/>
          </p:nvSpPr>
          <p:spPr bwMode="auto">
            <a:xfrm>
              <a:off x="143" y="394"/>
              <a:ext cx="5617" cy="3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en-US" altLang="zh-CN" sz="2400" dirty="0"/>
                <a:t>③ </a:t>
              </a:r>
              <a:r>
                <a:rPr lang="zh-CN" altLang="en-US" sz="2400" dirty="0">
                  <a:cs typeface="Times New Roman" pitchFamily="18" charset="0"/>
                </a:rPr>
                <a:t>假设已有聚类中心</a:t>
              </a:r>
              <a:r>
                <a:rPr lang="en-US" altLang="zh-CN" sz="2400" b="1" i="1" dirty="0">
                  <a:cs typeface="Times New Roman" pitchFamily="18" charset="0"/>
                </a:rPr>
                <a:t>Z</a:t>
              </a:r>
              <a:r>
                <a:rPr lang="en-US" altLang="zh-CN" sz="2400" baseline="-25000" dirty="0">
                  <a:cs typeface="Times New Roman" pitchFamily="18" charset="0"/>
                </a:rPr>
                <a:t>1</a:t>
              </a:r>
              <a:r>
                <a:rPr lang="zh-CN" altLang="en-US" sz="2400" dirty="0">
                  <a:cs typeface="Times New Roman" pitchFamily="18" charset="0"/>
                </a:rPr>
                <a:t>、</a:t>
              </a:r>
              <a:r>
                <a:rPr lang="en-US" altLang="zh-CN" sz="2400" b="1" i="1" dirty="0">
                  <a:cs typeface="Times New Roman" pitchFamily="18" charset="0"/>
                </a:rPr>
                <a:t>Z</a:t>
              </a:r>
              <a:r>
                <a:rPr lang="en-US" altLang="zh-CN" sz="2400" baseline="-25000" dirty="0">
                  <a:cs typeface="Times New Roman" pitchFamily="18" charset="0"/>
                </a:rPr>
                <a:t>2</a:t>
              </a:r>
              <a:r>
                <a:rPr lang="zh-CN" altLang="en-US" sz="2400" dirty="0"/>
                <a:t>，计算</a:t>
              </a:r>
              <a:r>
                <a:rPr lang="en-US" altLang="zh-CN" sz="2400" dirty="0"/>
                <a:t> </a:t>
              </a:r>
              <a:r>
                <a:rPr lang="zh-CN" altLang="en-US" sz="2400" dirty="0"/>
                <a:t>                    和                    ，</a:t>
              </a:r>
            </a:p>
          </p:txBody>
        </p:sp>
        <p:graphicFrame>
          <p:nvGraphicFramePr>
            <p:cNvPr id="23560" name="Object 5"/>
            <p:cNvGraphicFramePr>
              <a:graphicFrameLocks noChangeAspect="1"/>
            </p:cNvGraphicFramePr>
            <p:nvPr/>
          </p:nvGraphicFramePr>
          <p:xfrm>
            <a:off x="3101" y="467"/>
            <a:ext cx="1038" cy="283"/>
          </p:xfrm>
          <a:graphic>
            <a:graphicData uri="http://schemas.openxmlformats.org/presentationml/2006/ole">
              <mc:AlternateContent xmlns:mc="http://schemas.openxmlformats.org/markup-compatibility/2006">
                <mc:Choice xmlns:v="urn:schemas-microsoft-com:vml" Requires="v">
                  <p:oleObj spid="_x0000_s23759" name="公式" r:id="rId4" imgW="965200" imgH="254000" progId="Equation.3">
                    <p:embed/>
                  </p:oleObj>
                </mc:Choice>
                <mc:Fallback>
                  <p:oleObj name="公式" r:id="rId4" imgW="965200" imgH="2540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1" y="467"/>
                          <a:ext cx="1038" cy="2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1" name="Object 4"/>
            <p:cNvGraphicFramePr>
              <a:graphicFrameLocks noChangeAspect="1"/>
            </p:cNvGraphicFramePr>
            <p:nvPr>
              <p:extLst>
                <p:ext uri="{D42A27DB-BD31-4B8C-83A1-F6EECF244321}">
                  <p14:modId xmlns:p14="http://schemas.microsoft.com/office/powerpoint/2010/main" val="140824653"/>
                </p:ext>
              </p:extLst>
            </p:nvPr>
          </p:nvGraphicFramePr>
          <p:xfrm>
            <a:off x="4464" y="480"/>
            <a:ext cx="1052" cy="270"/>
          </p:xfrm>
          <a:graphic>
            <a:graphicData uri="http://schemas.openxmlformats.org/presentationml/2006/ole">
              <mc:AlternateContent xmlns:mc="http://schemas.openxmlformats.org/markup-compatibility/2006">
                <mc:Choice xmlns:v="urn:schemas-microsoft-com:vml" Requires="v">
                  <p:oleObj spid="_x0000_s23760" name="公式" r:id="rId6" imgW="990600" imgH="241300" progId="Equation.3">
                    <p:embed/>
                  </p:oleObj>
                </mc:Choice>
                <mc:Fallback>
                  <p:oleObj name="公式" r:id="rId6" imgW="990600" imgH="241300" progId="Equation.3">
                    <p:embed/>
                    <p:pic>
                      <p:nvPicPr>
                        <p:cNvPr id="0" name="Object 4"/>
                        <p:cNvPicPr>
                          <a:picLocks noChangeAspect="1" noChangeArrowheads="1"/>
                        </p:cNvPicPr>
                        <p:nvPr/>
                      </p:nvPicPr>
                      <p:blipFill>
                        <a:blip r:embed="rId7"/>
                        <a:srcRect/>
                        <a:stretch>
                          <a:fillRect/>
                        </a:stretch>
                      </p:blipFill>
                      <p:spPr bwMode="auto">
                        <a:xfrm>
                          <a:off x="4464" y="480"/>
                          <a:ext cx="1052" cy="2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23562" name="Rectangle 17"/>
            <p:cNvSpPr>
              <a:spLocks noChangeArrowheads="1"/>
            </p:cNvSpPr>
            <p:nvPr/>
          </p:nvSpPr>
          <p:spPr bwMode="auto">
            <a:xfrm>
              <a:off x="375" y="827"/>
              <a:ext cx="4753"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cs typeface="Times New Roman" pitchFamily="18" charset="0"/>
                </a:rPr>
                <a:t>若          且           </a:t>
              </a:r>
              <a:r>
                <a:rPr lang="zh-CN" altLang="en-US" sz="2400"/>
                <a:t>，则建立第三个聚类中心</a:t>
              </a:r>
              <a:r>
                <a:rPr lang="en-US" altLang="zh-CN" sz="2400" b="1" i="1"/>
                <a:t>Z</a:t>
              </a:r>
              <a:r>
                <a:rPr lang="en-US" altLang="zh-CN" sz="2400" baseline="-25000"/>
                <a:t>3</a:t>
              </a:r>
              <a:r>
                <a:rPr lang="en-US" altLang="zh-CN" sz="2400"/>
                <a:t> = </a:t>
              </a:r>
              <a:r>
                <a:rPr lang="en-US" altLang="zh-CN" sz="2400" b="1" i="1"/>
                <a:t>X</a:t>
              </a:r>
              <a:r>
                <a:rPr lang="en-US" altLang="zh-CN" sz="2400" baseline="-25000"/>
                <a:t>3</a:t>
              </a:r>
              <a:r>
                <a:rPr lang="zh-CN" altLang="en-US" sz="2400">
                  <a:cs typeface="Times New Roman" pitchFamily="18" charset="0"/>
                </a:rPr>
                <a:t>； </a:t>
              </a:r>
            </a:p>
          </p:txBody>
        </p:sp>
        <p:graphicFrame>
          <p:nvGraphicFramePr>
            <p:cNvPr id="23563" name="Object 16"/>
            <p:cNvGraphicFramePr>
              <a:graphicFrameLocks noChangeAspect="1"/>
            </p:cNvGraphicFramePr>
            <p:nvPr>
              <p:extLst>
                <p:ext uri="{D42A27DB-BD31-4B8C-83A1-F6EECF244321}">
                  <p14:modId xmlns:p14="http://schemas.microsoft.com/office/powerpoint/2010/main" val="2261052555"/>
                </p:ext>
              </p:extLst>
            </p:nvPr>
          </p:nvGraphicFramePr>
          <p:xfrm>
            <a:off x="672" y="816"/>
            <a:ext cx="549" cy="274"/>
          </p:xfrm>
          <a:graphic>
            <a:graphicData uri="http://schemas.openxmlformats.org/presentationml/2006/ole">
              <mc:AlternateContent xmlns:mc="http://schemas.openxmlformats.org/markup-compatibility/2006">
                <mc:Choice xmlns:v="urn:schemas-microsoft-com:vml" Requires="v">
                  <p:oleObj spid="_x0000_s23761" name="公式" r:id="rId8" imgW="508000" imgH="228600" progId="Equation.3">
                    <p:embed/>
                  </p:oleObj>
                </mc:Choice>
                <mc:Fallback>
                  <p:oleObj name="公式" r:id="rId8" imgW="508000" imgH="228600" progId="Equation.3">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2" y="816"/>
                          <a:ext cx="549" cy="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4" name="Object 15"/>
            <p:cNvGraphicFramePr>
              <a:graphicFrameLocks noChangeAspect="1"/>
            </p:cNvGraphicFramePr>
            <p:nvPr>
              <p:extLst>
                <p:ext uri="{D42A27DB-BD31-4B8C-83A1-F6EECF244321}">
                  <p14:modId xmlns:p14="http://schemas.microsoft.com/office/powerpoint/2010/main" val="327493240"/>
                </p:ext>
              </p:extLst>
            </p:nvPr>
          </p:nvGraphicFramePr>
          <p:xfrm>
            <a:off x="1296" y="816"/>
            <a:ext cx="606" cy="274"/>
          </p:xfrm>
          <a:graphic>
            <a:graphicData uri="http://schemas.openxmlformats.org/presentationml/2006/ole">
              <mc:AlternateContent xmlns:mc="http://schemas.openxmlformats.org/markup-compatibility/2006">
                <mc:Choice xmlns:v="urn:schemas-microsoft-com:vml" Requires="v">
                  <p:oleObj spid="_x0000_s23762" name="公式" r:id="rId10" imgW="508000" imgH="228600" progId="Equation.3">
                    <p:embed/>
                  </p:oleObj>
                </mc:Choice>
                <mc:Fallback>
                  <p:oleObj name="公式" r:id="rId10" imgW="508000" imgH="228600"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96" y="816"/>
                          <a:ext cx="606" cy="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23565" name="Rectangle 26"/>
            <p:cNvSpPr>
              <a:spLocks noChangeArrowheads="1"/>
            </p:cNvSpPr>
            <p:nvPr/>
          </p:nvSpPr>
          <p:spPr bwMode="auto">
            <a:xfrm>
              <a:off x="396" y="1214"/>
              <a:ext cx="4998"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dirty="0">
                  <a:cs typeface="Times New Roman" pitchFamily="18" charset="0"/>
                </a:rPr>
                <a:t>否则</a:t>
              </a:r>
              <a:r>
                <a:rPr lang="en-US" altLang="zh-CN" sz="2400" b="1" i="1" dirty="0"/>
                <a:t>X</a:t>
              </a:r>
              <a:r>
                <a:rPr lang="en-US" altLang="zh-CN" sz="2400" baseline="-25000" dirty="0"/>
                <a:t>3</a:t>
              </a:r>
              <a:r>
                <a:rPr lang="en-US" altLang="zh-CN" sz="2400" dirty="0"/>
                <a:t>∈</a:t>
              </a:r>
              <a:r>
                <a:rPr lang="zh-CN" altLang="en-US" sz="2400" dirty="0"/>
                <a:t>离</a:t>
              </a:r>
              <a:r>
                <a:rPr lang="en-US" altLang="zh-CN" sz="2400" b="1" i="1" dirty="0"/>
                <a:t>Z</a:t>
              </a:r>
              <a:r>
                <a:rPr lang="en-US" altLang="zh-CN" sz="2400" baseline="-25000" dirty="0"/>
                <a:t>1</a:t>
              </a:r>
              <a:r>
                <a:rPr lang="zh-CN" altLang="en-US" sz="2400" dirty="0"/>
                <a:t>和</a:t>
              </a:r>
              <a:r>
                <a:rPr lang="en-US" altLang="zh-CN" sz="2400" b="1" i="1" dirty="0"/>
                <a:t>Z</a:t>
              </a:r>
              <a:r>
                <a:rPr lang="en-US" altLang="zh-CN" sz="2400" baseline="-25000" dirty="0"/>
                <a:t>2</a:t>
              </a:r>
              <a:r>
                <a:rPr lang="zh-CN" altLang="en-US" sz="2400" dirty="0"/>
                <a:t>中最近者（最近邻的聚类中心）。</a:t>
              </a:r>
            </a:p>
          </p:txBody>
        </p:sp>
      </p:grpSp>
      <p:sp>
        <p:nvSpPr>
          <p:cNvPr id="81970" name="Rectangle 50"/>
          <p:cNvSpPr>
            <a:spLocks noChangeArrowheads="1"/>
          </p:cNvSpPr>
          <p:nvPr/>
        </p:nvSpPr>
        <p:spPr bwMode="auto">
          <a:xfrm>
            <a:off x="307975" y="3541713"/>
            <a:ext cx="2101850" cy="5667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en-US" altLang="zh-CN" sz="2400" b="1"/>
              <a:t>3.  </a:t>
            </a:r>
            <a:r>
              <a:rPr lang="zh-CN" altLang="en-US" sz="2400" b="1"/>
              <a:t>算法特点</a:t>
            </a:r>
          </a:p>
        </p:txBody>
      </p:sp>
      <p:sp>
        <p:nvSpPr>
          <p:cNvPr id="81971" name="Rectangle 51"/>
          <p:cNvSpPr>
            <a:spLocks noChangeArrowheads="1"/>
          </p:cNvSpPr>
          <p:nvPr/>
        </p:nvSpPr>
        <p:spPr bwMode="auto">
          <a:xfrm>
            <a:off x="450850" y="5872163"/>
            <a:ext cx="7531100" cy="4746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130000"/>
              </a:lnSpc>
            </a:pPr>
            <a:r>
              <a:rPr lang="en-US" altLang="zh-CN" sz="2400" dirty="0"/>
              <a:t>2</a:t>
            </a:r>
            <a:r>
              <a:rPr lang="zh-CN" altLang="en-US" sz="2400" dirty="0"/>
              <a:t>）优点：计算简单。（一种虽粗糙但快速的方法）</a:t>
            </a:r>
          </a:p>
        </p:txBody>
      </p:sp>
      <p:sp>
        <p:nvSpPr>
          <p:cNvPr id="81972" name="Rectangle 52"/>
          <p:cNvSpPr>
            <a:spLocks noChangeArrowheads="1"/>
          </p:cNvSpPr>
          <p:nvPr/>
        </p:nvSpPr>
        <p:spPr bwMode="auto">
          <a:xfrm>
            <a:off x="390525" y="4192588"/>
            <a:ext cx="8578850" cy="13849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125000"/>
              </a:lnSpc>
            </a:pPr>
            <a:r>
              <a:rPr lang="en-US" altLang="zh-CN" sz="2400" dirty="0"/>
              <a:t>1</a:t>
            </a:r>
            <a:r>
              <a:rPr lang="zh-CN" altLang="en-US" sz="2400" dirty="0"/>
              <a:t>）局限性：很大程度上依赖于距离阈值</a:t>
            </a:r>
            <a:r>
              <a:rPr lang="en-US" altLang="zh-CN" sz="2400" i="1" dirty="0"/>
              <a:t>T</a:t>
            </a:r>
            <a:r>
              <a:rPr lang="zh-CN" altLang="en-US" sz="2400" dirty="0"/>
              <a:t>的大小、第一个聚类     中心的位置选择、待分类模式样本的排列次序、以及样本分布</a:t>
            </a:r>
          </a:p>
          <a:p>
            <a:pPr>
              <a:lnSpc>
                <a:spcPct val="125000"/>
              </a:lnSpc>
            </a:pPr>
            <a:r>
              <a:rPr lang="zh-CN" altLang="en-US" sz="2400" dirty="0"/>
              <a:t>的几何性质等。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70"/>
                                        </p:tgtEl>
                                        <p:attrNameLst>
                                          <p:attrName>style.visibility</p:attrName>
                                        </p:attrNameLst>
                                      </p:cBhvr>
                                      <p:to>
                                        <p:strVal val="visible"/>
                                      </p:to>
                                    </p:set>
                                    <p:animEffect transition="in" filter="fade">
                                      <p:cBhvr>
                                        <p:cTn id="7" dur="500"/>
                                        <p:tgtEl>
                                          <p:spTgt spid="819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972"/>
                                        </p:tgtEl>
                                        <p:attrNameLst>
                                          <p:attrName>style.visibility</p:attrName>
                                        </p:attrNameLst>
                                      </p:cBhvr>
                                      <p:to>
                                        <p:strVal val="visible"/>
                                      </p:to>
                                    </p:set>
                                    <p:animEffect transition="in" filter="fade">
                                      <p:cBhvr>
                                        <p:cTn id="10" dur="500"/>
                                        <p:tgtEl>
                                          <p:spTgt spid="8197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1971"/>
                                        </p:tgtEl>
                                        <p:attrNameLst>
                                          <p:attrName>style.visibility</p:attrName>
                                        </p:attrNameLst>
                                      </p:cBhvr>
                                      <p:to>
                                        <p:strVal val="visible"/>
                                      </p:to>
                                    </p:set>
                                    <p:animEffect transition="in" filter="fade">
                                      <p:cBhvr>
                                        <p:cTn id="15" dur="500"/>
                                        <p:tgtEl>
                                          <p:spTgt spid="81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0" grpId="0"/>
      <p:bldP spid="81971" grpId="0"/>
      <p:bldP spid="8197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373063" y="952500"/>
            <a:ext cx="8685212" cy="1516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indent="304800">
              <a:lnSpc>
                <a:spcPct val="130000"/>
              </a:lnSpc>
            </a:pPr>
            <a:r>
              <a:rPr lang="en-US" altLang="zh-CN" sz="2400"/>
              <a:t>     </a:t>
            </a:r>
            <a:r>
              <a:rPr lang="zh-CN" altLang="en-US" sz="2400"/>
              <a:t>用先验知识指导阈值</a:t>
            </a:r>
            <a:r>
              <a:rPr lang="en-US" altLang="zh-CN" sz="2400" i="1"/>
              <a:t>T </a:t>
            </a:r>
            <a:r>
              <a:rPr lang="zh-CN" altLang="en-US" sz="2400"/>
              <a:t>和起始点</a:t>
            </a:r>
            <a:r>
              <a:rPr lang="en-US" altLang="zh-CN" sz="2400" b="1" i="1"/>
              <a:t>Z</a:t>
            </a:r>
            <a:r>
              <a:rPr lang="en-US" altLang="zh-CN" sz="2400" baseline="-25000"/>
              <a:t>1</a:t>
            </a:r>
            <a:r>
              <a:rPr lang="zh-CN" altLang="en-US" sz="2400"/>
              <a:t>的选择，可获得合理的聚类结果。否则只能选择不同的初值重复试探，并对聚类结果进行验算，根据一定的</a:t>
            </a:r>
            <a:r>
              <a:rPr lang="zh-CN" altLang="en-US" sz="2400">
                <a:solidFill>
                  <a:srgbClr val="993300"/>
                </a:solidFill>
              </a:rPr>
              <a:t>评价标准</a:t>
            </a:r>
            <a:r>
              <a:rPr lang="zh-CN" altLang="en-US" sz="2400"/>
              <a:t>，得出合理的聚类结果。   </a:t>
            </a:r>
          </a:p>
        </p:txBody>
      </p:sp>
      <p:grpSp>
        <p:nvGrpSpPr>
          <p:cNvPr id="83102" name="Group 158"/>
          <p:cNvGrpSpPr>
            <a:grpSpLocks/>
          </p:cNvGrpSpPr>
          <p:nvPr/>
        </p:nvGrpSpPr>
        <p:grpSpPr bwMode="auto">
          <a:xfrm>
            <a:off x="3563938" y="3508375"/>
            <a:ext cx="3182937" cy="1431925"/>
            <a:chOff x="2200" y="2273"/>
            <a:chExt cx="2005" cy="902"/>
          </a:xfrm>
        </p:grpSpPr>
        <p:sp>
          <p:nvSpPr>
            <p:cNvPr id="24721" name="Text Box 77"/>
            <p:cNvSpPr txBox="1">
              <a:spLocks noChangeArrowheads="1"/>
            </p:cNvSpPr>
            <p:nvPr/>
          </p:nvSpPr>
          <p:spPr bwMode="auto">
            <a:xfrm>
              <a:off x="2257" y="2273"/>
              <a:ext cx="1814" cy="902"/>
            </a:xfrm>
            <a:prstGeom prst="rect">
              <a:avLst/>
            </a:prstGeom>
            <a:solidFill>
              <a:srgbClr val="FFFFFF">
                <a:alpha val="0"/>
              </a:srgbClr>
            </a:solidFill>
            <a:ln>
              <a:noFill/>
            </a:ln>
            <a:extLst>
              <a:ext uri="{91240B29-F687-4f45-9708-019B960494DF}">
                <a14:hiddenLine xmlns="" xmlns:a14="http://schemas.microsoft.com/office/drawing/2010/main" w="9525">
                  <a:solidFill>
                    <a:srgbClr val="FFFFFF"/>
                  </a:solidFill>
                  <a:miter lim="800000"/>
                  <a:headEnd/>
                  <a:tailEnd/>
                </a14:hiddenLine>
              </a:ext>
            </a:extLst>
          </p:spPr>
          <p:txBody>
            <a:bodyPr lIns="0" tIns="0" rIns="0" bIns="0"/>
            <a:lstStyle>
              <a:lvl1pPr indent="3048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zh-CN" altLang="en-US" sz="2000" b="1">
                  <a:solidFill>
                    <a:srgbClr val="000000"/>
                  </a:solidFill>
                  <a:latin typeface="Times New Roman" pitchFamily="18" charset="0"/>
                </a:rPr>
                <a:t>对结果验算，类内各样本点间距离方差之和太大</a:t>
              </a:r>
            </a:p>
            <a:p>
              <a:pPr algn="just" eaLnBrk="1" hangingPunct="1"/>
              <a:endParaRPr lang="zh-CN" altLang="en-US" sz="2000" b="1">
                <a:solidFill>
                  <a:srgbClr val="000000"/>
                </a:solidFill>
                <a:latin typeface="Times New Roman" pitchFamily="18" charset="0"/>
              </a:endParaRPr>
            </a:p>
            <a:p>
              <a:pPr algn="just" eaLnBrk="1" hangingPunct="1"/>
              <a:r>
                <a:rPr lang="zh-CN" altLang="en-US" sz="2000" b="1">
                  <a:solidFill>
                    <a:srgbClr val="000000"/>
                  </a:solidFill>
                  <a:latin typeface="Times New Roman" pitchFamily="18" charset="0"/>
                </a:rPr>
                <a:t>减小</a:t>
              </a:r>
              <a:r>
                <a:rPr lang="en-US" altLang="zh-CN" sz="2000" b="1" i="1">
                  <a:solidFill>
                    <a:srgbClr val="000000"/>
                  </a:solidFill>
                  <a:latin typeface="Times New Roman" pitchFamily="18" charset="0"/>
                </a:rPr>
                <a:t>T</a:t>
              </a:r>
              <a:r>
                <a:rPr lang="zh-CN" altLang="en-US" sz="2000" b="1">
                  <a:solidFill>
                    <a:srgbClr val="000000"/>
                  </a:solidFill>
                  <a:latin typeface="Times New Roman" pitchFamily="18" charset="0"/>
                </a:rPr>
                <a:t>，修改中心</a:t>
              </a:r>
              <a:r>
                <a:rPr lang="en-US" altLang="zh-CN" sz="2000" b="1" i="1">
                  <a:solidFill>
                    <a:srgbClr val="000000"/>
                  </a:solidFill>
                  <a:latin typeface="Times New Roman" pitchFamily="18" charset="0"/>
                </a:rPr>
                <a:t>Z</a:t>
              </a:r>
              <a:r>
                <a:rPr lang="zh-CN" altLang="en-US" sz="2000" b="1">
                  <a:solidFill>
                    <a:srgbClr val="000000"/>
                  </a:solidFill>
                  <a:latin typeface="Times New Roman" pitchFamily="18" charset="0"/>
                </a:rPr>
                <a:t>。</a:t>
              </a:r>
              <a:endParaRPr lang="zh-CN" altLang="en-US" sz="2000" b="1">
                <a:solidFill>
                  <a:srgbClr val="000000"/>
                </a:solidFill>
              </a:endParaRPr>
            </a:p>
          </p:txBody>
        </p:sp>
        <p:sp>
          <p:nvSpPr>
            <p:cNvPr id="24722" name="AutoShape 78"/>
            <p:cNvSpPr>
              <a:spLocks noChangeArrowheads="1"/>
            </p:cNvSpPr>
            <p:nvPr/>
          </p:nvSpPr>
          <p:spPr bwMode="auto">
            <a:xfrm>
              <a:off x="2200" y="2727"/>
              <a:ext cx="2005" cy="75"/>
            </a:xfrm>
            <a:prstGeom prst="rightArrow">
              <a:avLst>
                <a:gd name="adj1" fmla="val 50000"/>
                <a:gd name="adj2" fmla="val 668333"/>
              </a:avLst>
            </a:prstGeom>
            <a:solidFill>
              <a:srgbClr val="FFFFFF"/>
            </a:solidFill>
            <a:ln w="9525">
              <a:solidFill>
                <a:srgbClr val="000000"/>
              </a:solidFill>
              <a:miter lim="800000"/>
              <a:headEnd/>
              <a:tailEnd/>
            </a:ln>
          </p:spPr>
          <p:txBody>
            <a:bodyPr/>
            <a:lstStyle/>
            <a:p>
              <a:endParaRPr lang="zh-CN" altLang="en-US"/>
            </a:p>
          </p:txBody>
        </p:sp>
      </p:grpSp>
      <p:grpSp>
        <p:nvGrpSpPr>
          <p:cNvPr id="83103" name="Group 159"/>
          <p:cNvGrpSpPr>
            <a:grpSpLocks/>
          </p:cNvGrpSpPr>
          <p:nvPr/>
        </p:nvGrpSpPr>
        <p:grpSpPr bwMode="auto">
          <a:xfrm>
            <a:off x="6804025" y="3508375"/>
            <a:ext cx="1727200" cy="1504950"/>
            <a:chOff x="4241" y="2273"/>
            <a:chExt cx="1088" cy="948"/>
          </a:xfrm>
        </p:grpSpPr>
        <p:grpSp>
          <p:nvGrpSpPr>
            <p:cNvPr id="24652" name="Group 81"/>
            <p:cNvGrpSpPr>
              <a:grpSpLocks/>
            </p:cNvGrpSpPr>
            <p:nvPr/>
          </p:nvGrpSpPr>
          <p:grpSpPr bwMode="auto">
            <a:xfrm>
              <a:off x="4241" y="2273"/>
              <a:ext cx="1088" cy="948"/>
              <a:chOff x="7514" y="7353"/>
              <a:chExt cx="1742" cy="1515"/>
            </a:xfrm>
          </p:grpSpPr>
          <p:grpSp>
            <p:nvGrpSpPr>
              <p:cNvPr id="24654" name="Group 82"/>
              <p:cNvGrpSpPr>
                <a:grpSpLocks/>
              </p:cNvGrpSpPr>
              <p:nvPr/>
            </p:nvGrpSpPr>
            <p:grpSpPr bwMode="auto">
              <a:xfrm>
                <a:off x="7514" y="7353"/>
                <a:ext cx="1742" cy="1515"/>
                <a:chOff x="7514" y="7353"/>
                <a:chExt cx="1742" cy="1515"/>
              </a:xfrm>
            </p:grpSpPr>
            <p:sp>
              <p:nvSpPr>
                <p:cNvPr id="24656" name="Oval 83"/>
                <p:cNvSpPr>
                  <a:spLocks noChangeArrowheads="1"/>
                </p:cNvSpPr>
                <p:nvPr/>
              </p:nvSpPr>
              <p:spPr bwMode="auto">
                <a:xfrm>
                  <a:off x="8548" y="8118"/>
                  <a:ext cx="678" cy="705"/>
                </a:xfrm>
                <a:prstGeom prst="ellipse">
                  <a:avLst/>
                </a:prstGeom>
                <a:solidFill>
                  <a:srgbClr val="FFFFFF"/>
                </a:solidFill>
                <a:ln w="9525">
                  <a:solidFill>
                    <a:srgbClr val="000000"/>
                  </a:solidFill>
                  <a:round/>
                  <a:headEnd/>
                  <a:tailEnd/>
                </a:ln>
              </p:spPr>
              <p:txBody>
                <a:bodyPr/>
                <a:lstStyle/>
                <a:p>
                  <a:endParaRPr lang="zh-CN" altLang="en-US"/>
                </a:p>
              </p:txBody>
            </p:sp>
            <p:grpSp>
              <p:nvGrpSpPr>
                <p:cNvPr id="24657" name="Group 84"/>
                <p:cNvGrpSpPr>
                  <a:grpSpLocks/>
                </p:cNvGrpSpPr>
                <p:nvPr/>
              </p:nvGrpSpPr>
              <p:grpSpPr bwMode="auto">
                <a:xfrm>
                  <a:off x="8618" y="8205"/>
                  <a:ext cx="481" cy="480"/>
                  <a:chOff x="4373" y="6481"/>
                  <a:chExt cx="417" cy="416"/>
                </a:xfrm>
              </p:grpSpPr>
              <p:sp>
                <p:nvSpPr>
                  <p:cNvPr id="24706" name="AutoShape 85"/>
                  <p:cNvSpPr>
                    <a:spLocks noChangeArrowheads="1"/>
                  </p:cNvSpPr>
                  <p:nvPr/>
                </p:nvSpPr>
                <p:spPr bwMode="auto">
                  <a:xfrm>
                    <a:off x="4650" y="6481"/>
                    <a:ext cx="75" cy="78"/>
                  </a:xfrm>
                  <a:prstGeom prst="flowChartConnector">
                    <a:avLst/>
                  </a:prstGeom>
                  <a:solidFill>
                    <a:srgbClr val="000000"/>
                  </a:solidFill>
                  <a:ln w="9525">
                    <a:solidFill>
                      <a:srgbClr val="000000"/>
                    </a:solidFill>
                    <a:round/>
                    <a:headEnd/>
                    <a:tailEnd/>
                  </a:ln>
                </p:spPr>
                <p:txBody>
                  <a:bodyPr/>
                  <a:lstStyle/>
                  <a:p>
                    <a:endParaRPr lang="zh-CN" altLang="en-US"/>
                  </a:p>
                </p:txBody>
              </p:sp>
              <p:grpSp>
                <p:nvGrpSpPr>
                  <p:cNvPr id="24707" name="Group 86"/>
                  <p:cNvGrpSpPr>
                    <a:grpSpLocks/>
                  </p:cNvGrpSpPr>
                  <p:nvPr/>
                </p:nvGrpSpPr>
                <p:grpSpPr bwMode="auto">
                  <a:xfrm>
                    <a:off x="4373" y="6507"/>
                    <a:ext cx="417" cy="390"/>
                    <a:chOff x="4386" y="6507"/>
                    <a:chExt cx="417" cy="390"/>
                  </a:xfrm>
                </p:grpSpPr>
                <p:sp>
                  <p:nvSpPr>
                    <p:cNvPr id="24708" name="AutoShape 87"/>
                    <p:cNvSpPr>
                      <a:spLocks noChangeArrowheads="1"/>
                    </p:cNvSpPr>
                    <p:nvPr/>
                  </p:nvSpPr>
                  <p:spPr bwMode="auto">
                    <a:xfrm>
                      <a:off x="4690" y="6689"/>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709" name="AutoShape 88"/>
                    <p:cNvSpPr>
                      <a:spLocks noChangeArrowheads="1"/>
                    </p:cNvSpPr>
                    <p:nvPr/>
                  </p:nvSpPr>
                  <p:spPr bwMode="auto">
                    <a:xfrm>
                      <a:off x="4595" y="6819"/>
                      <a:ext cx="78"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710" name="AutoShape 89"/>
                    <p:cNvSpPr>
                      <a:spLocks noChangeArrowheads="1"/>
                    </p:cNvSpPr>
                    <p:nvPr/>
                  </p:nvSpPr>
                  <p:spPr bwMode="auto">
                    <a:xfrm>
                      <a:off x="4546" y="6624"/>
                      <a:ext cx="77"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711" name="AutoShape 90"/>
                    <p:cNvSpPr>
                      <a:spLocks noChangeArrowheads="1"/>
                    </p:cNvSpPr>
                    <p:nvPr/>
                  </p:nvSpPr>
                  <p:spPr bwMode="auto">
                    <a:xfrm>
                      <a:off x="4702" y="6780"/>
                      <a:ext cx="77"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712" name="AutoShape 91"/>
                    <p:cNvSpPr>
                      <a:spLocks noChangeArrowheads="1"/>
                    </p:cNvSpPr>
                    <p:nvPr/>
                  </p:nvSpPr>
                  <p:spPr bwMode="auto">
                    <a:xfrm>
                      <a:off x="4456" y="6728"/>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713" name="AutoShape 92"/>
                    <p:cNvSpPr>
                      <a:spLocks noChangeArrowheads="1"/>
                    </p:cNvSpPr>
                    <p:nvPr/>
                  </p:nvSpPr>
                  <p:spPr bwMode="auto">
                    <a:xfrm>
                      <a:off x="4636" y="6572"/>
                      <a:ext cx="76"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714" name="AutoShape 93"/>
                    <p:cNvSpPr>
                      <a:spLocks noChangeArrowheads="1"/>
                    </p:cNvSpPr>
                    <p:nvPr/>
                  </p:nvSpPr>
                  <p:spPr bwMode="auto">
                    <a:xfrm>
                      <a:off x="4386" y="6616"/>
                      <a:ext cx="73"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715" name="AutoShape 94"/>
                    <p:cNvSpPr>
                      <a:spLocks noChangeArrowheads="1"/>
                    </p:cNvSpPr>
                    <p:nvPr/>
                  </p:nvSpPr>
                  <p:spPr bwMode="auto">
                    <a:xfrm>
                      <a:off x="4728" y="6611"/>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716" name="AutoShape 95"/>
                    <p:cNvSpPr>
                      <a:spLocks noChangeArrowheads="1"/>
                    </p:cNvSpPr>
                    <p:nvPr/>
                  </p:nvSpPr>
                  <p:spPr bwMode="auto">
                    <a:xfrm flipV="1">
                      <a:off x="4474" y="6806"/>
                      <a:ext cx="80"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717" name="AutoShape 96"/>
                    <p:cNvSpPr>
                      <a:spLocks noChangeArrowheads="1"/>
                    </p:cNvSpPr>
                    <p:nvPr/>
                  </p:nvSpPr>
                  <p:spPr bwMode="auto">
                    <a:xfrm>
                      <a:off x="4612" y="6694"/>
                      <a:ext cx="76"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718" name="AutoShape 97"/>
                    <p:cNvSpPr>
                      <a:spLocks noChangeArrowheads="1"/>
                    </p:cNvSpPr>
                    <p:nvPr/>
                  </p:nvSpPr>
                  <p:spPr bwMode="auto">
                    <a:xfrm>
                      <a:off x="4560" y="6507"/>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719" name="AutoShape 98"/>
                    <p:cNvSpPr>
                      <a:spLocks noChangeArrowheads="1"/>
                    </p:cNvSpPr>
                    <p:nvPr/>
                  </p:nvSpPr>
                  <p:spPr bwMode="auto">
                    <a:xfrm>
                      <a:off x="4455" y="6637"/>
                      <a:ext cx="76"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720" name="AutoShape 99"/>
                    <p:cNvSpPr>
                      <a:spLocks noChangeArrowheads="1"/>
                    </p:cNvSpPr>
                    <p:nvPr/>
                  </p:nvSpPr>
                  <p:spPr bwMode="auto">
                    <a:xfrm>
                      <a:off x="4464" y="6559"/>
                      <a:ext cx="78" cy="78"/>
                    </a:xfrm>
                    <a:prstGeom prst="flowChartConnector">
                      <a:avLst/>
                    </a:prstGeom>
                    <a:solidFill>
                      <a:srgbClr val="000000"/>
                    </a:solidFill>
                    <a:ln w="9525">
                      <a:solidFill>
                        <a:srgbClr val="000000"/>
                      </a:solidFill>
                      <a:round/>
                      <a:headEnd/>
                      <a:tailEnd/>
                    </a:ln>
                  </p:spPr>
                  <p:txBody>
                    <a:bodyPr/>
                    <a:lstStyle/>
                    <a:p>
                      <a:endParaRPr lang="zh-CN" altLang="en-US"/>
                    </a:p>
                  </p:txBody>
                </p:sp>
              </p:grpSp>
            </p:grpSp>
            <p:sp>
              <p:nvSpPr>
                <p:cNvPr id="24658" name="Line 100"/>
                <p:cNvSpPr>
                  <a:spLocks noChangeShapeType="1"/>
                </p:cNvSpPr>
                <p:nvPr/>
              </p:nvSpPr>
              <p:spPr bwMode="auto">
                <a:xfrm>
                  <a:off x="8848" y="8460"/>
                  <a:ext cx="316" cy="210"/>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24659" name="Oval 101"/>
                <p:cNvSpPr>
                  <a:spLocks noChangeArrowheads="1"/>
                </p:cNvSpPr>
                <p:nvPr/>
              </p:nvSpPr>
              <p:spPr bwMode="auto">
                <a:xfrm>
                  <a:off x="7558" y="8163"/>
                  <a:ext cx="678" cy="705"/>
                </a:xfrm>
                <a:prstGeom prst="ellipse">
                  <a:avLst/>
                </a:prstGeom>
                <a:solidFill>
                  <a:srgbClr val="FFFFFF"/>
                </a:solidFill>
                <a:ln w="9525">
                  <a:solidFill>
                    <a:srgbClr val="000000"/>
                  </a:solidFill>
                  <a:round/>
                  <a:headEnd/>
                  <a:tailEnd/>
                </a:ln>
              </p:spPr>
              <p:txBody>
                <a:bodyPr/>
                <a:lstStyle/>
                <a:p>
                  <a:endParaRPr lang="zh-CN" altLang="en-US"/>
                </a:p>
              </p:txBody>
            </p:sp>
            <p:sp>
              <p:nvSpPr>
                <p:cNvPr id="24660" name="Oval 102"/>
                <p:cNvSpPr>
                  <a:spLocks noChangeArrowheads="1"/>
                </p:cNvSpPr>
                <p:nvPr/>
              </p:nvSpPr>
              <p:spPr bwMode="auto">
                <a:xfrm>
                  <a:off x="8578" y="7353"/>
                  <a:ext cx="678" cy="705"/>
                </a:xfrm>
                <a:prstGeom prst="ellipse">
                  <a:avLst/>
                </a:prstGeom>
                <a:solidFill>
                  <a:srgbClr val="FFFFFF"/>
                </a:solidFill>
                <a:ln w="9525">
                  <a:solidFill>
                    <a:srgbClr val="000000"/>
                  </a:solidFill>
                  <a:round/>
                  <a:headEnd/>
                  <a:tailEnd/>
                </a:ln>
              </p:spPr>
              <p:txBody>
                <a:bodyPr/>
                <a:lstStyle/>
                <a:p>
                  <a:endParaRPr lang="zh-CN" altLang="en-US"/>
                </a:p>
              </p:txBody>
            </p:sp>
            <p:sp>
              <p:nvSpPr>
                <p:cNvPr id="24661" name="Oval 103"/>
                <p:cNvSpPr>
                  <a:spLocks noChangeArrowheads="1"/>
                </p:cNvSpPr>
                <p:nvPr/>
              </p:nvSpPr>
              <p:spPr bwMode="auto">
                <a:xfrm>
                  <a:off x="7514" y="7398"/>
                  <a:ext cx="678" cy="705"/>
                </a:xfrm>
                <a:prstGeom prst="ellipse">
                  <a:avLst/>
                </a:prstGeom>
                <a:solidFill>
                  <a:srgbClr val="FFFFFF"/>
                </a:solidFill>
                <a:ln w="9525">
                  <a:solidFill>
                    <a:srgbClr val="000000"/>
                  </a:solidFill>
                  <a:round/>
                  <a:headEnd/>
                  <a:tailEnd/>
                </a:ln>
              </p:spPr>
              <p:txBody>
                <a:bodyPr/>
                <a:lstStyle/>
                <a:p>
                  <a:endParaRPr lang="zh-CN" altLang="en-US"/>
                </a:p>
              </p:txBody>
            </p:sp>
            <p:grpSp>
              <p:nvGrpSpPr>
                <p:cNvPr id="24662" name="Group 104"/>
                <p:cNvGrpSpPr>
                  <a:grpSpLocks/>
                </p:cNvGrpSpPr>
                <p:nvPr/>
              </p:nvGrpSpPr>
              <p:grpSpPr bwMode="auto">
                <a:xfrm>
                  <a:off x="7664" y="8238"/>
                  <a:ext cx="482" cy="538"/>
                  <a:chOff x="3596" y="7522"/>
                  <a:chExt cx="418" cy="468"/>
                </a:xfrm>
              </p:grpSpPr>
              <p:sp>
                <p:nvSpPr>
                  <p:cNvPr id="24693" name="AutoShape 105"/>
                  <p:cNvSpPr>
                    <a:spLocks noChangeArrowheads="1"/>
                  </p:cNvSpPr>
                  <p:nvPr/>
                </p:nvSpPr>
                <p:spPr bwMode="auto">
                  <a:xfrm>
                    <a:off x="3674" y="7834"/>
                    <a:ext cx="78"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94" name="AutoShape 106"/>
                  <p:cNvSpPr>
                    <a:spLocks noChangeArrowheads="1"/>
                  </p:cNvSpPr>
                  <p:nvPr/>
                </p:nvSpPr>
                <p:spPr bwMode="auto">
                  <a:xfrm>
                    <a:off x="3817" y="7860"/>
                    <a:ext cx="78"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95" name="AutoShape 107"/>
                  <p:cNvSpPr>
                    <a:spLocks noChangeArrowheads="1"/>
                  </p:cNvSpPr>
                  <p:nvPr/>
                </p:nvSpPr>
                <p:spPr bwMode="auto">
                  <a:xfrm>
                    <a:off x="3791" y="7756"/>
                    <a:ext cx="79"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96" name="AutoShape 108"/>
                  <p:cNvSpPr>
                    <a:spLocks noChangeArrowheads="1"/>
                  </p:cNvSpPr>
                  <p:nvPr/>
                </p:nvSpPr>
                <p:spPr bwMode="auto">
                  <a:xfrm>
                    <a:off x="3936" y="7774"/>
                    <a:ext cx="78"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97" name="AutoShape 109"/>
                  <p:cNvSpPr>
                    <a:spLocks noChangeArrowheads="1"/>
                  </p:cNvSpPr>
                  <p:nvPr/>
                </p:nvSpPr>
                <p:spPr bwMode="auto">
                  <a:xfrm>
                    <a:off x="3765" y="7925"/>
                    <a:ext cx="78"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98" name="AutoShape 110"/>
                  <p:cNvSpPr>
                    <a:spLocks noChangeArrowheads="1"/>
                  </p:cNvSpPr>
                  <p:nvPr/>
                </p:nvSpPr>
                <p:spPr bwMode="auto">
                  <a:xfrm>
                    <a:off x="3908" y="7847"/>
                    <a:ext cx="80"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99" name="AutoShape 111"/>
                  <p:cNvSpPr>
                    <a:spLocks noChangeArrowheads="1"/>
                  </p:cNvSpPr>
                  <p:nvPr/>
                </p:nvSpPr>
                <p:spPr bwMode="auto">
                  <a:xfrm>
                    <a:off x="3700" y="7722"/>
                    <a:ext cx="78"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700" name="AutoShape 112"/>
                  <p:cNvSpPr>
                    <a:spLocks noChangeArrowheads="1"/>
                  </p:cNvSpPr>
                  <p:nvPr/>
                </p:nvSpPr>
                <p:spPr bwMode="auto">
                  <a:xfrm>
                    <a:off x="3777" y="7639"/>
                    <a:ext cx="78"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701" name="AutoShape 113"/>
                  <p:cNvSpPr>
                    <a:spLocks noChangeArrowheads="1"/>
                  </p:cNvSpPr>
                  <p:nvPr/>
                </p:nvSpPr>
                <p:spPr bwMode="auto">
                  <a:xfrm>
                    <a:off x="3855" y="7691"/>
                    <a:ext cx="79"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702" name="AutoShape 114"/>
                  <p:cNvSpPr>
                    <a:spLocks noChangeArrowheads="1"/>
                  </p:cNvSpPr>
                  <p:nvPr/>
                </p:nvSpPr>
                <p:spPr bwMode="auto">
                  <a:xfrm>
                    <a:off x="3661" y="7600"/>
                    <a:ext cx="78"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703" name="AutoShape 115"/>
                  <p:cNvSpPr>
                    <a:spLocks noChangeArrowheads="1"/>
                  </p:cNvSpPr>
                  <p:nvPr/>
                </p:nvSpPr>
                <p:spPr bwMode="auto">
                  <a:xfrm>
                    <a:off x="3596" y="7678"/>
                    <a:ext cx="80"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704" name="AutoShape 116"/>
                  <p:cNvSpPr>
                    <a:spLocks noChangeArrowheads="1"/>
                  </p:cNvSpPr>
                  <p:nvPr/>
                </p:nvSpPr>
                <p:spPr bwMode="auto">
                  <a:xfrm>
                    <a:off x="3791" y="7522"/>
                    <a:ext cx="78"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705" name="AutoShape 117"/>
                  <p:cNvSpPr>
                    <a:spLocks noChangeArrowheads="1"/>
                  </p:cNvSpPr>
                  <p:nvPr/>
                </p:nvSpPr>
                <p:spPr bwMode="auto">
                  <a:xfrm>
                    <a:off x="3908" y="7613"/>
                    <a:ext cx="80" cy="65"/>
                  </a:xfrm>
                  <a:prstGeom prst="flowChartConnector">
                    <a:avLst/>
                  </a:prstGeom>
                  <a:solidFill>
                    <a:srgbClr val="000000"/>
                  </a:solidFill>
                  <a:ln w="9525">
                    <a:solidFill>
                      <a:srgbClr val="000000"/>
                    </a:solidFill>
                    <a:round/>
                    <a:headEnd/>
                    <a:tailEnd/>
                  </a:ln>
                </p:spPr>
                <p:txBody>
                  <a:bodyPr/>
                  <a:lstStyle/>
                  <a:p>
                    <a:endParaRPr lang="zh-CN" altLang="en-US"/>
                  </a:p>
                </p:txBody>
              </p:sp>
            </p:grpSp>
            <p:grpSp>
              <p:nvGrpSpPr>
                <p:cNvPr id="24663" name="Group 118"/>
                <p:cNvGrpSpPr>
                  <a:grpSpLocks/>
                </p:cNvGrpSpPr>
                <p:nvPr/>
              </p:nvGrpSpPr>
              <p:grpSpPr bwMode="auto">
                <a:xfrm>
                  <a:off x="7603" y="7484"/>
                  <a:ext cx="486" cy="510"/>
                  <a:chOff x="3622" y="5935"/>
                  <a:chExt cx="421" cy="442"/>
                </a:xfrm>
              </p:grpSpPr>
              <p:sp>
                <p:nvSpPr>
                  <p:cNvPr id="24681" name="AutoShape 119"/>
                  <p:cNvSpPr>
                    <a:spLocks noChangeArrowheads="1"/>
                  </p:cNvSpPr>
                  <p:nvPr/>
                </p:nvSpPr>
                <p:spPr bwMode="auto">
                  <a:xfrm>
                    <a:off x="3704" y="6247"/>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82" name="AutoShape 120"/>
                  <p:cNvSpPr>
                    <a:spLocks noChangeArrowheads="1"/>
                  </p:cNvSpPr>
                  <p:nvPr/>
                </p:nvSpPr>
                <p:spPr bwMode="auto">
                  <a:xfrm>
                    <a:off x="3910" y="6273"/>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83" name="AutoShape 121"/>
                  <p:cNvSpPr>
                    <a:spLocks noChangeArrowheads="1"/>
                  </p:cNvSpPr>
                  <p:nvPr/>
                </p:nvSpPr>
                <p:spPr bwMode="auto">
                  <a:xfrm>
                    <a:off x="3817" y="6169"/>
                    <a:ext cx="77"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84" name="AutoShape 122"/>
                  <p:cNvSpPr>
                    <a:spLocks noChangeArrowheads="1"/>
                  </p:cNvSpPr>
                  <p:nvPr/>
                </p:nvSpPr>
                <p:spPr bwMode="auto">
                  <a:xfrm>
                    <a:off x="3969" y="6135"/>
                    <a:ext cx="74"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85" name="AutoShape 123"/>
                  <p:cNvSpPr>
                    <a:spLocks noChangeArrowheads="1"/>
                  </p:cNvSpPr>
                  <p:nvPr/>
                </p:nvSpPr>
                <p:spPr bwMode="auto">
                  <a:xfrm>
                    <a:off x="3729" y="6135"/>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86" name="AutoShape 124"/>
                  <p:cNvSpPr>
                    <a:spLocks noChangeArrowheads="1"/>
                  </p:cNvSpPr>
                  <p:nvPr/>
                </p:nvSpPr>
                <p:spPr bwMode="auto">
                  <a:xfrm>
                    <a:off x="3807" y="6052"/>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87" name="AutoShape 125"/>
                  <p:cNvSpPr>
                    <a:spLocks noChangeArrowheads="1"/>
                  </p:cNvSpPr>
                  <p:nvPr/>
                </p:nvSpPr>
                <p:spPr bwMode="auto">
                  <a:xfrm>
                    <a:off x="3691" y="5969"/>
                    <a:ext cx="75" cy="80"/>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88" name="AutoShape 126"/>
                  <p:cNvSpPr>
                    <a:spLocks noChangeArrowheads="1"/>
                  </p:cNvSpPr>
                  <p:nvPr/>
                </p:nvSpPr>
                <p:spPr bwMode="auto">
                  <a:xfrm>
                    <a:off x="3622" y="6091"/>
                    <a:ext cx="78"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89" name="AutoShape 127"/>
                  <p:cNvSpPr>
                    <a:spLocks noChangeArrowheads="1"/>
                  </p:cNvSpPr>
                  <p:nvPr/>
                </p:nvSpPr>
                <p:spPr bwMode="auto">
                  <a:xfrm>
                    <a:off x="3820" y="5935"/>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90" name="AutoShape 128"/>
                  <p:cNvSpPr>
                    <a:spLocks noChangeArrowheads="1"/>
                  </p:cNvSpPr>
                  <p:nvPr/>
                </p:nvSpPr>
                <p:spPr bwMode="auto">
                  <a:xfrm>
                    <a:off x="3931" y="6026"/>
                    <a:ext cx="78"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91" name="AutoShape 129"/>
                  <p:cNvSpPr>
                    <a:spLocks noChangeArrowheads="1"/>
                  </p:cNvSpPr>
                  <p:nvPr/>
                </p:nvSpPr>
                <p:spPr bwMode="auto">
                  <a:xfrm>
                    <a:off x="3899" y="6177"/>
                    <a:ext cx="75" cy="80"/>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92" name="AutoShape 130"/>
                  <p:cNvSpPr>
                    <a:spLocks noChangeArrowheads="1"/>
                  </p:cNvSpPr>
                  <p:nvPr/>
                </p:nvSpPr>
                <p:spPr bwMode="auto">
                  <a:xfrm>
                    <a:off x="3830" y="6299"/>
                    <a:ext cx="78" cy="78"/>
                  </a:xfrm>
                  <a:prstGeom prst="flowChartConnector">
                    <a:avLst/>
                  </a:prstGeom>
                  <a:solidFill>
                    <a:srgbClr val="000000"/>
                  </a:solidFill>
                  <a:ln w="9525">
                    <a:solidFill>
                      <a:srgbClr val="000000"/>
                    </a:solidFill>
                    <a:round/>
                    <a:headEnd/>
                    <a:tailEnd/>
                  </a:ln>
                </p:spPr>
                <p:txBody>
                  <a:bodyPr/>
                  <a:lstStyle/>
                  <a:p>
                    <a:endParaRPr lang="zh-CN" altLang="en-US"/>
                  </a:p>
                </p:txBody>
              </p:sp>
            </p:grpSp>
            <p:grpSp>
              <p:nvGrpSpPr>
                <p:cNvPr id="24664" name="Group 131"/>
                <p:cNvGrpSpPr>
                  <a:grpSpLocks/>
                </p:cNvGrpSpPr>
                <p:nvPr/>
              </p:nvGrpSpPr>
              <p:grpSpPr bwMode="auto">
                <a:xfrm>
                  <a:off x="8669" y="7469"/>
                  <a:ext cx="490" cy="495"/>
                  <a:chOff x="4338" y="5896"/>
                  <a:chExt cx="427" cy="429"/>
                </a:xfrm>
              </p:grpSpPr>
              <p:sp>
                <p:nvSpPr>
                  <p:cNvPr id="24667" name="AutoShape 132"/>
                  <p:cNvSpPr>
                    <a:spLocks noChangeArrowheads="1"/>
                  </p:cNvSpPr>
                  <p:nvPr/>
                </p:nvSpPr>
                <p:spPr bwMode="auto">
                  <a:xfrm>
                    <a:off x="4652" y="6104"/>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68" name="AutoShape 133"/>
                  <p:cNvSpPr>
                    <a:spLocks noChangeArrowheads="1"/>
                  </p:cNvSpPr>
                  <p:nvPr/>
                </p:nvSpPr>
                <p:spPr bwMode="auto">
                  <a:xfrm>
                    <a:off x="4531" y="6247"/>
                    <a:ext cx="78"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69" name="AutoShape 134"/>
                  <p:cNvSpPr>
                    <a:spLocks noChangeArrowheads="1"/>
                  </p:cNvSpPr>
                  <p:nvPr/>
                </p:nvSpPr>
                <p:spPr bwMode="auto">
                  <a:xfrm>
                    <a:off x="4508" y="6039"/>
                    <a:ext cx="76"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70" name="AutoShape 135"/>
                  <p:cNvSpPr>
                    <a:spLocks noChangeArrowheads="1"/>
                  </p:cNvSpPr>
                  <p:nvPr/>
                </p:nvSpPr>
                <p:spPr bwMode="auto">
                  <a:xfrm>
                    <a:off x="4600" y="6195"/>
                    <a:ext cx="76"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71" name="AutoShape 136"/>
                  <p:cNvSpPr>
                    <a:spLocks noChangeArrowheads="1"/>
                  </p:cNvSpPr>
                  <p:nvPr/>
                </p:nvSpPr>
                <p:spPr bwMode="auto">
                  <a:xfrm>
                    <a:off x="4338" y="6143"/>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72" name="AutoShape 137"/>
                  <p:cNvSpPr>
                    <a:spLocks noChangeArrowheads="1"/>
                  </p:cNvSpPr>
                  <p:nvPr/>
                </p:nvSpPr>
                <p:spPr bwMode="auto">
                  <a:xfrm>
                    <a:off x="4597" y="5987"/>
                    <a:ext cx="77"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73" name="AutoShape 138"/>
                  <p:cNvSpPr>
                    <a:spLocks noChangeArrowheads="1"/>
                  </p:cNvSpPr>
                  <p:nvPr/>
                </p:nvSpPr>
                <p:spPr bwMode="auto">
                  <a:xfrm>
                    <a:off x="4347" y="6031"/>
                    <a:ext cx="74"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74" name="AutoShape 139"/>
                  <p:cNvSpPr>
                    <a:spLocks noChangeArrowheads="1"/>
                  </p:cNvSpPr>
                  <p:nvPr/>
                </p:nvSpPr>
                <p:spPr bwMode="auto">
                  <a:xfrm>
                    <a:off x="4690" y="6026"/>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75" name="AutoShape 140"/>
                  <p:cNvSpPr>
                    <a:spLocks noChangeArrowheads="1"/>
                  </p:cNvSpPr>
                  <p:nvPr/>
                </p:nvSpPr>
                <p:spPr bwMode="auto">
                  <a:xfrm>
                    <a:off x="4463" y="6169"/>
                    <a:ext cx="78"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76" name="AutoShape 141"/>
                  <p:cNvSpPr>
                    <a:spLocks noChangeArrowheads="1"/>
                  </p:cNvSpPr>
                  <p:nvPr/>
                </p:nvSpPr>
                <p:spPr bwMode="auto">
                  <a:xfrm>
                    <a:off x="4574" y="6109"/>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77" name="AutoShape 142"/>
                  <p:cNvSpPr>
                    <a:spLocks noChangeArrowheads="1"/>
                  </p:cNvSpPr>
                  <p:nvPr/>
                </p:nvSpPr>
                <p:spPr bwMode="auto">
                  <a:xfrm>
                    <a:off x="4522" y="5922"/>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78" name="AutoShape 143"/>
                  <p:cNvSpPr>
                    <a:spLocks noChangeArrowheads="1"/>
                  </p:cNvSpPr>
                  <p:nvPr/>
                </p:nvSpPr>
                <p:spPr bwMode="auto">
                  <a:xfrm>
                    <a:off x="4416" y="6052"/>
                    <a:ext cx="76"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79" name="AutoShape 144"/>
                  <p:cNvSpPr>
                    <a:spLocks noChangeArrowheads="1"/>
                  </p:cNvSpPr>
                  <p:nvPr/>
                </p:nvSpPr>
                <p:spPr bwMode="auto">
                  <a:xfrm>
                    <a:off x="4612" y="5896"/>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80" name="AutoShape 145"/>
                  <p:cNvSpPr>
                    <a:spLocks noChangeArrowheads="1"/>
                  </p:cNvSpPr>
                  <p:nvPr/>
                </p:nvSpPr>
                <p:spPr bwMode="auto">
                  <a:xfrm>
                    <a:off x="4425" y="5974"/>
                    <a:ext cx="78" cy="78"/>
                  </a:xfrm>
                  <a:prstGeom prst="flowChartConnector">
                    <a:avLst/>
                  </a:prstGeom>
                  <a:solidFill>
                    <a:srgbClr val="000000"/>
                  </a:solidFill>
                  <a:ln w="9525">
                    <a:solidFill>
                      <a:srgbClr val="000000"/>
                    </a:solidFill>
                    <a:round/>
                    <a:headEnd/>
                    <a:tailEnd/>
                  </a:ln>
                </p:spPr>
                <p:txBody>
                  <a:bodyPr/>
                  <a:lstStyle/>
                  <a:p>
                    <a:endParaRPr lang="zh-CN" altLang="en-US"/>
                  </a:p>
                </p:txBody>
              </p:sp>
            </p:grpSp>
            <p:sp>
              <p:nvSpPr>
                <p:cNvPr id="24665" name="Line 146"/>
                <p:cNvSpPr>
                  <a:spLocks noChangeShapeType="1"/>
                </p:cNvSpPr>
                <p:nvPr/>
              </p:nvSpPr>
              <p:spPr bwMode="auto">
                <a:xfrm>
                  <a:off x="8894" y="7710"/>
                  <a:ext cx="316" cy="210"/>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24666" name="Line 147"/>
                <p:cNvSpPr>
                  <a:spLocks noChangeShapeType="1"/>
                </p:cNvSpPr>
                <p:nvPr/>
              </p:nvSpPr>
              <p:spPr bwMode="auto">
                <a:xfrm flipH="1">
                  <a:off x="7516" y="7770"/>
                  <a:ext cx="358" cy="105"/>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grpSp>
          <p:sp>
            <p:nvSpPr>
              <p:cNvPr id="24655" name="Line 148"/>
              <p:cNvSpPr>
                <a:spLocks noChangeShapeType="1"/>
              </p:cNvSpPr>
              <p:nvPr/>
            </p:nvSpPr>
            <p:spPr bwMode="auto">
              <a:xfrm flipH="1">
                <a:off x="7574" y="8505"/>
                <a:ext cx="284" cy="150"/>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grpSp>
        <p:graphicFrame>
          <p:nvGraphicFramePr>
            <p:cNvPr id="24653" name="Object 149"/>
            <p:cNvGraphicFramePr>
              <a:graphicFrameLocks noChangeAspect="1"/>
            </p:cNvGraphicFramePr>
            <p:nvPr/>
          </p:nvGraphicFramePr>
          <p:xfrm>
            <a:off x="4723" y="2585"/>
            <a:ext cx="167" cy="226"/>
          </p:xfrm>
          <a:graphic>
            <a:graphicData uri="http://schemas.openxmlformats.org/presentationml/2006/ole">
              <mc:AlternateContent xmlns:mc="http://schemas.openxmlformats.org/markup-compatibility/2006">
                <mc:Choice xmlns:v="urn:schemas-microsoft-com:vml" Requires="v">
                  <p:oleObj spid="_x0000_s24868" name="公式" r:id="rId3" imgW="164885" imgH="215619" progId="Equation.3">
                    <p:embed/>
                  </p:oleObj>
                </mc:Choice>
                <mc:Fallback>
                  <p:oleObj name="公式" r:id="rId3" imgW="164885" imgH="215619" progId="Equation.3">
                    <p:embed/>
                    <p:pic>
                      <p:nvPicPr>
                        <p:cNvPr id="0" name="Object 1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 y="2585"/>
                          <a:ext cx="167" cy="2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83101" name="Group 157"/>
          <p:cNvGrpSpPr>
            <a:grpSpLocks/>
          </p:cNvGrpSpPr>
          <p:nvPr/>
        </p:nvGrpSpPr>
        <p:grpSpPr bwMode="auto">
          <a:xfrm>
            <a:off x="593725" y="3373438"/>
            <a:ext cx="2881313" cy="1665287"/>
            <a:chOff x="329" y="2188"/>
            <a:chExt cx="1815" cy="1049"/>
          </a:xfrm>
        </p:grpSpPr>
        <p:grpSp>
          <p:nvGrpSpPr>
            <p:cNvPr id="24583" name="Group 9"/>
            <p:cNvGrpSpPr>
              <a:grpSpLocks/>
            </p:cNvGrpSpPr>
            <p:nvPr/>
          </p:nvGrpSpPr>
          <p:grpSpPr bwMode="auto">
            <a:xfrm>
              <a:off x="329" y="2188"/>
              <a:ext cx="1815" cy="1049"/>
              <a:chOff x="2976" y="5691"/>
              <a:chExt cx="2521" cy="1453"/>
            </a:xfrm>
          </p:grpSpPr>
          <p:grpSp>
            <p:nvGrpSpPr>
              <p:cNvPr id="24586" name="Group 10"/>
              <p:cNvGrpSpPr>
                <a:grpSpLocks/>
              </p:cNvGrpSpPr>
              <p:nvPr/>
            </p:nvGrpSpPr>
            <p:grpSpPr bwMode="auto">
              <a:xfrm>
                <a:off x="3544" y="6666"/>
                <a:ext cx="418" cy="467"/>
                <a:chOff x="3596" y="7522"/>
                <a:chExt cx="418" cy="468"/>
              </a:xfrm>
            </p:grpSpPr>
            <p:sp>
              <p:nvSpPr>
                <p:cNvPr id="24639" name="AutoShape 11"/>
                <p:cNvSpPr>
                  <a:spLocks noChangeArrowheads="1"/>
                </p:cNvSpPr>
                <p:nvPr/>
              </p:nvSpPr>
              <p:spPr bwMode="auto">
                <a:xfrm>
                  <a:off x="3674" y="7834"/>
                  <a:ext cx="78"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40" name="AutoShape 12"/>
                <p:cNvSpPr>
                  <a:spLocks noChangeArrowheads="1"/>
                </p:cNvSpPr>
                <p:nvPr/>
              </p:nvSpPr>
              <p:spPr bwMode="auto">
                <a:xfrm>
                  <a:off x="3817" y="7860"/>
                  <a:ext cx="78"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41" name="AutoShape 13"/>
                <p:cNvSpPr>
                  <a:spLocks noChangeArrowheads="1"/>
                </p:cNvSpPr>
                <p:nvPr/>
              </p:nvSpPr>
              <p:spPr bwMode="auto">
                <a:xfrm>
                  <a:off x="3791" y="7756"/>
                  <a:ext cx="79"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42" name="AutoShape 14"/>
                <p:cNvSpPr>
                  <a:spLocks noChangeArrowheads="1"/>
                </p:cNvSpPr>
                <p:nvPr/>
              </p:nvSpPr>
              <p:spPr bwMode="auto">
                <a:xfrm>
                  <a:off x="3936" y="7774"/>
                  <a:ext cx="78"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43" name="AutoShape 15"/>
                <p:cNvSpPr>
                  <a:spLocks noChangeArrowheads="1"/>
                </p:cNvSpPr>
                <p:nvPr/>
              </p:nvSpPr>
              <p:spPr bwMode="auto">
                <a:xfrm>
                  <a:off x="3765" y="7925"/>
                  <a:ext cx="78"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44" name="AutoShape 16"/>
                <p:cNvSpPr>
                  <a:spLocks noChangeArrowheads="1"/>
                </p:cNvSpPr>
                <p:nvPr/>
              </p:nvSpPr>
              <p:spPr bwMode="auto">
                <a:xfrm>
                  <a:off x="3908" y="7847"/>
                  <a:ext cx="80"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45" name="AutoShape 17"/>
                <p:cNvSpPr>
                  <a:spLocks noChangeArrowheads="1"/>
                </p:cNvSpPr>
                <p:nvPr/>
              </p:nvSpPr>
              <p:spPr bwMode="auto">
                <a:xfrm>
                  <a:off x="3700" y="7722"/>
                  <a:ext cx="78"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46" name="AutoShape 18"/>
                <p:cNvSpPr>
                  <a:spLocks noChangeArrowheads="1"/>
                </p:cNvSpPr>
                <p:nvPr/>
              </p:nvSpPr>
              <p:spPr bwMode="auto">
                <a:xfrm>
                  <a:off x="3777" y="7639"/>
                  <a:ext cx="78"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47" name="AutoShape 19"/>
                <p:cNvSpPr>
                  <a:spLocks noChangeArrowheads="1"/>
                </p:cNvSpPr>
                <p:nvPr/>
              </p:nvSpPr>
              <p:spPr bwMode="auto">
                <a:xfrm>
                  <a:off x="3855" y="7691"/>
                  <a:ext cx="79"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48" name="AutoShape 20"/>
                <p:cNvSpPr>
                  <a:spLocks noChangeArrowheads="1"/>
                </p:cNvSpPr>
                <p:nvPr/>
              </p:nvSpPr>
              <p:spPr bwMode="auto">
                <a:xfrm>
                  <a:off x="3661" y="7600"/>
                  <a:ext cx="78"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49" name="AutoShape 21"/>
                <p:cNvSpPr>
                  <a:spLocks noChangeArrowheads="1"/>
                </p:cNvSpPr>
                <p:nvPr/>
              </p:nvSpPr>
              <p:spPr bwMode="auto">
                <a:xfrm>
                  <a:off x="3596" y="7678"/>
                  <a:ext cx="80"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50" name="AutoShape 22"/>
                <p:cNvSpPr>
                  <a:spLocks noChangeArrowheads="1"/>
                </p:cNvSpPr>
                <p:nvPr/>
              </p:nvSpPr>
              <p:spPr bwMode="auto">
                <a:xfrm>
                  <a:off x="3791" y="7522"/>
                  <a:ext cx="78" cy="65"/>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51" name="AutoShape 23"/>
                <p:cNvSpPr>
                  <a:spLocks noChangeArrowheads="1"/>
                </p:cNvSpPr>
                <p:nvPr/>
              </p:nvSpPr>
              <p:spPr bwMode="auto">
                <a:xfrm>
                  <a:off x="3908" y="7613"/>
                  <a:ext cx="80" cy="65"/>
                </a:xfrm>
                <a:prstGeom prst="flowChartConnector">
                  <a:avLst/>
                </a:prstGeom>
                <a:solidFill>
                  <a:srgbClr val="000000"/>
                </a:solidFill>
                <a:ln w="9525">
                  <a:solidFill>
                    <a:srgbClr val="000000"/>
                  </a:solidFill>
                  <a:round/>
                  <a:headEnd/>
                  <a:tailEnd/>
                </a:ln>
              </p:spPr>
              <p:txBody>
                <a:bodyPr/>
                <a:lstStyle/>
                <a:p>
                  <a:endParaRPr lang="zh-CN" altLang="en-US"/>
                </a:p>
              </p:txBody>
            </p:sp>
          </p:grpSp>
          <p:grpSp>
            <p:nvGrpSpPr>
              <p:cNvPr id="24587" name="Group 24"/>
              <p:cNvGrpSpPr>
                <a:grpSpLocks/>
              </p:cNvGrpSpPr>
              <p:nvPr/>
            </p:nvGrpSpPr>
            <p:grpSpPr bwMode="auto">
              <a:xfrm>
                <a:off x="3518" y="6091"/>
                <a:ext cx="421" cy="442"/>
                <a:chOff x="3622" y="5935"/>
                <a:chExt cx="421" cy="442"/>
              </a:xfrm>
            </p:grpSpPr>
            <p:sp>
              <p:nvSpPr>
                <p:cNvPr id="24627" name="AutoShape 25"/>
                <p:cNvSpPr>
                  <a:spLocks noChangeArrowheads="1"/>
                </p:cNvSpPr>
                <p:nvPr/>
              </p:nvSpPr>
              <p:spPr bwMode="auto">
                <a:xfrm>
                  <a:off x="3704" y="6247"/>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28" name="AutoShape 26"/>
                <p:cNvSpPr>
                  <a:spLocks noChangeArrowheads="1"/>
                </p:cNvSpPr>
                <p:nvPr/>
              </p:nvSpPr>
              <p:spPr bwMode="auto">
                <a:xfrm>
                  <a:off x="3910" y="6273"/>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29" name="AutoShape 27"/>
                <p:cNvSpPr>
                  <a:spLocks noChangeArrowheads="1"/>
                </p:cNvSpPr>
                <p:nvPr/>
              </p:nvSpPr>
              <p:spPr bwMode="auto">
                <a:xfrm>
                  <a:off x="3817" y="6169"/>
                  <a:ext cx="77"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30" name="AutoShape 28"/>
                <p:cNvSpPr>
                  <a:spLocks noChangeArrowheads="1"/>
                </p:cNvSpPr>
                <p:nvPr/>
              </p:nvSpPr>
              <p:spPr bwMode="auto">
                <a:xfrm>
                  <a:off x="3969" y="6135"/>
                  <a:ext cx="74"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31" name="AutoShape 29"/>
                <p:cNvSpPr>
                  <a:spLocks noChangeArrowheads="1"/>
                </p:cNvSpPr>
                <p:nvPr/>
              </p:nvSpPr>
              <p:spPr bwMode="auto">
                <a:xfrm>
                  <a:off x="3729" y="6135"/>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32" name="AutoShape 30"/>
                <p:cNvSpPr>
                  <a:spLocks noChangeArrowheads="1"/>
                </p:cNvSpPr>
                <p:nvPr/>
              </p:nvSpPr>
              <p:spPr bwMode="auto">
                <a:xfrm>
                  <a:off x="3807" y="6052"/>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33" name="AutoShape 31"/>
                <p:cNvSpPr>
                  <a:spLocks noChangeArrowheads="1"/>
                </p:cNvSpPr>
                <p:nvPr/>
              </p:nvSpPr>
              <p:spPr bwMode="auto">
                <a:xfrm>
                  <a:off x="3691" y="5969"/>
                  <a:ext cx="75" cy="80"/>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34" name="AutoShape 32"/>
                <p:cNvSpPr>
                  <a:spLocks noChangeArrowheads="1"/>
                </p:cNvSpPr>
                <p:nvPr/>
              </p:nvSpPr>
              <p:spPr bwMode="auto">
                <a:xfrm>
                  <a:off x="3622" y="6091"/>
                  <a:ext cx="78"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35" name="AutoShape 33"/>
                <p:cNvSpPr>
                  <a:spLocks noChangeArrowheads="1"/>
                </p:cNvSpPr>
                <p:nvPr/>
              </p:nvSpPr>
              <p:spPr bwMode="auto">
                <a:xfrm>
                  <a:off x="3820" y="5935"/>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36" name="AutoShape 34"/>
                <p:cNvSpPr>
                  <a:spLocks noChangeArrowheads="1"/>
                </p:cNvSpPr>
                <p:nvPr/>
              </p:nvSpPr>
              <p:spPr bwMode="auto">
                <a:xfrm>
                  <a:off x="3931" y="6026"/>
                  <a:ext cx="78"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37" name="AutoShape 35"/>
                <p:cNvSpPr>
                  <a:spLocks noChangeArrowheads="1"/>
                </p:cNvSpPr>
                <p:nvPr/>
              </p:nvSpPr>
              <p:spPr bwMode="auto">
                <a:xfrm>
                  <a:off x="3899" y="6177"/>
                  <a:ext cx="75" cy="80"/>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38" name="AutoShape 36"/>
                <p:cNvSpPr>
                  <a:spLocks noChangeArrowheads="1"/>
                </p:cNvSpPr>
                <p:nvPr/>
              </p:nvSpPr>
              <p:spPr bwMode="auto">
                <a:xfrm>
                  <a:off x="3830" y="6299"/>
                  <a:ext cx="78" cy="78"/>
                </a:xfrm>
                <a:prstGeom prst="flowChartConnector">
                  <a:avLst/>
                </a:prstGeom>
                <a:solidFill>
                  <a:srgbClr val="000000"/>
                </a:solidFill>
                <a:ln w="9525">
                  <a:solidFill>
                    <a:srgbClr val="000000"/>
                  </a:solidFill>
                  <a:round/>
                  <a:headEnd/>
                  <a:tailEnd/>
                </a:ln>
              </p:spPr>
              <p:txBody>
                <a:bodyPr/>
                <a:lstStyle/>
                <a:p>
                  <a:endParaRPr lang="zh-CN" altLang="en-US"/>
                </a:p>
              </p:txBody>
            </p:sp>
          </p:grpSp>
          <p:grpSp>
            <p:nvGrpSpPr>
              <p:cNvPr id="24588" name="Group 37"/>
              <p:cNvGrpSpPr>
                <a:grpSpLocks/>
              </p:cNvGrpSpPr>
              <p:nvPr/>
            </p:nvGrpSpPr>
            <p:grpSpPr bwMode="auto">
              <a:xfrm>
                <a:off x="4442" y="6078"/>
                <a:ext cx="425" cy="429"/>
                <a:chOff x="4338" y="5896"/>
                <a:chExt cx="427" cy="429"/>
              </a:xfrm>
            </p:grpSpPr>
            <p:sp>
              <p:nvSpPr>
                <p:cNvPr id="24613" name="AutoShape 38"/>
                <p:cNvSpPr>
                  <a:spLocks noChangeArrowheads="1"/>
                </p:cNvSpPr>
                <p:nvPr/>
              </p:nvSpPr>
              <p:spPr bwMode="auto">
                <a:xfrm>
                  <a:off x="4652" y="6104"/>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14" name="AutoShape 39"/>
                <p:cNvSpPr>
                  <a:spLocks noChangeArrowheads="1"/>
                </p:cNvSpPr>
                <p:nvPr/>
              </p:nvSpPr>
              <p:spPr bwMode="auto">
                <a:xfrm>
                  <a:off x="4531" y="6247"/>
                  <a:ext cx="78"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15" name="AutoShape 40"/>
                <p:cNvSpPr>
                  <a:spLocks noChangeArrowheads="1"/>
                </p:cNvSpPr>
                <p:nvPr/>
              </p:nvSpPr>
              <p:spPr bwMode="auto">
                <a:xfrm>
                  <a:off x="4508" y="6039"/>
                  <a:ext cx="76"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16" name="AutoShape 41"/>
                <p:cNvSpPr>
                  <a:spLocks noChangeArrowheads="1"/>
                </p:cNvSpPr>
                <p:nvPr/>
              </p:nvSpPr>
              <p:spPr bwMode="auto">
                <a:xfrm>
                  <a:off x="4600" y="6195"/>
                  <a:ext cx="76"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17" name="AutoShape 42"/>
                <p:cNvSpPr>
                  <a:spLocks noChangeArrowheads="1"/>
                </p:cNvSpPr>
                <p:nvPr/>
              </p:nvSpPr>
              <p:spPr bwMode="auto">
                <a:xfrm>
                  <a:off x="4338" y="6143"/>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18" name="AutoShape 43"/>
                <p:cNvSpPr>
                  <a:spLocks noChangeArrowheads="1"/>
                </p:cNvSpPr>
                <p:nvPr/>
              </p:nvSpPr>
              <p:spPr bwMode="auto">
                <a:xfrm>
                  <a:off x="4597" y="5987"/>
                  <a:ext cx="77"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19" name="AutoShape 44"/>
                <p:cNvSpPr>
                  <a:spLocks noChangeArrowheads="1"/>
                </p:cNvSpPr>
                <p:nvPr/>
              </p:nvSpPr>
              <p:spPr bwMode="auto">
                <a:xfrm>
                  <a:off x="4347" y="6031"/>
                  <a:ext cx="74"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20" name="AutoShape 45"/>
                <p:cNvSpPr>
                  <a:spLocks noChangeArrowheads="1"/>
                </p:cNvSpPr>
                <p:nvPr/>
              </p:nvSpPr>
              <p:spPr bwMode="auto">
                <a:xfrm>
                  <a:off x="4690" y="6026"/>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21" name="AutoShape 46"/>
                <p:cNvSpPr>
                  <a:spLocks noChangeArrowheads="1"/>
                </p:cNvSpPr>
                <p:nvPr/>
              </p:nvSpPr>
              <p:spPr bwMode="auto">
                <a:xfrm>
                  <a:off x="4463" y="6169"/>
                  <a:ext cx="78"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22" name="AutoShape 47"/>
                <p:cNvSpPr>
                  <a:spLocks noChangeArrowheads="1"/>
                </p:cNvSpPr>
                <p:nvPr/>
              </p:nvSpPr>
              <p:spPr bwMode="auto">
                <a:xfrm>
                  <a:off x="4574" y="6109"/>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23" name="AutoShape 48"/>
                <p:cNvSpPr>
                  <a:spLocks noChangeArrowheads="1"/>
                </p:cNvSpPr>
                <p:nvPr/>
              </p:nvSpPr>
              <p:spPr bwMode="auto">
                <a:xfrm>
                  <a:off x="4522" y="5922"/>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24" name="AutoShape 49"/>
                <p:cNvSpPr>
                  <a:spLocks noChangeArrowheads="1"/>
                </p:cNvSpPr>
                <p:nvPr/>
              </p:nvSpPr>
              <p:spPr bwMode="auto">
                <a:xfrm>
                  <a:off x="4416" y="6052"/>
                  <a:ext cx="76"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25" name="AutoShape 50"/>
                <p:cNvSpPr>
                  <a:spLocks noChangeArrowheads="1"/>
                </p:cNvSpPr>
                <p:nvPr/>
              </p:nvSpPr>
              <p:spPr bwMode="auto">
                <a:xfrm>
                  <a:off x="4612" y="5896"/>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26" name="AutoShape 51"/>
                <p:cNvSpPr>
                  <a:spLocks noChangeArrowheads="1"/>
                </p:cNvSpPr>
                <p:nvPr/>
              </p:nvSpPr>
              <p:spPr bwMode="auto">
                <a:xfrm>
                  <a:off x="4425" y="5974"/>
                  <a:ext cx="78" cy="78"/>
                </a:xfrm>
                <a:prstGeom prst="flowChartConnector">
                  <a:avLst/>
                </a:prstGeom>
                <a:solidFill>
                  <a:srgbClr val="000000"/>
                </a:solidFill>
                <a:ln w="9525">
                  <a:solidFill>
                    <a:srgbClr val="000000"/>
                  </a:solidFill>
                  <a:round/>
                  <a:headEnd/>
                  <a:tailEnd/>
                </a:ln>
              </p:spPr>
              <p:txBody>
                <a:bodyPr/>
                <a:lstStyle/>
                <a:p>
                  <a:endParaRPr lang="zh-CN" altLang="en-US"/>
                </a:p>
              </p:txBody>
            </p:sp>
          </p:grpSp>
          <p:grpSp>
            <p:nvGrpSpPr>
              <p:cNvPr id="24589" name="Group 52"/>
              <p:cNvGrpSpPr>
                <a:grpSpLocks/>
              </p:cNvGrpSpPr>
              <p:nvPr/>
            </p:nvGrpSpPr>
            <p:grpSpPr bwMode="auto">
              <a:xfrm>
                <a:off x="4425" y="6663"/>
                <a:ext cx="417" cy="416"/>
                <a:chOff x="4373" y="6481"/>
                <a:chExt cx="417" cy="416"/>
              </a:xfrm>
            </p:grpSpPr>
            <p:sp>
              <p:nvSpPr>
                <p:cNvPr id="24598" name="AutoShape 53"/>
                <p:cNvSpPr>
                  <a:spLocks noChangeArrowheads="1"/>
                </p:cNvSpPr>
                <p:nvPr/>
              </p:nvSpPr>
              <p:spPr bwMode="auto">
                <a:xfrm>
                  <a:off x="4650" y="6481"/>
                  <a:ext cx="75" cy="78"/>
                </a:xfrm>
                <a:prstGeom prst="flowChartConnector">
                  <a:avLst/>
                </a:prstGeom>
                <a:solidFill>
                  <a:srgbClr val="000000"/>
                </a:solidFill>
                <a:ln w="9525">
                  <a:solidFill>
                    <a:srgbClr val="000000"/>
                  </a:solidFill>
                  <a:round/>
                  <a:headEnd/>
                  <a:tailEnd/>
                </a:ln>
              </p:spPr>
              <p:txBody>
                <a:bodyPr/>
                <a:lstStyle/>
                <a:p>
                  <a:endParaRPr lang="zh-CN" altLang="en-US"/>
                </a:p>
              </p:txBody>
            </p:sp>
            <p:grpSp>
              <p:nvGrpSpPr>
                <p:cNvPr id="24599" name="Group 54"/>
                <p:cNvGrpSpPr>
                  <a:grpSpLocks/>
                </p:cNvGrpSpPr>
                <p:nvPr/>
              </p:nvGrpSpPr>
              <p:grpSpPr bwMode="auto">
                <a:xfrm>
                  <a:off x="4373" y="6507"/>
                  <a:ext cx="417" cy="390"/>
                  <a:chOff x="4386" y="6507"/>
                  <a:chExt cx="417" cy="390"/>
                </a:xfrm>
              </p:grpSpPr>
              <p:sp>
                <p:nvSpPr>
                  <p:cNvPr id="24600" name="AutoShape 55"/>
                  <p:cNvSpPr>
                    <a:spLocks noChangeArrowheads="1"/>
                  </p:cNvSpPr>
                  <p:nvPr/>
                </p:nvSpPr>
                <p:spPr bwMode="auto">
                  <a:xfrm>
                    <a:off x="4690" y="6689"/>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01" name="AutoShape 56"/>
                  <p:cNvSpPr>
                    <a:spLocks noChangeArrowheads="1"/>
                  </p:cNvSpPr>
                  <p:nvPr/>
                </p:nvSpPr>
                <p:spPr bwMode="auto">
                  <a:xfrm>
                    <a:off x="4595" y="6819"/>
                    <a:ext cx="78"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02" name="AutoShape 57"/>
                  <p:cNvSpPr>
                    <a:spLocks noChangeArrowheads="1"/>
                  </p:cNvSpPr>
                  <p:nvPr/>
                </p:nvSpPr>
                <p:spPr bwMode="auto">
                  <a:xfrm>
                    <a:off x="4546" y="6624"/>
                    <a:ext cx="77"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03" name="AutoShape 58"/>
                  <p:cNvSpPr>
                    <a:spLocks noChangeArrowheads="1"/>
                  </p:cNvSpPr>
                  <p:nvPr/>
                </p:nvSpPr>
                <p:spPr bwMode="auto">
                  <a:xfrm>
                    <a:off x="4702" y="6780"/>
                    <a:ext cx="77"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04" name="AutoShape 59"/>
                  <p:cNvSpPr>
                    <a:spLocks noChangeArrowheads="1"/>
                  </p:cNvSpPr>
                  <p:nvPr/>
                </p:nvSpPr>
                <p:spPr bwMode="auto">
                  <a:xfrm>
                    <a:off x="4456" y="6728"/>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05" name="AutoShape 60"/>
                  <p:cNvSpPr>
                    <a:spLocks noChangeArrowheads="1"/>
                  </p:cNvSpPr>
                  <p:nvPr/>
                </p:nvSpPr>
                <p:spPr bwMode="auto">
                  <a:xfrm>
                    <a:off x="4636" y="6572"/>
                    <a:ext cx="76"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06" name="AutoShape 61"/>
                  <p:cNvSpPr>
                    <a:spLocks noChangeArrowheads="1"/>
                  </p:cNvSpPr>
                  <p:nvPr/>
                </p:nvSpPr>
                <p:spPr bwMode="auto">
                  <a:xfrm>
                    <a:off x="4386" y="6616"/>
                    <a:ext cx="73"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07" name="AutoShape 62"/>
                  <p:cNvSpPr>
                    <a:spLocks noChangeArrowheads="1"/>
                  </p:cNvSpPr>
                  <p:nvPr/>
                </p:nvSpPr>
                <p:spPr bwMode="auto">
                  <a:xfrm>
                    <a:off x="4728" y="6611"/>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08" name="AutoShape 63"/>
                  <p:cNvSpPr>
                    <a:spLocks noChangeArrowheads="1"/>
                  </p:cNvSpPr>
                  <p:nvPr/>
                </p:nvSpPr>
                <p:spPr bwMode="auto">
                  <a:xfrm flipV="1">
                    <a:off x="4474" y="6806"/>
                    <a:ext cx="80"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09" name="AutoShape 64"/>
                  <p:cNvSpPr>
                    <a:spLocks noChangeArrowheads="1"/>
                  </p:cNvSpPr>
                  <p:nvPr/>
                </p:nvSpPr>
                <p:spPr bwMode="auto">
                  <a:xfrm>
                    <a:off x="4612" y="6694"/>
                    <a:ext cx="76"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10" name="AutoShape 65"/>
                  <p:cNvSpPr>
                    <a:spLocks noChangeArrowheads="1"/>
                  </p:cNvSpPr>
                  <p:nvPr/>
                </p:nvSpPr>
                <p:spPr bwMode="auto">
                  <a:xfrm>
                    <a:off x="4560" y="6507"/>
                    <a:ext cx="75"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11" name="AutoShape 66"/>
                  <p:cNvSpPr>
                    <a:spLocks noChangeArrowheads="1"/>
                  </p:cNvSpPr>
                  <p:nvPr/>
                </p:nvSpPr>
                <p:spPr bwMode="auto">
                  <a:xfrm>
                    <a:off x="4455" y="6637"/>
                    <a:ext cx="76" cy="78"/>
                  </a:xfrm>
                  <a:prstGeom prst="flowChartConnector">
                    <a:avLst/>
                  </a:prstGeom>
                  <a:solidFill>
                    <a:srgbClr val="000000"/>
                  </a:solidFill>
                  <a:ln w="9525">
                    <a:solidFill>
                      <a:srgbClr val="000000"/>
                    </a:solidFill>
                    <a:round/>
                    <a:headEnd/>
                    <a:tailEnd/>
                  </a:ln>
                </p:spPr>
                <p:txBody>
                  <a:bodyPr/>
                  <a:lstStyle/>
                  <a:p>
                    <a:endParaRPr lang="zh-CN" altLang="en-US"/>
                  </a:p>
                </p:txBody>
              </p:sp>
              <p:sp>
                <p:nvSpPr>
                  <p:cNvPr id="24612" name="AutoShape 67"/>
                  <p:cNvSpPr>
                    <a:spLocks noChangeArrowheads="1"/>
                  </p:cNvSpPr>
                  <p:nvPr/>
                </p:nvSpPr>
                <p:spPr bwMode="auto">
                  <a:xfrm>
                    <a:off x="4464" y="6559"/>
                    <a:ext cx="78" cy="78"/>
                  </a:xfrm>
                  <a:prstGeom prst="flowChartConnector">
                    <a:avLst/>
                  </a:prstGeom>
                  <a:solidFill>
                    <a:srgbClr val="000000"/>
                  </a:solidFill>
                  <a:ln w="9525">
                    <a:solidFill>
                      <a:srgbClr val="000000"/>
                    </a:solidFill>
                    <a:round/>
                    <a:headEnd/>
                    <a:tailEnd/>
                  </a:ln>
                </p:spPr>
                <p:txBody>
                  <a:bodyPr/>
                  <a:lstStyle/>
                  <a:p>
                    <a:endParaRPr lang="zh-CN" altLang="en-US"/>
                  </a:p>
                </p:txBody>
              </p:sp>
            </p:grpSp>
          </p:grpSp>
          <p:grpSp>
            <p:nvGrpSpPr>
              <p:cNvPr id="24590" name="Group 68"/>
              <p:cNvGrpSpPr>
                <a:grpSpLocks/>
              </p:cNvGrpSpPr>
              <p:nvPr/>
            </p:nvGrpSpPr>
            <p:grpSpPr bwMode="auto">
              <a:xfrm>
                <a:off x="2976" y="5691"/>
                <a:ext cx="2513" cy="1453"/>
                <a:chOff x="2962" y="5691"/>
                <a:chExt cx="2513" cy="1454"/>
              </a:xfrm>
            </p:grpSpPr>
            <p:sp>
              <p:nvSpPr>
                <p:cNvPr id="24595" name="Freeform 69"/>
                <p:cNvSpPr>
                  <a:spLocks/>
                </p:cNvSpPr>
                <p:nvPr/>
              </p:nvSpPr>
              <p:spPr bwMode="auto">
                <a:xfrm>
                  <a:off x="2962" y="5704"/>
                  <a:ext cx="1265" cy="1441"/>
                </a:xfrm>
                <a:custGeom>
                  <a:avLst/>
                  <a:gdLst>
                    <a:gd name="T0" fmla="*/ 821 w 1461"/>
                    <a:gd name="T1" fmla="*/ 156 h 1663"/>
                    <a:gd name="T2" fmla="*/ 715 w 1461"/>
                    <a:gd name="T3" fmla="*/ 71 h 1663"/>
                    <a:gd name="T4" fmla="*/ 614 w 1461"/>
                    <a:gd name="T5" fmla="*/ 24 h 1663"/>
                    <a:gd name="T6" fmla="*/ 506 w 1461"/>
                    <a:gd name="T7" fmla="*/ 3 h 1663"/>
                    <a:gd name="T8" fmla="*/ 425 w 1461"/>
                    <a:gd name="T9" fmla="*/ 3 h 1663"/>
                    <a:gd name="T10" fmla="*/ 327 w 1461"/>
                    <a:gd name="T11" fmla="*/ 29 h 1663"/>
                    <a:gd name="T12" fmla="*/ 226 w 1461"/>
                    <a:gd name="T13" fmla="*/ 66 h 1663"/>
                    <a:gd name="T14" fmla="*/ 134 w 1461"/>
                    <a:gd name="T15" fmla="*/ 143 h 1663"/>
                    <a:gd name="T16" fmla="*/ 67 w 1461"/>
                    <a:gd name="T17" fmla="*/ 224 h 1663"/>
                    <a:gd name="T18" fmla="*/ 29 w 1461"/>
                    <a:gd name="T19" fmla="*/ 317 h 1663"/>
                    <a:gd name="T20" fmla="*/ 3 w 1461"/>
                    <a:gd name="T21" fmla="*/ 426 h 1663"/>
                    <a:gd name="T22" fmla="*/ 3 w 1461"/>
                    <a:gd name="T23" fmla="*/ 529 h 1663"/>
                    <a:gd name="T24" fmla="*/ 29 w 1461"/>
                    <a:gd name="T25" fmla="*/ 621 h 1663"/>
                    <a:gd name="T26" fmla="*/ 75 w 1461"/>
                    <a:gd name="T27" fmla="*/ 723 h 1663"/>
                    <a:gd name="T28" fmla="*/ 130 w 1461"/>
                    <a:gd name="T29" fmla="*/ 790 h 1663"/>
                    <a:gd name="T30" fmla="*/ 181 w 1461"/>
                    <a:gd name="T31" fmla="*/ 835 h 1663"/>
                    <a:gd name="T32" fmla="*/ 257 w 1461"/>
                    <a:gd name="T33" fmla="*/ 879 h 1663"/>
                    <a:gd name="T34" fmla="*/ 332 w 1461"/>
                    <a:gd name="T35" fmla="*/ 912 h 1663"/>
                    <a:gd name="T36" fmla="*/ 446 w 1461"/>
                    <a:gd name="T37" fmla="*/ 934 h 1663"/>
                    <a:gd name="T38" fmla="*/ 513 w 1461"/>
                    <a:gd name="T39" fmla="*/ 934 h 1663"/>
                    <a:gd name="T40" fmla="*/ 602 w 1461"/>
                    <a:gd name="T41" fmla="*/ 920 h 1663"/>
                    <a:gd name="T42" fmla="*/ 703 w 1461"/>
                    <a:gd name="T43" fmla="*/ 884 h 1663"/>
                    <a:gd name="T44" fmla="*/ 816 w 1461"/>
                    <a:gd name="T45" fmla="*/ 807 h 16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61" h="1663">
                      <a:moveTo>
                        <a:pt x="1461" y="277"/>
                      </a:moveTo>
                      <a:cubicBezTo>
                        <a:pt x="1397" y="221"/>
                        <a:pt x="1334" y="166"/>
                        <a:pt x="1273" y="127"/>
                      </a:cubicBezTo>
                      <a:cubicBezTo>
                        <a:pt x="1212" y="88"/>
                        <a:pt x="1155" y="63"/>
                        <a:pt x="1093" y="43"/>
                      </a:cubicBezTo>
                      <a:cubicBezTo>
                        <a:pt x="1031" y="23"/>
                        <a:pt x="955" y="13"/>
                        <a:pt x="899" y="7"/>
                      </a:cubicBezTo>
                      <a:cubicBezTo>
                        <a:pt x="843" y="1"/>
                        <a:pt x="810" y="0"/>
                        <a:pt x="757" y="7"/>
                      </a:cubicBezTo>
                      <a:cubicBezTo>
                        <a:pt x="704" y="14"/>
                        <a:pt x="642" y="34"/>
                        <a:pt x="583" y="52"/>
                      </a:cubicBezTo>
                      <a:cubicBezTo>
                        <a:pt x="524" y="70"/>
                        <a:pt x="460" y="85"/>
                        <a:pt x="403" y="118"/>
                      </a:cubicBezTo>
                      <a:cubicBezTo>
                        <a:pt x="346" y="151"/>
                        <a:pt x="286" y="207"/>
                        <a:pt x="239" y="253"/>
                      </a:cubicBezTo>
                      <a:cubicBezTo>
                        <a:pt x="192" y="299"/>
                        <a:pt x="150" y="346"/>
                        <a:pt x="119" y="397"/>
                      </a:cubicBezTo>
                      <a:cubicBezTo>
                        <a:pt x="88" y="448"/>
                        <a:pt x="70" y="502"/>
                        <a:pt x="51" y="562"/>
                      </a:cubicBezTo>
                      <a:cubicBezTo>
                        <a:pt x="32" y="622"/>
                        <a:pt x="14" y="695"/>
                        <a:pt x="7" y="757"/>
                      </a:cubicBezTo>
                      <a:cubicBezTo>
                        <a:pt x="0" y="819"/>
                        <a:pt x="0" y="879"/>
                        <a:pt x="7" y="937"/>
                      </a:cubicBezTo>
                      <a:cubicBezTo>
                        <a:pt x="14" y="995"/>
                        <a:pt x="30" y="1045"/>
                        <a:pt x="51" y="1102"/>
                      </a:cubicBezTo>
                      <a:cubicBezTo>
                        <a:pt x="72" y="1159"/>
                        <a:pt x="103" y="1232"/>
                        <a:pt x="133" y="1282"/>
                      </a:cubicBezTo>
                      <a:cubicBezTo>
                        <a:pt x="163" y="1332"/>
                        <a:pt x="200" y="1369"/>
                        <a:pt x="231" y="1402"/>
                      </a:cubicBezTo>
                      <a:cubicBezTo>
                        <a:pt x="262" y="1435"/>
                        <a:pt x="283" y="1457"/>
                        <a:pt x="321" y="1483"/>
                      </a:cubicBezTo>
                      <a:cubicBezTo>
                        <a:pt x="359" y="1509"/>
                        <a:pt x="412" y="1535"/>
                        <a:pt x="457" y="1558"/>
                      </a:cubicBezTo>
                      <a:cubicBezTo>
                        <a:pt x="502" y="1581"/>
                        <a:pt x="535" y="1601"/>
                        <a:pt x="591" y="1618"/>
                      </a:cubicBezTo>
                      <a:cubicBezTo>
                        <a:pt x="647" y="1635"/>
                        <a:pt x="739" y="1651"/>
                        <a:pt x="793" y="1657"/>
                      </a:cubicBezTo>
                      <a:cubicBezTo>
                        <a:pt x="847" y="1663"/>
                        <a:pt x="867" y="1661"/>
                        <a:pt x="913" y="1657"/>
                      </a:cubicBezTo>
                      <a:cubicBezTo>
                        <a:pt x="959" y="1653"/>
                        <a:pt x="1015" y="1648"/>
                        <a:pt x="1071" y="1633"/>
                      </a:cubicBezTo>
                      <a:cubicBezTo>
                        <a:pt x="1127" y="1618"/>
                        <a:pt x="1188" y="1600"/>
                        <a:pt x="1251" y="1567"/>
                      </a:cubicBezTo>
                      <a:cubicBezTo>
                        <a:pt x="1314" y="1534"/>
                        <a:pt x="1418" y="1456"/>
                        <a:pt x="1453" y="1432"/>
                      </a:cubicBezTo>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4596" name="Freeform 70"/>
                <p:cNvSpPr>
                  <a:spLocks/>
                </p:cNvSpPr>
                <p:nvPr/>
              </p:nvSpPr>
              <p:spPr bwMode="auto">
                <a:xfrm flipH="1">
                  <a:off x="4208" y="5691"/>
                  <a:ext cx="1267" cy="1440"/>
                </a:xfrm>
                <a:custGeom>
                  <a:avLst/>
                  <a:gdLst>
                    <a:gd name="T0" fmla="*/ 826 w 1461"/>
                    <a:gd name="T1" fmla="*/ 156 h 1663"/>
                    <a:gd name="T2" fmla="*/ 720 w 1461"/>
                    <a:gd name="T3" fmla="*/ 71 h 1663"/>
                    <a:gd name="T4" fmla="*/ 618 w 1461"/>
                    <a:gd name="T5" fmla="*/ 24 h 1663"/>
                    <a:gd name="T6" fmla="*/ 508 w 1461"/>
                    <a:gd name="T7" fmla="*/ 3 h 1663"/>
                    <a:gd name="T8" fmla="*/ 428 w 1461"/>
                    <a:gd name="T9" fmla="*/ 3 h 1663"/>
                    <a:gd name="T10" fmla="*/ 330 w 1461"/>
                    <a:gd name="T11" fmla="*/ 29 h 1663"/>
                    <a:gd name="T12" fmla="*/ 228 w 1461"/>
                    <a:gd name="T13" fmla="*/ 66 h 1663"/>
                    <a:gd name="T14" fmla="*/ 135 w 1461"/>
                    <a:gd name="T15" fmla="*/ 143 h 1663"/>
                    <a:gd name="T16" fmla="*/ 67 w 1461"/>
                    <a:gd name="T17" fmla="*/ 223 h 1663"/>
                    <a:gd name="T18" fmla="*/ 29 w 1461"/>
                    <a:gd name="T19" fmla="*/ 316 h 1663"/>
                    <a:gd name="T20" fmla="*/ 3 w 1461"/>
                    <a:gd name="T21" fmla="*/ 425 h 1663"/>
                    <a:gd name="T22" fmla="*/ 3 w 1461"/>
                    <a:gd name="T23" fmla="*/ 526 h 1663"/>
                    <a:gd name="T24" fmla="*/ 29 w 1461"/>
                    <a:gd name="T25" fmla="*/ 619 h 1663"/>
                    <a:gd name="T26" fmla="*/ 75 w 1461"/>
                    <a:gd name="T27" fmla="*/ 720 h 1663"/>
                    <a:gd name="T28" fmla="*/ 130 w 1461"/>
                    <a:gd name="T29" fmla="*/ 788 h 1663"/>
                    <a:gd name="T30" fmla="*/ 181 w 1461"/>
                    <a:gd name="T31" fmla="*/ 834 h 1663"/>
                    <a:gd name="T32" fmla="*/ 258 w 1461"/>
                    <a:gd name="T33" fmla="*/ 875 h 1663"/>
                    <a:gd name="T34" fmla="*/ 335 w 1461"/>
                    <a:gd name="T35" fmla="*/ 909 h 1663"/>
                    <a:gd name="T36" fmla="*/ 449 w 1461"/>
                    <a:gd name="T37" fmla="*/ 932 h 1663"/>
                    <a:gd name="T38" fmla="*/ 517 w 1461"/>
                    <a:gd name="T39" fmla="*/ 932 h 1663"/>
                    <a:gd name="T40" fmla="*/ 606 w 1461"/>
                    <a:gd name="T41" fmla="*/ 918 h 1663"/>
                    <a:gd name="T42" fmla="*/ 708 w 1461"/>
                    <a:gd name="T43" fmla="*/ 881 h 1663"/>
                    <a:gd name="T44" fmla="*/ 822 w 1461"/>
                    <a:gd name="T45" fmla="*/ 805 h 16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61" h="1663">
                      <a:moveTo>
                        <a:pt x="1461" y="277"/>
                      </a:moveTo>
                      <a:cubicBezTo>
                        <a:pt x="1397" y="221"/>
                        <a:pt x="1334" y="166"/>
                        <a:pt x="1273" y="127"/>
                      </a:cubicBezTo>
                      <a:cubicBezTo>
                        <a:pt x="1212" y="88"/>
                        <a:pt x="1155" y="63"/>
                        <a:pt x="1093" y="43"/>
                      </a:cubicBezTo>
                      <a:cubicBezTo>
                        <a:pt x="1031" y="23"/>
                        <a:pt x="955" y="13"/>
                        <a:pt x="899" y="7"/>
                      </a:cubicBezTo>
                      <a:cubicBezTo>
                        <a:pt x="843" y="1"/>
                        <a:pt x="810" y="0"/>
                        <a:pt x="757" y="7"/>
                      </a:cubicBezTo>
                      <a:cubicBezTo>
                        <a:pt x="704" y="14"/>
                        <a:pt x="642" y="34"/>
                        <a:pt x="583" y="52"/>
                      </a:cubicBezTo>
                      <a:cubicBezTo>
                        <a:pt x="524" y="70"/>
                        <a:pt x="460" y="85"/>
                        <a:pt x="403" y="118"/>
                      </a:cubicBezTo>
                      <a:cubicBezTo>
                        <a:pt x="346" y="151"/>
                        <a:pt x="286" y="207"/>
                        <a:pt x="239" y="253"/>
                      </a:cubicBezTo>
                      <a:cubicBezTo>
                        <a:pt x="192" y="299"/>
                        <a:pt x="150" y="346"/>
                        <a:pt x="119" y="397"/>
                      </a:cubicBezTo>
                      <a:cubicBezTo>
                        <a:pt x="88" y="448"/>
                        <a:pt x="70" y="502"/>
                        <a:pt x="51" y="562"/>
                      </a:cubicBezTo>
                      <a:cubicBezTo>
                        <a:pt x="32" y="622"/>
                        <a:pt x="14" y="695"/>
                        <a:pt x="7" y="757"/>
                      </a:cubicBezTo>
                      <a:cubicBezTo>
                        <a:pt x="0" y="819"/>
                        <a:pt x="0" y="879"/>
                        <a:pt x="7" y="937"/>
                      </a:cubicBezTo>
                      <a:cubicBezTo>
                        <a:pt x="14" y="995"/>
                        <a:pt x="30" y="1045"/>
                        <a:pt x="51" y="1102"/>
                      </a:cubicBezTo>
                      <a:cubicBezTo>
                        <a:pt x="72" y="1159"/>
                        <a:pt x="103" y="1232"/>
                        <a:pt x="133" y="1282"/>
                      </a:cubicBezTo>
                      <a:cubicBezTo>
                        <a:pt x="163" y="1332"/>
                        <a:pt x="200" y="1369"/>
                        <a:pt x="231" y="1402"/>
                      </a:cubicBezTo>
                      <a:cubicBezTo>
                        <a:pt x="262" y="1435"/>
                        <a:pt x="283" y="1457"/>
                        <a:pt x="321" y="1483"/>
                      </a:cubicBezTo>
                      <a:cubicBezTo>
                        <a:pt x="359" y="1509"/>
                        <a:pt x="412" y="1535"/>
                        <a:pt x="457" y="1558"/>
                      </a:cubicBezTo>
                      <a:cubicBezTo>
                        <a:pt x="502" y="1581"/>
                        <a:pt x="535" y="1601"/>
                        <a:pt x="591" y="1618"/>
                      </a:cubicBezTo>
                      <a:cubicBezTo>
                        <a:pt x="647" y="1635"/>
                        <a:pt x="739" y="1651"/>
                        <a:pt x="793" y="1657"/>
                      </a:cubicBezTo>
                      <a:cubicBezTo>
                        <a:pt x="847" y="1663"/>
                        <a:pt x="867" y="1661"/>
                        <a:pt x="913" y="1657"/>
                      </a:cubicBezTo>
                      <a:cubicBezTo>
                        <a:pt x="959" y="1653"/>
                        <a:pt x="1015" y="1648"/>
                        <a:pt x="1071" y="1633"/>
                      </a:cubicBezTo>
                      <a:cubicBezTo>
                        <a:pt x="1127" y="1618"/>
                        <a:pt x="1188" y="1600"/>
                        <a:pt x="1251" y="1567"/>
                      </a:cubicBezTo>
                      <a:cubicBezTo>
                        <a:pt x="1314" y="1534"/>
                        <a:pt x="1418" y="1456"/>
                        <a:pt x="1453" y="1432"/>
                      </a:cubicBezTo>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4597" name="Line 71"/>
                <p:cNvSpPr>
                  <a:spLocks noChangeShapeType="1"/>
                </p:cNvSpPr>
                <p:nvPr/>
              </p:nvSpPr>
              <p:spPr bwMode="auto">
                <a:xfrm>
                  <a:off x="4210" y="5922"/>
                  <a:ext cx="2" cy="102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pSp>
          <p:sp>
            <p:nvSpPr>
              <p:cNvPr id="24591" name="Line 72"/>
              <p:cNvSpPr>
                <a:spLocks noChangeShapeType="1"/>
              </p:cNvSpPr>
              <p:nvPr/>
            </p:nvSpPr>
            <p:spPr bwMode="auto">
              <a:xfrm flipV="1">
                <a:off x="4650" y="6416"/>
                <a:ext cx="847" cy="78"/>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24592" name="Line 73"/>
              <p:cNvSpPr>
                <a:spLocks noChangeShapeType="1"/>
              </p:cNvSpPr>
              <p:nvPr/>
            </p:nvSpPr>
            <p:spPr bwMode="auto">
              <a:xfrm flipH="1">
                <a:off x="3024" y="6507"/>
                <a:ext cx="728" cy="169"/>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24593" name="Text Box 74"/>
              <p:cNvSpPr txBox="1">
                <a:spLocks noChangeArrowheads="1"/>
              </p:cNvSpPr>
              <p:nvPr/>
            </p:nvSpPr>
            <p:spPr bwMode="auto">
              <a:xfrm>
                <a:off x="5023" y="6172"/>
                <a:ext cx="267" cy="4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spAutoFit/>
              </a:bodyPr>
              <a:lstStyle>
                <a:lvl1pPr indent="3048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lnSpc>
                    <a:spcPct val="130000"/>
                  </a:lnSpc>
                </a:pPr>
                <a:endParaRPr lang="zh-CN" altLang="zh-CN" sz="2800" b="1">
                  <a:solidFill>
                    <a:srgbClr val="000000"/>
                  </a:solidFill>
                </a:endParaRPr>
              </a:p>
            </p:txBody>
          </p:sp>
          <p:sp>
            <p:nvSpPr>
              <p:cNvPr id="24594" name="Text Box 75"/>
              <p:cNvSpPr txBox="1">
                <a:spLocks noChangeArrowheads="1"/>
              </p:cNvSpPr>
              <p:nvPr/>
            </p:nvSpPr>
            <p:spPr bwMode="auto">
              <a:xfrm>
                <a:off x="3220" y="6299"/>
                <a:ext cx="267" cy="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spAutoFit/>
              </a:bodyPr>
              <a:lstStyle>
                <a:lvl1pPr indent="3048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lnSpc>
                    <a:spcPct val="130000"/>
                  </a:lnSpc>
                </a:pPr>
                <a:endParaRPr lang="zh-CN" altLang="zh-CN" sz="2800" b="1">
                  <a:solidFill>
                    <a:srgbClr val="000000"/>
                  </a:solidFill>
                </a:endParaRPr>
              </a:p>
            </p:txBody>
          </p:sp>
        </p:grpSp>
        <p:graphicFrame>
          <p:nvGraphicFramePr>
            <p:cNvPr id="24584" name="Object 151"/>
            <p:cNvGraphicFramePr>
              <a:graphicFrameLocks noChangeAspect="1"/>
            </p:cNvGraphicFramePr>
            <p:nvPr/>
          </p:nvGraphicFramePr>
          <p:xfrm>
            <a:off x="528" y="2727"/>
            <a:ext cx="157" cy="226"/>
          </p:xfrm>
          <a:graphic>
            <a:graphicData uri="http://schemas.openxmlformats.org/presentationml/2006/ole">
              <mc:AlternateContent xmlns:mc="http://schemas.openxmlformats.org/markup-compatibility/2006">
                <mc:Choice xmlns:v="urn:schemas-microsoft-com:vml" Requires="v">
                  <p:oleObj spid="_x0000_s24869" name="公式" r:id="rId5" imgW="152268" imgH="215713" progId="Equation.3">
                    <p:embed/>
                  </p:oleObj>
                </mc:Choice>
                <mc:Fallback>
                  <p:oleObj name="公式" r:id="rId5" imgW="152268" imgH="215713" progId="Equation.3">
                    <p:embed/>
                    <p:pic>
                      <p:nvPicPr>
                        <p:cNvPr id="0" name="Object 1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 y="2727"/>
                          <a:ext cx="157" cy="2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5" name="Object 153"/>
            <p:cNvGraphicFramePr>
              <a:graphicFrameLocks noChangeAspect="1"/>
            </p:cNvGraphicFramePr>
            <p:nvPr/>
          </p:nvGraphicFramePr>
          <p:xfrm>
            <a:off x="1832" y="2613"/>
            <a:ext cx="158" cy="227"/>
          </p:xfrm>
          <a:graphic>
            <a:graphicData uri="http://schemas.openxmlformats.org/presentationml/2006/ole">
              <mc:AlternateContent xmlns:mc="http://schemas.openxmlformats.org/markup-compatibility/2006">
                <mc:Choice xmlns:v="urn:schemas-microsoft-com:vml" Requires="v">
                  <p:oleObj spid="_x0000_s24870" name="公式" r:id="rId7" imgW="152268" imgH="215713" progId="Equation.3">
                    <p:embed/>
                  </p:oleObj>
                </mc:Choice>
                <mc:Fallback>
                  <p:oleObj name="公式" r:id="rId7" imgW="152268" imgH="215713" progId="Equation.3">
                    <p:embed/>
                    <p:pic>
                      <p:nvPicPr>
                        <p:cNvPr id="0" name="Object 1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2" y="2613"/>
                          <a:ext cx="158" cy="2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sp>
        <p:nvSpPr>
          <p:cNvPr id="24582" name="Rectangle 160"/>
          <p:cNvSpPr>
            <a:spLocks noChangeArrowheads="1"/>
          </p:cNvSpPr>
          <p:nvPr/>
        </p:nvSpPr>
        <p:spPr bwMode="auto">
          <a:xfrm>
            <a:off x="454025" y="487363"/>
            <a:ext cx="1684338"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altLang="zh-CN" sz="2400" b="1"/>
              <a:t>4</a:t>
            </a:r>
            <a:r>
              <a:rPr lang="zh-CN" altLang="en-US" sz="2400" b="1"/>
              <a:t>．算法讨论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83101"/>
                                        </p:tgtEl>
                                        <p:attrNameLst>
                                          <p:attrName>style.visibility</p:attrName>
                                        </p:attrNameLst>
                                      </p:cBhvr>
                                      <p:to>
                                        <p:strVal val="visible"/>
                                      </p:to>
                                    </p:set>
                                    <p:anim calcmode="lin" valueType="num">
                                      <p:cBhvr>
                                        <p:cTn id="7" dur="1000" fill="hold"/>
                                        <p:tgtEl>
                                          <p:spTgt spid="83101"/>
                                        </p:tgtEl>
                                        <p:attrNameLst>
                                          <p:attrName>ppt_x</p:attrName>
                                        </p:attrNameLst>
                                      </p:cBhvr>
                                      <p:tavLst>
                                        <p:tav tm="0">
                                          <p:val>
                                            <p:strVal val="#ppt_x-.2"/>
                                          </p:val>
                                        </p:tav>
                                        <p:tav tm="100000">
                                          <p:val>
                                            <p:strVal val="#ppt_x"/>
                                          </p:val>
                                        </p:tav>
                                      </p:tavLst>
                                    </p:anim>
                                    <p:anim calcmode="lin" valueType="num">
                                      <p:cBhvr>
                                        <p:cTn id="8" dur="1000" fill="hold"/>
                                        <p:tgtEl>
                                          <p:spTgt spid="83101"/>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10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83102"/>
                                        </p:tgtEl>
                                        <p:attrNameLst>
                                          <p:attrName>style.visibility</p:attrName>
                                        </p:attrNameLst>
                                      </p:cBhvr>
                                      <p:to>
                                        <p:strVal val="visible"/>
                                      </p:to>
                                    </p:set>
                                    <p:animEffect transition="in" filter="fade">
                                      <p:cBhvr>
                                        <p:cTn id="14" dur="500"/>
                                        <p:tgtEl>
                                          <p:spTgt spid="8310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9" presetClass="entr" presetSubtype="0" fill="hold" nodeType="clickEffect">
                                  <p:stCondLst>
                                    <p:cond delay="0"/>
                                  </p:stCondLst>
                                  <p:iterate type="lt">
                                    <p:tmPct val="0"/>
                                  </p:iterate>
                                  <p:childTnLst>
                                    <p:set>
                                      <p:cBhvr>
                                        <p:cTn id="18" dur="1" fill="hold">
                                          <p:stCondLst>
                                            <p:cond delay="0"/>
                                          </p:stCondLst>
                                        </p:cTn>
                                        <p:tgtEl>
                                          <p:spTgt spid="83103"/>
                                        </p:tgtEl>
                                        <p:attrNameLst>
                                          <p:attrName>style.visibility</p:attrName>
                                        </p:attrNameLst>
                                      </p:cBhvr>
                                      <p:to>
                                        <p:strVal val="visible"/>
                                      </p:to>
                                    </p:set>
                                    <p:anim calcmode="lin" valueType="num">
                                      <p:cBhvr>
                                        <p:cTn id="19" dur="1000" fill="hold"/>
                                        <p:tgtEl>
                                          <p:spTgt spid="83103"/>
                                        </p:tgtEl>
                                        <p:attrNameLst>
                                          <p:attrName>ppt_x</p:attrName>
                                        </p:attrNameLst>
                                      </p:cBhvr>
                                      <p:tavLst>
                                        <p:tav tm="0">
                                          <p:val>
                                            <p:strVal val="#ppt_x-.2"/>
                                          </p:val>
                                        </p:tav>
                                        <p:tav tm="100000">
                                          <p:val>
                                            <p:strVal val="#ppt_x"/>
                                          </p:val>
                                        </p:tav>
                                      </p:tavLst>
                                    </p:anim>
                                    <p:anim calcmode="lin" valueType="num">
                                      <p:cBhvr>
                                        <p:cTn id="20" dur="1000" fill="hold"/>
                                        <p:tgtEl>
                                          <p:spTgt spid="83103"/>
                                        </p:tgtEl>
                                        <p:attrNameLst>
                                          <p:attrName>ppt_y</p:attrName>
                                        </p:attrNameLst>
                                      </p:cBhvr>
                                      <p:tavLst>
                                        <p:tav tm="0">
                                          <p:val>
                                            <p:strVal val="#ppt_y"/>
                                          </p:val>
                                        </p:tav>
                                        <p:tav tm="100000">
                                          <p:val>
                                            <p:strVal val="#ppt_y"/>
                                          </p:val>
                                        </p:tav>
                                      </p:tavLst>
                                    </p:anim>
                                    <p:animEffect transition="in" filter="wipe(right)" prLst="gradientSize: 0.1">
                                      <p:cBhvr>
                                        <p:cTn id="21" dur="1000"/>
                                        <p:tgtEl>
                                          <p:spTgt spid="83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476250" y="503238"/>
            <a:ext cx="66135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t>2.3.2  </a:t>
            </a:r>
            <a:r>
              <a:rPr lang="zh-CN" altLang="en-US" sz="2400" b="1"/>
              <a:t>最大最小距离算法（小中取大距离算法 ） </a:t>
            </a:r>
          </a:p>
        </p:txBody>
      </p:sp>
      <p:grpSp>
        <p:nvGrpSpPr>
          <p:cNvPr id="25603" name="Group 52"/>
          <p:cNvGrpSpPr>
            <a:grpSpLocks/>
          </p:cNvGrpSpPr>
          <p:nvPr/>
        </p:nvGrpSpPr>
        <p:grpSpPr bwMode="auto">
          <a:xfrm>
            <a:off x="476250" y="1055282"/>
            <a:ext cx="7875587" cy="1033463"/>
            <a:chOff x="303" y="658"/>
            <a:chExt cx="4961" cy="651"/>
          </a:xfrm>
        </p:grpSpPr>
        <p:sp>
          <p:nvSpPr>
            <p:cNvPr id="25613" name="Rectangle 7"/>
            <p:cNvSpPr>
              <a:spLocks noChangeArrowheads="1"/>
            </p:cNvSpPr>
            <p:nvPr/>
          </p:nvSpPr>
          <p:spPr bwMode="auto">
            <a:xfrm>
              <a:off x="303" y="658"/>
              <a:ext cx="4961" cy="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en-US" altLang="zh-CN" sz="2400" b="1" dirty="0">
                  <a:cs typeface="Times New Roman" pitchFamily="18" charset="0"/>
                </a:rPr>
                <a:t>1.  </a:t>
              </a:r>
              <a:r>
                <a:rPr lang="zh-CN" altLang="en-US" sz="2400" b="1" dirty="0">
                  <a:cs typeface="Times New Roman" pitchFamily="18" charset="0"/>
                </a:rPr>
                <a:t>问题：</a:t>
              </a:r>
              <a:r>
                <a:rPr lang="zh-CN" altLang="en-US" sz="2400" dirty="0">
                  <a:cs typeface="Times New Roman" pitchFamily="18" charset="0"/>
                </a:rPr>
                <a:t>已知</a:t>
              </a:r>
              <a:r>
                <a:rPr lang="en-US" altLang="zh-CN" sz="2400" i="1" dirty="0">
                  <a:cs typeface="Times New Roman" pitchFamily="18" charset="0"/>
                </a:rPr>
                <a:t>N</a:t>
              </a:r>
              <a:r>
                <a:rPr lang="zh-CN" altLang="en-US" sz="2400" dirty="0">
                  <a:cs typeface="Times New Roman" pitchFamily="18" charset="0"/>
                </a:rPr>
                <a:t>个待分类的模式                             </a:t>
              </a:r>
              <a:r>
                <a:rPr lang="zh-CN" altLang="en-US" sz="2400" dirty="0"/>
                <a:t>，</a:t>
              </a:r>
            </a:p>
            <a:p>
              <a:pPr>
                <a:lnSpc>
                  <a:spcPct val="130000"/>
                </a:lnSpc>
              </a:pPr>
              <a:r>
                <a:rPr lang="zh-CN" altLang="en-US" sz="2400" dirty="0"/>
                <a:t>      </a:t>
              </a:r>
              <a:r>
                <a:rPr lang="en-US" altLang="zh-CN" sz="2400" dirty="0"/>
                <a:t> </a:t>
              </a:r>
              <a:r>
                <a:rPr lang="zh-CN" altLang="en-US" sz="2400" dirty="0"/>
                <a:t>分类到聚类中心               对应的类别中 。</a:t>
              </a:r>
            </a:p>
          </p:txBody>
        </p:sp>
        <p:graphicFrame>
          <p:nvGraphicFramePr>
            <p:cNvPr id="25614" name="Object 6"/>
            <p:cNvGraphicFramePr>
              <a:graphicFrameLocks noChangeAspect="1"/>
            </p:cNvGraphicFramePr>
            <p:nvPr/>
          </p:nvGraphicFramePr>
          <p:xfrm>
            <a:off x="3040" y="749"/>
            <a:ext cx="1342" cy="288"/>
          </p:xfrm>
          <a:graphic>
            <a:graphicData uri="http://schemas.openxmlformats.org/presentationml/2006/ole">
              <mc:AlternateContent xmlns:mc="http://schemas.openxmlformats.org/markup-compatibility/2006">
                <mc:Choice xmlns:v="urn:schemas-microsoft-com:vml" Requires="v">
                  <p:oleObj spid="_x0000_s25809" name="公式" r:id="rId3" imgW="1066800" imgH="228600" progId="Equation.3">
                    <p:embed/>
                  </p:oleObj>
                </mc:Choice>
                <mc:Fallback>
                  <p:oleObj name="公式" r:id="rId3" imgW="1066800" imgH="228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 y="749"/>
                          <a:ext cx="134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15" name="Object 5"/>
            <p:cNvGraphicFramePr>
              <a:graphicFrameLocks noChangeAspect="1"/>
            </p:cNvGraphicFramePr>
            <p:nvPr>
              <p:extLst>
                <p:ext uri="{D42A27DB-BD31-4B8C-83A1-F6EECF244321}">
                  <p14:modId xmlns:p14="http://schemas.microsoft.com/office/powerpoint/2010/main" val="2907556499"/>
                </p:ext>
              </p:extLst>
            </p:nvPr>
          </p:nvGraphicFramePr>
          <p:xfrm>
            <a:off x="2080" y="1030"/>
            <a:ext cx="782" cy="272"/>
          </p:xfrm>
          <a:graphic>
            <a:graphicData uri="http://schemas.openxmlformats.org/presentationml/2006/ole">
              <mc:AlternateContent xmlns:mc="http://schemas.openxmlformats.org/markup-compatibility/2006">
                <mc:Choice xmlns:v="urn:schemas-microsoft-com:vml" Requires="v">
                  <p:oleObj spid="_x0000_s25810" name="公式" r:id="rId5" imgW="609336" imgH="215806" progId="Equation.3">
                    <p:embed/>
                  </p:oleObj>
                </mc:Choice>
                <mc:Fallback>
                  <p:oleObj name="公式" r:id="rId5" imgW="609336" imgH="215806"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0" y="1030"/>
                          <a:ext cx="782" cy="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sp>
        <p:nvSpPr>
          <p:cNvPr id="83979" name="Rectangle 11"/>
          <p:cNvSpPr>
            <a:spLocks noChangeArrowheads="1"/>
          </p:cNvSpPr>
          <p:nvPr/>
        </p:nvSpPr>
        <p:spPr bwMode="auto">
          <a:xfrm>
            <a:off x="523875" y="2333625"/>
            <a:ext cx="21177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a:t>2.  </a:t>
            </a:r>
            <a:r>
              <a:rPr lang="zh-CN" altLang="en-US" sz="2400" b="1"/>
              <a:t>算法描述</a:t>
            </a:r>
          </a:p>
        </p:txBody>
      </p:sp>
      <p:sp>
        <p:nvSpPr>
          <p:cNvPr id="83981" name="Rectangle 13"/>
          <p:cNvSpPr>
            <a:spLocks noChangeArrowheads="1"/>
          </p:cNvSpPr>
          <p:nvPr/>
        </p:nvSpPr>
        <p:spPr bwMode="auto">
          <a:xfrm>
            <a:off x="493713" y="3098800"/>
            <a:ext cx="832643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a:latin typeface="宋体" pitchFamily="2" charset="-122"/>
                <a:cs typeface="Times New Roman" pitchFamily="18" charset="0"/>
              </a:rPr>
              <a:t>① </a:t>
            </a:r>
            <a:r>
              <a:rPr lang="zh-CN" altLang="en-US" sz="2400">
                <a:cs typeface="Times New Roman" pitchFamily="18" charset="0"/>
              </a:rPr>
              <a:t>选任意一模式样本做为第一聚类中心</a:t>
            </a:r>
            <a:r>
              <a:rPr lang="en-US" altLang="zh-CN" sz="2400" b="1" i="1">
                <a:cs typeface="Times New Roman" pitchFamily="18" charset="0"/>
              </a:rPr>
              <a:t>Z</a:t>
            </a:r>
            <a:r>
              <a:rPr lang="en-US" altLang="zh-CN" sz="2400" baseline="-25000">
                <a:cs typeface="Times New Roman" pitchFamily="18" charset="0"/>
              </a:rPr>
              <a:t>1</a:t>
            </a:r>
            <a:r>
              <a:rPr lang="zh-CN" altLang="en-US" sz="2400">
                <a:cs typeface="Times New Roman" pitchFamily="18" charset="0"/>
              </a:rPr>
              <a:t>。</a:t>
            </a:r>
            <a:endParaRPr lang="zh-CN" altLang="en-US" sz="2400"/>
          </a:p>
        </p:txBody>
      </p:sp>
      <p:sp>
        <p:nvSpPr>
          <p:cNvPr id="83986" name="Rectangle 18"/>
          <p:cNvSpPr>
            <a:spLocks noChangeArrowheads="1"/>
          </p:cNvSpPr>
          <p:nvPr/>
        </p:nvSpPr>
        <p:spPr bwMode="auto">
          <a:xfrm>
            <a:off x="469900" y="3663950"/>
            <a:ext cx="79629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a:cs typeface="Times New Roman" pitchFamily="18" charset="0"/>
              </a:rPr>
              <a:t>②  </a:t>
            </a:r>
            <a:r>
              <a:rPr lang="zh-CN" altLang="en-US" sz="2400">
                <a:cs typeface="Times New Roman" pitchFamily="18" charset="0"/>
              </a:rPr>
              <a:t>选择离</a:t>
            </a:r>
            <a:r>
              <a:rPr lang="en-US" altLang="zh-CN" sz="2400" b="1" i="1"/>
              <a:t>Z</a:t>
            </a:r>
            <a:r>
              <a:rPr lang="en-US" altLang="zh-CN" sz="2400" baseline="-25000"/>
              <a:t>1</a:t>
            </a:r>
            <a:r>
              <a:rPr lang="zh-CN" altLang="en-US" sz="2400"/>
              <a:t>距离最远的样本作为第二聚类中心</a:t>
            </a:r>
            <a:r>
              <a:rPr lang="en-US" altLang="zh-CN" sz="2400" b="1" i="1"/>
              <a:t>Z</a:t>
            </a:r>
            <a:r>
              <a:rPr lang="en-US" altLang="zh-CN" sz="2400" baseline="-25000"/>
              <a:t>2</a:t>
            </a:r>
            <a:r>
              <a:rPr lang="zh-CN" altLang="en-US" sz="2400"/>
              <a:t>。</a:t>
            </a:r>
          </a:p>
        </p:txBody>
      </p:sp>
      <p:sp>
        <p:nvSpPr>
          <p:cNvPr id="83991" name="Rectangle 23"/>
          <p:cNvSpPr>
            <a:spLocks noChangeArrowheads="1"/>
          </p:cNvSpPr>
          <p:nvPr/>
        </p:nvSpPr>
        <p:spPr bwMode="auto">
          <a:xfrm>
            <a:off x="493713" y="4116388"/>
            <a:ext cx="8621712" cy="1041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en-US" altLang="zh-CN" sz="2400">
                <a:cs typeface="Times New Roman" pitchFamily="18" charset="0"/>
              </a:rPr>
              <a:t>③  </a:t>
            </a:r>
            <a:r>
              <a:rPr lang="zh-CN" altLang="en-US" sz="2400">
                <a:cs typeface="Times New Roman" pitchFamily="18" charset="0"/>
              </a:rPr>
              <a:t>逐个计算各模式样本与</a:t>
            </a:r>
            <a:r>
              <a:rPr lang="zh-CN" altLang="en-US" sz="2400"/>
              <a:t>已确定的所有聚类中心之间的距离，并选出其中的最小距离。例当聚类中心数</a:t>
            </a:r>
            <a:r>
              <a:rPr lang="en-US" altLang="zh-CN" sz="2400" i="1"/>
              <a:t>k</a:t>
            </a:r>
            <a:r>
              <a:rPr lang="en-US" altLang="zh-CN" sz="2400"/>
              <a:t>=2</a:t>
            </a:r>
            <a:r>
              <a:rPr lang="zh-CN" altLang="en-US" sz="2400"/>
              <a:t>时，计算</a:t>
            </a:r>
          </a:p>
        </p:txBody>
      </p:sp>
      <p:graphicFrame>
        <p:nvGraphicFramePr>
          <p:cNvPr id="83995" name="Object 27"/>
          <p:cNvGraphicFramePr>
            <a:graphicFrameLocks noChangeAspect="1"/>
          </p:cNvGraphicFramePr>
          <p:nvPr/>
        </p:nvGraphicFramePr>
        <p:xfrm>
          <a:off x="1211263" y="5289550"/>
          <a:ext cx="1597025" cy="509588"/>
        </p:xfrm>
        <a:graphic>
          <a:graphicData uri="http://schemas.openxmlformats.org/presentationml/2006/ole">
            <mc:AlternateContent xmlns:mc="http://schemas.openxmlformats.org/markup-compatibility/2006">
              <mc:Choice xmlns:v="urn:schemas-microsoft-com:vml" Requires="v">
                <p:oleObj spid="_x0000_s25811" name="公式" r:id="rId7" imgW="926698" imgH="253890" progId="Equation.3">
                  <p:embed/>
                </p:oleObj>
              </mc:Choice>
              <mc:Fallback>
                <p:oleObj name="公式" r:id="rId7" imgW="926698" imgH="253890" progId="Equation.3">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1263" y="5289550"/>
                        <a:ext cx="1597025" cy="509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994" name="Object 26"/>
          <p:cNvGraphicFramePr>
            <a:graphicFrameLocks noChangeAspect="1"/>
          </p:cNvGraphicFramePr>
          <p:nvPr/>
        </p:nvGraphicFramePr>
        <p:xfrm>
          <a:off x="3813175" y="5286375"/>
          <a:ext cx="1590675" cy="498475"/>
        </p:xfrm>
        <a:graphic>
          <a:graphicData uri="http://schemas.openxmlformats.org/presentationml/2006/ole">
            <mc:AlternateContent xmlns:mc="http://schemas.openxmlformats.org/markup-compatibility/2006">
              <mc:Choice xmlns:v="urn:schemas-microsoft-com:vml" Requires="v">
                <p:oleObj spid="_x0000_s25812" name="公式" r:id="rId9" imgW="965200" imgH="254000" progId="Equation.3">
                  <p:embed/>
                </p:oleObj>
              </mc:Choice>
              <mc:Fallback>
                <p:oleObj name="公式" r:id="rId9" imgW="965200" imgH="254000" progId="Equation.3">
                  <p:embed/>
                  <p:pic>
                    <p:nvPicPr>
                      <p:cNvPr id="0"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3175" y="5286375"/>
                        <a:ext cx="1590675" cy="498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nvGrpSpPr>
          <p:cNvPr id="84018" name="Group 50"/>
          <p:cNvGrpSpPr>
            <a:grpSpLocks/>
          </p:cNvGrpSpPr>
          <p:nvPr/>
        </p:nvGrpSpPr>
        <p:grpSpPr bwMode="auto">
          <a:xfrm>
            <a:off x="954088" y="5892800"/>
            <a:ext cx="6307137" cy="457200"/>
            <a:chOff x="664" y="3694"/>
            <a:chExt cx="3973" cy="288"/>
          </a:xfrm>
        </p:grpSpPr>
        <p:sp>
          <p:nvSpPr>
            <p:cNvPr id="25611" name="Rectangle 30"/>
            <p:cNvSpPr>
              <a:spLocks noChangeArrowheads="1"/>
            </p:cNvSpPr>
            <p:nvPr/>
          </p:nvSpPr>
          <p:spPr bwMode="auto">
            <a:xfrm>
              <a:off x="664" y="3694"/>
              <a:ext cx="2509"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indent="152400"/>
              <a:r>
                <a:rPr lang="en-US" altLang="zh-CN" sz="2400">
                  <a:cs typeface="Times New Roman" pitchFamily="18" charset="0"/>
                </a:rPr>
                <a:t>min( </a:t>
              </a:r>
              <a:r>
                <a:rPr lang="en-US" altLang="zh-CN" sz="2400" i="1">
                  <a:cs typeface="Times New Roman" pitchFamily="18" charset="0"/>
                </a:rPr>
                <a:t>D</a:t>
              </a:r>
              <a:r>
                <a:rPr lang="en-US" altLang="zh-CN" sz="2400" i="1" baseline="-25000">
                  <a:cs typeface="Times New Roman" pitchFamily="18" charset="0"/>
                </a:rPr>
                <a:t>i</a:t>
              </a:r>
              <a:r>
                <a:rPr lang="en-US" altLang="zh-CN" sz="2400" baseline="-25000">
                  <a:cs typeface="Times New Roman" pitchFamily="18" charset="0"/>
                </a:rPr>
                <a:t>1</a:t>
              </a:r>
              <a:r>
                <a:rPr lang="en-US" altLang="zh-CN" sz="2400">
                  <a:cs typeface="Times New Roman" pitchFamily="18" charset="0"/>
                </a:rPr>
                <a:t> , </a:t>
              </a:r>
              <a:r>
                <a:rPr lang="en-US" altLang="zh-CN" sz="2400" i="1">
                  <a:cs typeface="Times New Roman" pitchFamily="18" charset="0"/>
                </a:rPr>
                <a:t>D</a:t>
              </a:r>
              <a:r>
                <a:rPr lang="en-US" altLang="zh-CN" sz="2400" i="1" baseline="-25000">
                  <a:cs typeface="Times New Roman" pitchFamily="18" charset="0"/>
                </a:rPr>
                <a:t>i</a:t>
              </a:r>
              <a:r>
                <a:rPr lang="en-US" altLang="zh-CN" sz="2400" baseline="-25000">
                  <a:cs typeface="Times New Roman" pitchFamily="18" charset="0"/>
                </a:rPr>
                <a:t>2</a:t>
              </a:r>
              <a:r>
                <a:rPr lang="en-US" altLang="zh-CN" sz="2400">
                  <a:cs typeface="Times New Roman" pitchFamily="18" charset="0"/>
                </a:rPr>
                <a:t> </a:t>
              </a:r>
              <a:r>
                <a:rPr lang="en-US" altLang="zh-CN" sz="2400"/>
                <a:t>)</a:t>
              </a:r>
              <a:r>
                <a:rPr lang="zh-CN" altLang="en-US" sz="2400"/>
                <a:t>，</a:t>
              </a:r>
              <a:r>
                <a:rPr lang="en-US" altLang="zh-CN" sz="2400" i="1"/>
                <a:t>i</a:t>
              </a:r>
              <a:r>
                <a:rPr lang="en-US" altLang="zh-CN" sz="2400"/>
                <a:t>=1</a:t>
              </a:r>
              <a:r>
                <a:rPr lang="zh-CN" altLang="en-US" sz="2400"/>
                <a:t>，</a:t>
              </a:r>
              <a:r>
                <a:rPr lang="en-US" altLang="zh-CN" sz="2400"/>
                <a:t>…</a:t>
              </a:r>
              <a:r>
                <a:rPr lang="zh-CN" altLang="en-US" sz="2400"/>
                <a:t>，</a:t>
              </a:r>
              <a:r>
                <a:rPr lang="en-US" altLang="zh-CN" sz="2400" i="1"/>
                <a:t>N</a:t>
              </a:r>
              <a:endParaRPr lang="en-US" altLang="zh-CN" sz="2400"/>
            </a:p>
          </p:txBody>
        </p:sp>
        <p:sp>
          <p:nvSpPr>
            <p:cNvPr id="25612" name="Rectangle 47"/>
            <p:cNvSpPr>
              <a:spLocks noChangeArrowheads="1"/>
            </p:cNvSpPr>
            <p:nvPr/>
          </p:nvSpPr>
          <p:spPr bwMode="auto">
            <a:xfrm>
              <a:off x="3117" y="3715"/>
              <a:ext cx="1520" cy="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zh-CN" altLang="en-US" sz="2400"/>
                <a:t>（</a:t>
              </a:r>
              <a:r>
                <a:rPr lang="en-US" altLang="zh-CN" sz="2400" i="1"/>
                <a:t>N</a:t>
              </a:r>
              <a:r>
                <a:rPr lang="zh-CN" altLang="en-US" sz="2400"/>
                <a:t>个最小距离）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979"/>
                                        </p:tgtEl>
                                        <p:attrNameLst>
                                          <p:attrName>style.visibility</p:attrName>
                                        </p:attrNameLst>
                                      </p:cBhvr>
                                      <p:to>
                                        <p:strVal val="visible"/>
                                      </p:to>
                                    </p:set>
                                    <p:animEffect transition="in" filter="fade">
                                      <p:cBhvr>
                                        <p:cTn id="7" dur="500"/>
                                        <p:tgtEl>
                                          <p:spTgt spid="839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981"/>
                                        </p:tgtEl>
                                        <p:attrNameLst>
                                          <p:attrName>style.visibility</p:attrName>
                                        </p:attrNameLst>
                                      </p:cBhvr>
                                      <p:to>
                                        <p:strVal val="visible"/>
                                      </p:to>
                                    </p:set>
                                    <p:animEffect transition="in" filter="fade">
                                      <p:cBhvr>
                                        <p:cTn id="10" dur="500"/>
                                        <p:tgtEl>
                                          <p:spTgt spid="8398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3986"/>
                                        </p:tgtEl>
                                        <p:attrNameLst>
                                          <p:attrName>style.visibility</p:attrName>
                                        </p:attrNameLst>
                                      </p:cBhvr>
                                      <p:to>
                                        <p:strVal val="visible"/>
                                      </p:to>
                                    </p:set>
                                    <p:animEffect transition="in" filter="fade">
                                      <p:cBhvr>
                                        <p:cTn id="13" dur="500"/>
                                        <p:tgtEl>
                                          <p:spTgt spid="8398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3991"/>
                                        </p:tgtEl>
                                        <p:attrNameLst>
                                          <p:attrName>style.visibility</p:attrName>
                                        </p:attrNameLst>
                                      </p:cBhvr>
                                      <p:to>
                                        <p:strVal val="visible"/>
                                      </p:to>
                                    </p:set>
                                    <p:animEffect transition="in" filter="fade">
                                      <p:cBhvr>
                                        <p:cTn id="18" dur="500"/>
                                        <p:tgtEl>
                                          <p:spTgt spid="83991"/>
                                        </p:tgtEl>
                                      </p:cBhvr>
                                    </p:animEffect>
                                  </p:childTnLst>
                                </p:cTn>
                              </p:par>
                              <p:par>
                                <p:cTn id="19" presetID="10" presetClass="entr" presetSubtype="0" fill="hold" nodeType="withEffect">
                                  <p:stCondLst>
                                    <p:cond delay="0"/>
                                  </p:stCondLst>
                                  <p:childTnLst>
                                    <p:set>
                                      <p:cBhvr>
                                        <p:cTn id="20" dur="1" fill="hold">
                                          <p:stCondLst>
                                            <p:cond delay="0"/>
                                          </p:stCondLst>
                                        </p:cTn>
                                        <p:tgtEl>
                                          <p:spTgt spid="83995"/>
                                        </p:tgtEl>
                                        <p:attrNameLst>
                                          <p:attrName>style.visibility</p:attrName>
                                        </p:attrNameLst>
                                      </p:cBhvr>
                                      <p:to>
                                        <p:strVal val="visible"/>
                                      </p:to>
                                    </p:set>
                                    <p:animEffect transition="in" filter="fade">
                                      <p:cBhvr>
                                        <p:cTn id="21" dur="500"/>
                                        <p:tgtEl>
                                          <p:spTgt spid="83995"/>
                                        </p:tgtEl>
                                      </p:cBhvr>
                                    </p:animEffect>
                                  </p:childTnLst>
                                </p:cTn>
                              </p:par>
                              <p:par>
                                <p:cTn id="22" presetID="10" presetClass="entr" presetSubtype="0" fill="hold" nodeType="withEffect">
                                  <p:stCondLst>
                                    <p:cond delay="0"/>
                                  </p:stCondLst>
                                  <p:childTnLst>
                                    <p:set>
                                      <p:cBhvr>
                                        <p:cTn id="23" dur="1" fill="hold">
                                          <p:stCondLst>
                                            <p:cond delay="0"/>
                                          </p:stCondLst>
                                        </p:cTn>
                                        <p:tgtEl>
                                          <p:spTgt spid="83994"/>
                                        </p:tgtEl>
                                        <p:attrNameLst>
                                          <p:attrName>style.visibility</p:attrName>
                                        </p:attrNameLst>
                                      </p:cBhvr>
                                      <p:to>
                                        <p:strVal val="visible"/>
                                      </p:to>
                                    </p:set>
                                    <p:animEffect transition="in" filter="fade">
                                      <p:cBhvr>
                                        <p:cTn id="24" dur="500"/>
                                        <p:tgtEl>
                                          <p:spTgt spid="83994"/>
                                        </p:tgtEl>
                                      </p:cBhvr>
                                    </p:animEffect>
                                  </p:childTnLst>
                                </p:cTn>
                              </p:par>
                              <p:par>
                                <p:cTn id="25" presetID="10" presetClass="entr" presetSubtype="0" fill="hold" nodeType="withEffect">
                                  <p:stCondLst>
                                    <p:cond delay="0"/>
                                  </p:stCondLst>
                                  <p:childTnLst>
                                    <p:set>
                                      <p:cBhvr>
                                        <p:cTn id="26" dur="1" fill="hold">
                                          <p:stCondLst>
                                            <p:cond delay="0"/>
                                          </p:stCondLst>
                                        </p:cTn>
                                        <p:tgtEl>
                                          <p:spTgt spid="84018"/>
                                        </p:tgtEl>
                                        <p:attrNameLst>
                                          <p:attrName>style.visibility</p:attrName>
                                        </p:attrNameLst>
                                      </p:cBhvr>
                                      <p:to>
                                        <p:strVal val="visible"/>
                                      </p:to>
                                    </p:set>
                                    <p:animEffect transition="in" filter="fade">
                                      <p:cBhvr>
                                        <p:cTn id="27" dur="500"/>
                                        <p:tgtEl>
                                          <p:spTgt spid="84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9" grpId="0"/>
      <p:bldP spid="83981" grpId="0"/>
      <p:bldP spid="83986" grpId="0"/>
      <p:bldP spid="8399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050" name="Group 58"/>
          <p:cNvGrpSpPr>
            <a:grpSpLocks/>
          </p:cNvGrpSpPr>
          <p:nvPr/>
        </p:nvGrpSpPr>
        <p:grpSpPr bwMode="auto">
          <a:xfrm>
            <a:off x="390525" y="3930651"/>
            <a:ext cx="8724900" cy="1033462"/>
            <a:chOff x="264" y="2458"/>
            <a:chExt cx="5496" cy="651"/>
          </a:xfrm>
        </p:grpSpPr>
        <p:sp>
          <p:nvSpPr>
            <p:cNvPr id="26638" name="Rectangle 29"/>
            <p:cNvSpPr>
              <a:spLocks noChangeArrowheads="1"/>
            </p:cNvSpPr>
            <p:nvPr/>
          </p:nvSpPr>
          <p:spPr bwMode="auto">
            <a:xfrm>
              <a:off x="264" y="2458"/>
              <a:ext cx="5496" cy="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en-US" altLang="zh-CN" sz="2400" dirty="0"/>
                <a:t>⑥ </a:t>
              </a:r>
              <a:r>
                <a:rPr lang="zh-CN" altLang="en-US" sz="2400" dirty="0">
                  <a:cs typeface="Times New Roman" pitchFamily="18" charset="0"/>
                </a:rPr>
                <a:t>将样本                 </a:t>
              </a:r>
              <a:r>
                <a:rPr lang="zh-CN" altLang="en-US" sz="2400" dirty="0"/>
                <a:t>按最近距离划分到相应聚类中心对应的类别中。</a:t>
              </a:r>
            </a:p>
          </p:txBody>
        </p:sp>
        <p:graphicFrame>
          <p:nvGraphicFramePr>
            <p:cNvPr id="26639" name="Object 28"/>
            <p:cNvGraphicFramePr>
              <a:graphicFrameLocks noChangeAspect="1"/>
            </p:cNvGraphicFramePr>
            <p:nvPr/>
          </p:nvGraphicFramePr>
          <p:xfrm>
            <a:off x="1218" y="2541"/>
            <a:ext cx="1299" cy="273"/>
          </p:xfrm>
          <a:graphic>
            <a:graphicData uri="http://schemas.openxmlformats.org/presentationml/2006/ole">
              <mc:AlternateContent xmlns:mc="http://schemas.openxmlformats.org/markup-compatibility/2006">
                <mc:Choice xmlns:v="urn:schemas-microsoft-com:vml" Requires="v">
                  <p:oleObj spid="_x0000_s26785" name="公式" r:id="rId3" imgW="1168400" imgH="228600" progId="Equation.3">
                    <p:embed/>
                  </p:oleObj>
                </mc:Choice>
                <mc:Fallback>
                  <p:oleObj name="公式" r:id="rId3" imgW="1168400" imgH="228600" progId="Equation.3">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 y="2541"/>
                          <a:ext cx="1299"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sp>
        <p:nvSpPr>
          <p:cNvPr id="85005" name="Rectangle 13"/>
          <p:cNvSpPr>
            <a:spLocks noChangeArrowheads="1"/>
          </p:cNvSpPr>
          <p:nvPr/>
        </p:nvSpPr>
        <p:spPr bwMode="auto">
          <a:xfrm>
            <a:off x="407988" y="3406775"/>
            <a:ext cx="7632700" cy="549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25000"/>
              </a:lnSpc>
            </a:pPr>
            <a:r>
              <a:rPr lang="en-US" altLang="zh-CN" sz="2400"/>
              <a:t>⑤ </a:t>
            </a:r>
            <a:r>
              <a:rPr lang="zh-CN" altLang="en-US" sz="2400"/>
              <a:t>重复步骤③④，直到没有新的聚类中心出现为止。</a:t>
            </a:r>
          </a:p>
        </p:txBody>
      </p:sp>
      <p:grpSp>
        <p:nvGrpSpPr>
          <p:cNvPr id="26628" name="Group 62"/>
          <p:cNvGrpSpPr>
            <a:grpSpLocks/>
          </p:cNvGrpSpPr>
          <p:nvPr/>
        </p:nvGrpSpPr>
        <p:grpSpPr bwMode="auto">
          <a:xfrm>
            <a:off x="381000" y="323850"/>
            <a:ext cx="8616950" cy="1516063"/>
            <a:chOff x="240" y="204"/>
            <a:chExt cx="5428" cy="955"/>
          </a:xfrm>
        </p:grpSpPr>
        <p:sp>
          <p:nvSpPr>
            <p:cNvPr id="26636" name="Rectangle 6"/>
            <p:cNvSpPr>
              <a:spLocks noChangeArrowheads="1"/>
            </p:cNvSpPr>
            <p:nvPr/>
          </p:nvSpPr>
          <p:spPr bwMode="auto">
            <a:xfrm>
              <a:off x="240" y="204"/>
              <a:ext cx="5428" cy="9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en-US" altLang="zh-CN" sz="2400">
                  <a:cs typeface="Times New Roman" pitchFamily="18" charset="0"/>
                </a:rPr>
                <a:t>④ </a:t>
              </a:r>
              <a:r>
                <a:rPr lang="zh-CN" altLang="en-US" sz="2400">
                  <a:cs typeface="Times New Roman" pitchFamily="18" charset="0"/>
                </a:rPr>
                <a:t>在所有最小距离中选出最大距离，如该最大值达到                 </a:t>
              </a:r>
              <a:r>
                <a:rPr lang="zh-CN" altLang="en-US" sz="2400"/>
                <a:t>的一定分数比值</a:t>
              </a:r>
              <a:r>
                <a:rPr lang="en-US" altLang="zh-CN" sz="2400"/>
                <a:t>( </a:t>
              </a:r>
              <a:r>
                <a:rPr lang="zh-CN" altLang="en-US" sz="2400"/>
                <a:t>阈值</a:t>
              </a:r>
              <a:r>
                <a:rPr lang="en-US" altLang="zh-CN" sz="2400" i="1"/>
                <a:t>T</a:t>
              </a:r>
              <a:r>
                <a:rPr lang="en-US" altLang="zh-CN" sz="2400"/>
                <a:t> ) </a:t>
              </a:r>
              <a:r>
                <a:rPr lang="zh-CN" altLang="en-US" sz="2400"/>
                <a:t>以上，则相应的样本点取为新的聚类中心，返回</a:t>
              </a:r>
              <a:r>
                <a:rPr lang="en-US" altLang="en-US" sz="2400"/>
                <a:t>③</a:t>
              </a:r>
              <a:r>
                <a:rPr lang="zh-CN" altLang="en-US" sz="2400"/>
                <a:t>；否则，寻找聚类中心的工作结束。</a:t>
              </a:r>
            </a:p>
          </p:txBody>
        </p:sp>
        <p:graphicFrame>
          <p:nvGraphicFramePr>
            <p:cNvPr id="26637" name="Object 5"/>
            <p:cNvGraphicFramePr>
              <a:graphicFrameLocks noChangeAspect="1"/>
            </p:cNvGraphicFramePr>
            <p:nvPr/>
          </p:nvGraphicFramePr>
          <p:xfrm>
            <a:off x="4785" y="250"/>
            <a:ext cx="721" cy="319"/>
          </p:xfrm>
          <a:graphic>
            <a:graphicData uri="http://schemas.openxmlformats.org/presentationml/2006/ole">
              <mc:AlternateContent xmlns:mc="http://schemas.openxmlformats.org/markup-compatibility/2006">
                <mc:Choice xmlns:v="urn:schemas-microsoft-com:vml" Requires="v">
                  <p:oleObj spid="_x0000_s26786" name="公式" r:id="rId5" imgW="583947" imgH="253890" progId="Equation.3">
                    <p:embed/>
                  </p:oleObj>
                </mc:Choice>
                <mc:Fallback>
                  <p:oleObj name="公式" r:id="rId5" imgW="583947" imgH="25389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5" y="250"/>
                          <a:ext cx="721" cy="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85051" name="Group 59"/>
          <p:cNvGrpSpPr>
            <a:grpSpLocks/>
          </p:cNvGrpSpPr>
          <p:nvPr/>
        </p:nvGrpSpPr>
        <p:grpSpPr bwMode="auto">
          <a:xfrm>
            <a:off x="809625" y="2319338"/>
            <a:ext cx="7794625" cy="973137"/>
            <a:chOff x="510" y="1506"/>
            <a:chExt cx="4910" cy="613"/>
          </a:xfrm>
        </p:grpSpPr>
        <p:graphicFrame>
          <p:nvGraphicFramePr>
            <p:cNvPr id="26633" name="Object 10"/>
            <p:cNvGraphicFramePr>
              <a:graphicFrameLocks noChangeAspect="1"/>
            </p:cNvGraphicFramePr>
            <p:nvPr/>
          </p:nvGraphicFramePr>
          <p:xfrm>
            <a:off x="510" y="1506"/>
            <a:ext cx="4801" cy="325"/>
          </p:xfrm>
          <a:graphic>
            <a:graphicData uri="http://schemas.openxmlformats.org/presentationml/2006/ole">
              <mc:AlternateContent xmlns:mc="http://schemas.openxmlformats.org/markup-compatibility/2006">
                <mc:Choice xmlns:v="urn:schemas-microsoft-com:vml" Requires="v">
                  <p:oleObj spid="_x0000_s26787" name="公式" r:id="rId7" imgW="3543300" imgH="254000" progId="Equation.3">
                    <p:embed/>
                  </p:oleObj>
                </mc:Choice>
                <mc:Fallback>
                  <p:oleObj name="公式" r:id="rId7" imgW="3543300" imgH="2540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 y="1506"/>
                          <a:ext cx="4801" cy="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26634" name="Text Box 51"/>
            <p:cNvSpPr txBox="1">
              <a:spLocks noChangeArrowheads="1"/>
            </p:cNvSpPr>
            <p:nvPr/>
          </p:nvSpPr>
          <p:spPr bwMode="auto">
            <a:xfrm>
              <a:off x="1426" y="1889"/>
              <a:ext cx="3994" cy="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l-GR" sz="2400">
                  <a:cs typeface="Times New Roman" pitchFamily="18" charset="0"/>
                </a:rPr>
                <a:t>（</a:t>
              </a:r>
              <a:r>
                <a:rPr lang="el-GR" altLang="zh-CN" sz="2400" i="1">
                  <a:cs typeface="Times New Roman" pitchFamily="18" charset="0"/>
                </a:rPr>
                <a:t>θ</a:t>
              </a:r>
              <a:r>
                <a:rPr lang="zh-CN" altLang="el-GR" sz="2400">
                  <a:cs typeface="Times New Roman" pitchFamily="18" charset="0"/>
                </a:rPr>
                <a:t>：用试探法取为一固定分数，如</a:t>
              </a:r>
              <a:r>
                <a:rPr lang="el-GR" altLang="zh-CN" sz="2400">
                  <a:cs typeface="Times New Roman" pitchFamily="18" charset="0"/>
                </a:rPr>
                <a:t>1</a:t>
              </a:r>
              <a:r>
                <a:rPr lang="en-US" altLang="zh-CN" sz="2400">
                  <a:cs typeface="Times New Roman" pitchFamily="18" charset="0"/>
                </a:rPr>
                <a:t>/2</a:t>
              </a:r>
              <a:r>
                <a:rPr lang="zh-CN" altLang="en-US" sz="2400">
                  <a:cs typeface="Times New Roman" pitchFamily="18" charset="0"/>
                </a:rPr>
                <a:t>。）</a:t>
              </a:r>
              <a:endParaRPr lang="zh-CN" altLang="el-GR" sz="2400">
                <a:cs typeface="Times New Roman" pitchFamily="18" charset="0"/>
              </a:endParaRPr>
            </a:p>
          </p:txBody>
        </p:sp>
        <p:sp>
          <p:nvSpPr>
            <p:cNvPr id="26635" name="Rectangle 54"/>
            <p:cNvSpPr>
              <a:spLocks noChangeArrowheads="1"/>
            </p:cNvSpPr>
            <p:nvPr/>
          </p:nvSpPr>
          <p:spPr bwMode="auto">
            <a:xfrm>
              <a:off x="562" y="1885"/>
              <a:ext cx="1137" cy="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zh-CN" altLang="en-US" sz="2400"/>
                <a:t>则</a:t>
              </a:r>
              <a:r>
                <a:rPr lang="en-US" altLang="zh-CN" sz="2400" b="1" i="1"/>
                <a:t>Z</a:t>
              </a:r>
              <a:r>
                <a:rPr lang="en-US" altLang="zh-CN" sz="2400" baseline="-25000"/>
                <a:t>3</a:t>
              </a:r>
              <a:r>
                <a:rPr lang="zh-CN" altLang="en-US" sz="2400"/>
                <a:t>存在。</a:t>
              </a:r>
            </a:p>
          </p:txBody>
        </p:sp>
      </p:grpSp>
      <p:sp>
        <p:nvSpPr>
          <p:cNvPr id="85049" name="Rectangle 57"/>
          <p:cNvSpPr>
            <a:spLocks noChangeArrowheads="1"/>
          </p:cNvSpPr>
          <p:nvPr/>
        </p:nvSpPr>
        <p:spPr bwMode="auto">
          <a:xfrm>
            <a:off x="457200" y="6015038"/>
            <a:ext cx="8686800" cy="438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nSpc>
                <a:spcPct val="120000"/>
              </a:lnSpc>
            </a:pPr>
            <a:r>
              <a:rPr lang="zh-CN" altLang="en-US" sz="2400"/>
              <a:t>为使聚类中心更有代表性，可取各类的样本均值作为聚类中心。</a:t>
            </a:r>
          </a:p>
        </p:txBody>
      </p:sp>
      <p:sp>
        <p:nvSpPr>
          <p:cNvPr id="85052" name="Rectangle 60"/>
          <p:cNvSpPr>
            <a:spLocks noChangeArrowheads="1"/>
          </p:cNvSpPr>
          <p:nvPr/>
        </p:nvSpPr>
        <p:spPr bwMode="auto">
          <a:xfrm>
            <a:off x="879475" y="1789113"/>
            <a:ext cx="1376363" cy="4746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130000"/>
              </a:lnSpc>
            </a:pPr>
            <a:r>
              <a:rPr lang="zh-CN" altLang="en-US" sz="2400"/>
              <a:t>例</a:t>
            </a:r>
            <a:r>
              <a:rPr lang="en-US" altLang="zh-CN" sz="2400" i="1"/>
              <a:t>k </a:t>
            </a:r>
            <a:r>
              <a:rPr lang="en-US" altLang="zh-CN" sz="2400"/>
              <a:t>=2</a:t>
            </a:r>
            <a:r>
              <a:rPr lang="zh-CN" altLang="en-US" sz="2400"/>
              <a:t>时</a:t>
            </a:r>
          </a:p>
        </p:txBody>
      </p:sp>
      <p:sp>
        <p:nvSpPr>
          <p:cNvPr id="85053" name="Rectangle 61"/>
          <p:cNvSpPr>
            <a:spLocks noChangeArrowheads="1"/>
          </p:cNvSpPr>
          <p:nvPr/>
        </p:nvSpPr>
        <p:spPr bwMode="auto">
          <a:xfrm>
            <a:off x="481013" y="5018088"/>
            <a:ext cx="8591550" cy="9604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130000"/>
              </a:lnSpc>
            </a:pPr>
            <a:r>
              <a:rPr lang="zh-CN" altLang="en-US" sz="2400" dirty="0">
                <a:solidFill>
                  <a:srgbClr val="FF0000"/>
                </a:solidFill>
              </a:rPr>
              <a:t>思路总结：</a:t>
            </a:r>
          </a:p>
          <a:p>
            <a:pPr>
              <a:lnSpc>
                <a:spcPct val="130000"/>
              </a:lnSpc>
            </a:pPr>
            <a:r>
              <a:rPr lang="zh-CN" altLang="en-US" sz="2400" dirty="0">
                <a:solidFill>
                  <a:srgbClr val="FF0000"/>
                </a:solidFill>
              </a:rPr>
              <a:t>     先找中心后分类；关键：怎样开新类，聚类中心如何定。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5051"/>
                                        </p:tgtEl>
                                        <p:attrNameLst>
                                          <p:attrName>style.visibility</p:attrName>
                                        </p:attrNameLst>
                                      </p:cBhvr>
                                      <p:to>
                                        <p:strVal val="visible"/>
                                      </p:to>
                                    </p:set>
                                    <p:animEffect transition="in" filter="fade">
                                      <p:cBhvr>
                                        <p:cTn id="7" dur="500"/>
                                        <p:tgtEl>
                                          <p:spTgt spid="850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052"/>
                                        </p:tgtEl>
                                        <p:attrNameLst>
                                          <p:attrName>style.visibility</p:attrName>
                                        </p:attrNameLst>
                                      </p:cBhvr>
                                      <p:to>
                                        <p:strVal val="visible"/>
                                      </p:to>
                                    </p:set>
                                    <p:animEffect transition="in" filter="fade">
                                      <p:cBhvr>
                                        <p:cTn id="10" dur="500"/>
                                        <p:tgtEl>
                                          <p:spTgt spid="8505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85050"/>
                                        </p:tgtEl>
                                        <p:attrNameLst>
                                          <p:attrName>style.visibility</p:attrName>
                                        </p:attrNameLst>
                                      </p:cBhvr>
                                      <p:to>
                                        <p:strVal val="visible"/>
                                      </p:to>
                                    </p:set>
                                    <p:animEffect transition="in" filter="fade">
                                      <p:cBhvr>
                                        <p:cTn id="15" dur="500"/>
                                        <p:tgtEl>
                                          <p:spTgt spid="850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5005"/>
                                        </p:tgtEl>
                                        <p:attrNameLst>
                                          <p:attrName>style.visibility</p:attrName>
                                        </p:attrNameLst>
                                      </p:cBhvr>
                                      <p:to>
                                        <p:strVal val="visible"/>
                                      </p:to>
                                    </p:set>
                                    <p:animEffect transition="in" filter="fade">
                                      <p:cBhvr>
                                        <p:cTn id="18" dur="500"/>
                                        <p:tgtEl>
                                          <p:spTgt spid="8500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5053"/>
                                        </p:tgtEl>
                                        <p:attrNameLst>
                                          <p:attrName>style.visibility</p:attrName>
                                        </p:attrNameLst>
                                      </p:cBhvr>
                                      <p:to>
                                        <p:strVal val="visible"/>
                                      </p:to>
                                    </p:set>
                                    <p:animEffect transition="in" filter="fade">
                                      <p:cBhvr>
                                        <p:cTn id="23" dur="500"/>
                                        <p:tgtEl>
                                          <p:spTgt spid="8505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5049"/>
                                        </p:tgtEl>
                                        <p:attrNameLst>
                                          <p:attrName>style.visibility</p:attrName>
                                        </p:attrNameLst>
                                      </p:cBhvr>
                                      <p:to>
                                        <p:strVal val="visible"/>
                                      </p:to>
                                    </p:set>
                                    <p:animEffect transition="in" filter="fade">
                                      <p:cBhvr>
                                        <p:cTn id="28" dur="500"/>
                                        <p:tgtEl>
                                          <p:spTgt spid="85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5" grpId="0"/>
      <p:bldP spid="85049" grpId="0"/>
      <p:bldP spid="85052" grpId="0"/>
      <p:bldP spid="8505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4"/>
          <p:cNvSpPr txBox="1">
            <a:spLocks noChangeArrowheads="1"/>
          </p:cNvSpPr>
          <p:nvPr/>
        </p:nvSpPr>
        <p:spPr bwMode="auto">
          <a:xfrm>
            <a:off x="336550" y="350838"/>
            <a:ext cx="8428038"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2400"/>
              <a:t>例</a:t>
            </a:r>
            <a:r>
              <a:rPr lang="en-US" altLang="zh-CN" sz="2400"/>
              <a:t>2.1  </a:t>
            </a:r>
            <a:r>
              <a:rPr lang="zh-CN" altLang="en-US" sz="2400"/>
              <a:t>对图示模式样本用最大最小距离算法进行聚类分析。 </a:t>
            </a:r>
          </a:p>
        </p:txBody>
      </p:sp>
      <p:pic>
        <p:nvPicPr>
          <p:cNvPr id="27651" name="Picture 7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825" y="1420813"/>
            <a:ext cx="5278438" cy="4887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1869" name="AutoShape 77"/>
          <p:cNvSpPr>
            <a:spLocks noChangeArrowheads="1"/>
          </p:cNvSpPr>
          <p:nvPr/>
        </p:nvSpPr>
        <p:spPr bwMode="auto">
          <a:xfrm>
            <a:off x="1357313" y="5386388"/>
            <a:ext cx="1587500" cy="406400"/>
          </a:xfrm>
          <a:prstGeom prst="wedgeRoundRectCallout">
            <a:avLst>
              <a:gd name="adj1" fmla="val -82602"/>
              <a:gd name="adj2" fmla="val 60940"/>
              <a:gd name="adj3" fmla="val 16667"/>
            </a:avLst>
          </a:prstGeom>
          <a:solidFill>
            <a:schemeClr val="accent1"/>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nchorCtr="1"/>
          <a:lstStyle/>
          <a:p>
            <a:pPr algn="ctr"/>
            <a:r>
              <a:rPr lang="zh-CN" altLang="zh-CN" sz="2000" b="1"/>
              <a:t>①</a:t>
            </a:r>
            <a:r>
              <a:rPr lang="zh-CN" altLang="en-US" sz="2000" b="1"/>
              <a:t>选</a:t>
            </a:r>
            <a:r>
              <a:rPr lang="en-US" altLang="zh-CN" sz="2000" b="1" i="1"/>
              <a:t>Z</a:t>
            </a:r>
            <a:r>
              <a:rPr lang="en-US" altLang="zh-CN" sz="2000" b="1" baseline="-25000"/>
              <a:t>1</a:t>
            </a:r>
            <a:r>
              <a:rPr lang="en-US" altLang="zh-CN" sz="2000" b="1"/>
              <a:t>=</a:t>
            </a:r>
            <a:r>
              <a:rPr lang="en-US" altLang="zh-CN" sz="2000" b="1" i="1"/>
              <a:t>X</a:t>
            </a:r>
            <a:r>
              <a:rPr lang="en-US" altLang="zh-CN" sz="2000" b="1" baseline="-25000"/>
              <a:t>1</a:t>
            </a:r>
          </a:p>
        </p:txBody>
      </p:sp>
      <p:sp>
        <p:nvSpPr>
          <p:cNvPr id="161870" name="AutoShape 78"/>
          <p:cNvSpPr>
            <a:spLocks noChangeArrowheads="1"/>
          </p:cNvSpPr>
          <p:nvPr/>
        </p:nvSpPr>
        <p:spPr bwMode="auto">
          <a:xfrm>
            <a:off x="1295400" y="1044575"/>
            <a:ext cx="3848100" cy="444500"/>
          </a:xfrm>
          <a:prstGeom prst="wedgeRoundRectCallout">
            <a:avLst>
              <a:gd name="adj1" fmla="val -15264"/>
              <a:gd name="adj2" fmla="val 194287"/>
              <a:gd name="adj3" fmla="val 16667"/>
            </a:avLst>
          </a:prstGeom>
          <a:solidFill>
            <a:schemeClr val="accent1"/>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nchorCtr="1"/>
          <a:lstStyle/>
          <a:p>
            <a:pPr algn="ctr"/>
            <a:r>
              <a:rPr lang="zh-CN" altLang="zh-CN" sz="2000" b="1"/>
              <a:t>②距</a:t>
            </a:r>
            <a:r>
              <a:rPr lang="en-US" altLang="zh-CN" sz="2000" b="1" i="1"/>
              <a:t>Z</a:t>
            </a:r>
            <a:r>
              <a:rPr lang="en-US" altLang="zh-CN" sz="2000" b="1" baseline="-25000"/>
              <a:t>1</a:t>
            </a:r>
            <a:r>
              <a:rPr lang="zh-CN" altLang="en-US" sz="2000" b="1"/>
              <a:t>最远，选为</a:t>
            </a:r>
            <a:r>
              <a:rPr lang="en-US" altLang="zh-CN" sz="2000" b="1" i="1"/>
              <a:t>Z</a:t>
            </a:r>
            <a:r>
              <a:rPr lang="en-US" altLang="zh-CN" sz="2000" b="1" baseline="-25000"/>
              <a:t>2</a:t>
            </a:r>
            <a:r>
              <a:rPr lang="zh-CN" altLang="en-US" sz="2000" b="1"/>
              <a:t>。计算</a:t>
            </a:r>
            <a:r>
              <a:rPr lang="en-US" altLang="zh-CN" sz="2000" i="1"/>
              <a:t>T</a:t>
            </a:r>
            <a:r>
              <a:rPr lang="zh-CN" altLang="en-US" sz="2000" b="1"/>
              <a:t>。</a:t>
            </a:r>
          </a:p>
        </p:txBody>
      </p:sp>
      <p:sp>
        <p:nvSpPr>
          <p:cNvPr id="161872" name="AutoShape 80"/>
          <p:cNvSpPr>
            <a:spLocks noChangeArrowheads="1"/>
          </p:cNvSpPr>
          <p:nvPr/>
        </p:nvSpPr>
        <p:spPr bwMode="auto">
          <a:xfrm>
            <a:off x="3054350" y="2105025"/>
            <a:ext cx="2093913" cy="1114425"/>
          </a:xfrm>
          <a:prstGeom prst="wedgeRoundRectCallout">
            <a:avLst>
              <a:gd name="adj1" fmla="val -32866"/>
              <a:gd name="adj2" fmla="val 165384"/>
              <a:gd name="adj3" fmla="val 16667"/>
            </a:avLst>
          </a:prstGeom>
          <a:solidFill>
            <a:schemeClr val="accent1"/>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nchorCtr="1"/>
          <a:lstStyle/>
          <a:p>
            <a:r>
              <a:rPr lang="zh-CN" altLang="zh-CN" sz="2000" b="1"/>
              <a:t>③对应最小距离中的最大值，</a:t>
            </a:r>
            <a:endParaRPr lang="zh-CN" altLang="en-US" sz="2000" b="1"/>
          </a:p>
          <a:p>
            <a:r>
              <a:rPr lang="zh-CN" altLang="zh-CN" sz="2000" b="1"/>
              <a:t>且</a:t>
            </a:r>
            <a:r>
              <a:rPr lang="en-US" altLang="zh-CN" sz="2000" b="1"/>
              <a:t>&gt;</a:t>
            </a:r>
            <a:r>
              <a:rPr lang="en-US" altLang="zh-CN" sz="2000" i="1"/>
              <a:t>T</a:t>
            </a:r>
            <a:r>
              <a:rPr lang="zh-CN" altLang="en-US" sz="2000" b="1"/>
              <a:t>，选作</a:t>
            </a:r>
            <a:r>
              <a:rPr lang="en-US" altLang="zh-CN" sz="2000" b="1" i="1"/>
              <a:t>Z</a:t>
            </a:r>
            <a:r>
              <a:rPr lang="en-US" altLang="zh-CN" sz="2000" b="1" baseline="-25000"/>
              <a:t>3</a:t>
            </a:r>
            <a:r>
              <a:rPr lang="zh-CN" altLang="en-US" sz="2000" b="1"/>
              <a:t>。</a:t>
            </a:r>
          </a:p>
        </p:txBody>
      </p:sp>
      <p:sp>
        <p:nvSpPr>
          <p:cNvPr id="161873" name="Text Box 81"/>
          <p:cNvSpPr txBox="1">
            <a:spLocks noChangeArrowheads="1"/>
          </p:cNvSpPr>
          <p:nvPr/>
        </p:nvSpPr>
        <p:spPr bwMode="auto">
          <a:xfrm>
            <a:off x="5678488" y="5111750"/>
            <a:ext cx="3187700" cy="912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1">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2400"/>
              <a:t>结果：</a:t>
            </a:r>
            <a:r>
              <a:rPr lang="en-US" altLang="zh-CN" sz="2400" b="1" i="1"/>
              <a:t>Z</a:t>
            </a:r>
            <a:r>
              <a:rPr lang="en-US" altLang="zh-CN" sz="2400" baseline="-25000"/>
              <a:t>1</a:t>
            </a:r>
            <a:r>
              <a:rPr lang="en-US" altLang="zh-CN" sz="2400"/>
              <a:t>=</a:t>
            </a:r>
            <a:r>
              <a:rPr lang="en-US" altLang="zh-CN" sz="2400" b="1" i="1"/>
              <a:t>X</a:t>
            </a:r>
            <a:r>
              <a:rPr lang="en-US" altLang="zh-CN" sz="2400" baseline="-25000"/>
              <a:t>1</a:t>
            </a:r>
            <a:r>
              <a:rPr lang="zh-CN" altLang="en-US" sz="2400"/>
              <a:t>；</a:t>
            </a:r>
            <a:r>
              <a:rPr lang="en-US" altLang="zh-CN" sz="2400" b="1" i="1"/>
              <a:t>Z</a:t>
            </a:r>
            <a:r>
              <a:rPr lang="en-US" altLang="zh-CN" sz="2400" baseline="-25000"/>
              <a:t>2</a:t>
            </a:r>
            <a:r>
              <a:rPr lang="en-US" altLang="zh-CN" sz="2400"/>
              <a:t>=</a:t>
            </a:r>
            <a:r>
              <a:rPr lang="en-US" altLang="zh-CN" sz="2400" b="1" i="1"/>
              <a:t>X</a:t>
            </a:r>
            <a:r>
              <a:rPr lang="en-US" altLang="zh-CN" sz="2400" baseline="-25000"/>
              <a:t>6</a:t>
            </a:r>
            <a:r>
              <a:rPr lang="zh-CN" altLang="en-US" sz="2400"/>
              <a:t>；</a:t>
            </a:r>
          </a:p>
          <a:p>
            <a:pPr eaLnBrk="1" hangingPunct="1">
              <a:spcBef>
                <a:spcPct val="50000"/>
              </a:spcBef>
            </a:pPr>
            <a:r>
              <a:rPr lang="zh-CN" altLang="en-US" sz="2400"/>
              <a:t>            </a:t>
            </a:r>
            <a:r>
              <a:rPr lang="en-US" altLang="zh-CN" sz="2400" b="1" i="1"/>
              <a:t>Z</a:t>
            </a:r>
            <a:r>
              <a:rPr lang="en-US" altLang="zh-CN" sz="2400" baseline="-25000"/>
              <a:t>3</a:t>
            </a:r>
            <a:r>
              <a:rPr lang="en-US" altLang="zh-CN" sz="2400"/>
              <a:t>=</a:t>
            </a:r>
            <a:r>
              <a:rPr lang="en-US" altLang="zh-CN" sz="2400" b="1" i="1"/>
              <a:t>X</a:t>
            </a:r>
            <a:r>
              <a:rPr lang="en-US" altLang="zh-CN" sz="2400" baseline="-25000"/>
              <a:t>7 </a:t>
            </a:r>
            <a:r>
              <a:rPr lang="zh-CN" altLang="en-US" sz="2400"/>
              <a:t>。</a:t>
            </a:r>
          </a:p>
        </p:txBody>
      </p:sp>
      <p:sp>
        <p:nvSpPr>
          <p:cNvPr id="161879" name="Text Box 87"/>
          <p:cNvSpPr txBox="1">
            <a:spLocks noChangeArrowheads="1"/>
          </p:cNvSpPr>
          <p:nvPr/>
        </p:nvSpPr>
        <p:spPr bwMode="auto">
          <a:xfrm>
            <a:off x="5697538" y="3086100"/>
            <a:ext cx="3200400" cy="189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1">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30000"/>
              </a:lnSpc>
            </a:pPr>
            <a:r>
              <a:rPr lang="en-US" altLang="zh-CN" sz="2400"/>
              <a:t>④ </a:t>
            </a:r>
            <a:r>
              <a:rPr lang="zh-CN" altLang="en-US" sz="2400"/>
              <a:t>用全体模式对三个聚类中心计算最小距离中的最大值，无</a:t>
            </a:r>
            <a:r>
              <a:rPr lang="en-US" altLang="zh-CN" sz="2400"/>
              <a:t>&gt;</a:t>
            </a:r>
            <a:r>
              <a:rPr lang="en-US" altLang="zh-CN" sz="2400" i="1"/>
              <a:t>T </a:t>
            </a:r>
            <a:r>
              <a:rPr lang="zh-CN" altLang="en-US" sz="2400"/>
              <a:t>情况，停止寻找中心。</a:t>
            </a:r>
          </a:p>
        </p:txBody>
      </p:sp>
      <p:sp>
        <p:nvSpPr>
          <p:cNvPr id="161880" name="Text Box 88"/>
          <p:cNvSpPr txBox="1">
            <a:spLocks noChangeArrowheads="1"/>
          </p:cNvSpPr>
          <p:nvPr/>
        </p:nvSpPr>
        <p:spPr bwMode="auto">
          <a:xfrm>
            <a:off x="5794375" y="6137275"/>
            <a:ext cx="1485900"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400"/>
              <a:t>⑤ </a:t>
            </a:r>
            <a:r>
              <a:rPr lang="zh-CN" altLang="en-US" sz="2400"/>
              <a:t>聚类</a:t>
            </a:r>
          </a:p>
        </p:txBody>
      </p:sp>
      <p:grpSp>
        <p:nvGrpSpPr>
          <p:cNvPr id="161884" name="Group 92"/>
          <p:cNvGrpSpPr>
            <a:grpSpLocks/>
          </p:cNvGrpSpPr>
          <p:nvPr/>
        </p:nvGrpSpPr>
        <p:grpSpPr bwMode="auto">
          <a:xfrm>
            <a:off x="5616575" y="874713"/>
            <a:ext cx="3225800" cy="2089150"/>
            <a:chOff x="3538" y="551"/>
            <a:chExt cx="2032" cy="1316"/>
          </a:xfrm>
        </p:grpSpPr>
        <p:graphicFrame>
          <p:nvGraphicFramePr>
            <p:cNvPr id="27659" name="Object 83"/>
            <p:cNvGraphicFramePr>
              <a:graphicFrameLocks noChangeAspect="1"/>
            </p:cNvGraphicFramePr>
            <p:nvPr/>
          </p:nvGraphicFramePr>
          <p:xfrm>
            <a:off x="3742" y="551"/>
            <a:ext cx="1792" cy="439"/>
          </p:xfrm>
          <a:graphic>
            <a:graphicData uri="http://schemas.openxmlformats.org/presentationml/2006/ole">
              <mc:AlternateContent xmlns:mc="http://schemas.openxmlformats.org/markup-compatibility/2006">
                <mc:Choice xmlns:v="urn:schemas-microsoft-com:vml" Requires="v">
                  <p:oleObj spid="_x0000_s27760" name="公式" r:id="rId4" imgW="1485900" imgH="393700" progId="Equation.3">
                    <p:embed/>
                  </p:oleObj>
                </mc:Choice>
                <mc:Fallback>
                  <p:oleObj name="公式" r:id="rId4" imgW="1485900" imgH="393700" progId="Equation.3">
                    <p:embed/>
                    <p:pic>
                      <p:nvPicPr>
                        <p:cNvPr id="0" name="Object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2" y="551"/>
                          <a:ext cx="1792" cy="43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60" name="Text Box 84"/>
            <p:cNvSpPr txBox="1">
              <a:spLocks noChangeArrowheads="1"/>
            </p:cNvSpPr>
            <p:nvPr/>
          </p:nvSpPr>
          <p:spPr bwMode="auto">
            <a:xfrm>
              <a:off x="3538" y="956"/>
              <a:ext cx="2032" cy="5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1">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30000"/>
                </a:lnSpc>
              </a:pPr>
              <a:r>
                <a:rPr lang="en-US" altLang="zh-CN" sz="2400"/>
                <a:t>10</a:t>
              </a:r>
              <a:r>
                <a:rPr lang="zh-CN" altLang="en-US" sz="2400"/>
                <a:t>个最小距离中，</a:t>
              </a:r>
              <a:r>
                <a:rPr lang="en-US" altLang="zh-CN" sz="2400" b="1" i="1"/>
                <a:t>X</a:t>
              </a:r>
              <a:r>
                <a:rPr lang="en-US" altLang="zh-CN" sz="2400" baseline="-25000"/>
                <a:t>7</a:t>
              </a:r>
              <a:r>
                <a:rPr lang="zh-CN" altLang="en-US" sz="2400"/>
                <a:t>对应的距离</a:t>
              </a:r>
              <a:r>
                <a:rPr lang="en-US" altLang="zh-CN" sz="2400"/>
                <a:t>&gt;</a:t>
              </a:r>
              <a:r>
                <a:rPr lang="en-US" altLang="zh-CN" sz="2400" i="1"/>
                <a:t>T</a:t>
              </a:r>
              <a:r>
                <a:rPr lang="en-US" altLang="zh-CN" sz="2400"/>
                <a:t>,</a:t>
              </a:r>
            </a:p>
          </p:txBody>
        </p:sp>
        <p:graphicFrame>
          <p:nvGraphicFramePr>
            <p:cNvPr id="27661" name="Object 85"/>
            <p:cNvGraphicFramePr>
              <a:graphicFrameLocks noChangeAspect="1"/>
            </p:cNvGraphicFramePr>
            <p:nvPr/>
          </p:nvGraphicFramePr>
          <p:xfrm>
            <a:off x="3961" y="1585"/>
            <a:ext cx="1020" cy="282"/>
          </p:xfrm>
          <a:graphic>
            <a:graphicData uri="http://schemas.openxmlformats.org/presentationml/2006/ole">
              <mc:AlternateContent xmlns:mc="http://schemas.openxmlformats.org/markup-compatibility/2006">
                <mc:Choice xmlns:v="urn:schemas-microsoft-com:vml" Requires="v">
                  <p:oleObj spid="_x0000_s27761" name="公式" r:id="rId6" imgW="660400" imgH="228600" progId="Equation.3">
                    <p:embed/>
                  </p:oleObj>
                </mc:Choice>
                <mc:Fallback>
                  <p:oleObj name="公式" r:id="rId6" imgW="660400" imgH="228600" progId="Equation.3">
                    <p:embed/>
                    <p:pic>
                      <p:nvPicPr>
                        <p:cNvPr id="0" name="Object 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1" y="1585"/>
                          <a:ext cx="1020" cy="2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62" name="Text Box 91"/>
            <p:cNvSpPr txBox="1">
              <a:spLocks noChangeArrowheads="1"/>
            </p:cNvSpPr>
            <p:nvPr/>
          </p:nvSpPr>
          <p:spPr bwMode="auto">
            <a:xfrm>
              <a:off x="3570" y="634"/>
              <a:ext cx="634" cy="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400"/>
                <a:t>③</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1869"/>
                                        </p:tgtEl>
                                        <p:attrNameLst>
                                          <p:attrName>style.visibility</p:attrName>
                                        </p:attrNameLst>
                                      </p:cBhvr>
                                      <p:to>
                                        <p:strVal val="visible"/>
                                      </p:to>
                                    </p:set>
                                    <p:animEffect transition="in" filter="fade">
                                      <p:cBhvr>
                                        <p:cTn id="7" dur="500"/>
                                        <p:tgtEl>
                                          <p:spTgt spid="1618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1870"/>
                                        </p:tgtEl>
                                        <p:attrNameLst>
                                          <p:attrName>style.visibility</p:attrName>
                                        </p:attrNameLst>
                                      </p:cBhvr>
                                      <p:to>
                                        <p:strVal val="visible"/>
                                      </p:to>
                                    </p:set>
                                    <p:animEffect transition="in" filter="fade">
                                      <p:cBhvr>
                                        <p:cTn id="12" dur="500"/>
                                        <p:tgtEl>
                                          <p:spTgt spid="1618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1872"/>
                                        </p:tgtEl>
                                        <p:attrNameLst>
                                          <p:attrName>style.visibility</p:attrName>
                                        </p:attrNameLst>
                                      </p:cBhvr>
                                      <p:to>
                                        <p:strVal val="visible"/>
                                      </p:to>
                                    </p:set>
                                    <p:animEffect transition="in" filter="fade">
                                      <p:cBhvr>
                                        <p:cTn id="17" dur="500"/>
                                        <p:tgtEl>
                                          <p:spTgt spid="161872"/>
                                        </p:tgtEl>
                                      </p:cBhvr>
                                    </p:animEffect>
                                  </p:childTnLst>
                                </p:cTn>
                              </p:par>
                              <p:par>
                                <p:cTn id="18" presetID="10" presetClass="entr" presetSubtype="0" fill="hold" nodeType="withEffect">
                                  <p:stCondLst>
                                    <p:cond delay="0"/>
                                  </p:stCondLst>
                                  <p:childTnLst>
                                    <p:set>
                                      <p:cBhvr>
                                        <p:cTn id="19" dur="1" fill="hold">
                                          <p:stCondLst>
                                            <p:cond delay="0"/>
                                          </p:stCondLst>
                                        </p:cTn>
                                        <p:tgtEl>
                                          <p:spTgt spid="161884"/>
                                        </p:tgtEl>
                                        <p:attrNameLst>
                                          <p:attrName>style.visibility</p:attrName>
                                        </p:attrNameLst>
                                      </p:cBhvr>
                                      <p:to>
                                        <p:strVal val="visible"/>
                                      </p:to>
                                    </p:set>
                                    <p:animEffect transition="in" filter="fade">
                                      <p:cBhvr>
                                        <p:cTn id="20" dur="500"/>
                                        <p:tgtEl>
                                          <p:spTgt spid="16188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1873"/>
                                        </p:tgtEl>
                                        <p:attrNameLst>
                                          <p:attrName>style.visibility</p:attrName>
                                        </p:attrNameLst>
                                      </p:cBhvr>
                                      <p:to>
                                        <p:strVal val="visible"/>
                                      </p:to>
                                    </p:set>
                                    <p:animEffect transition="in" filter="fade">
                                      <p:cBhvr>
                                        <p:cTn id="25" dur="500"/>
                                        <p:tgtEl>
                                          <p:spTgt spid="16187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1879"/>
                                        </p:tgtEl>
                                        <p:attrNameLst>
                                          <p:attrName>style.visibility</p:attrName>
                                        </p:attrNameLst>
                                      </p:cBhvr>
                                      <p:to>
                                        <p:strVal val="visible"/>
                                      </p:to>
                                    </p:set>
                                    <p:animEffect transition="in" filter="fade">
                                      <p:cBhvr>
                                        <p:cTn id="28" dur="500"/>
                                        <p:tgtEl>
                                          <p:spTgt spid="16187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1880"/>
                                        </p:tgtEl>
                                        <p:attrNameLst>
                                          <p:attrName>style.visibility</p:attrName>
                                        </p:attrNameLst>
                                      </p:cBhvr>
                                      <p:to>
                                        <p:strVal val="visible"/>
                                      </p:to>
                                    </p:set>
                                    <p:animEffect transition="in" filter="fade">
                                      <p:cBhvr>
                                        <p:cTn id="33" dur="500"/>
                                        <p:tgtEl>
                                          <p:spTgt spid="161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869" grpId="0" animBg="1"/>
      <p:bldP spid="161870" grpId="0" animBg="1"/>
      <p:bldP spid="161872" grpId="0" animBg="1"/>
      <p:bldP spid="161873" grpId="0"/>
      <p:bldP spid="161879" grpId="0"/>
      <p:bldP spid="16188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3"/>
          <p:cNvSpPr>
            <a:spLocks noGrp="1"/>
          </p:cNvSpPr>
          <p:nvPr>
            <p:ph type="dt" sz="quarter" idx="10"/>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D983B37-53B1-4A43-A8C1-4AFD22B31213}" type="datetime1">
              <a:rPr lang="zh-CN" altLang="en-US" smtClean="0"/>
              <a:pPr eaLnBrk="1" hangingPunct="1"/>
              <a:t>2021/9/27</a:t>
            </a:fld>
            <a:endParaRPr lang="zh-CN" altLang="zh-CN"/>
          </a:p>
        </p:txBody>
      </p:sp>
      <p:sp>
        <p:nvSpPr>
          <p:cNvPr id="28675" name="Slide Number Placeholder 5"/>
          <p:cNvSpPr>
            <a:spLocks noGrp="1"/>
          </p:cNvSpPr>
          <p:nvPr>
            <p:ph type="sldNum" sz="quarter" idx="12"/>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004238B-CD02-4379-BFFE-0341F05404DF}" type="slidenum">
              <a:rPr lang="en-US" altLang="zh-CN" smtClean="0"/>
              <a:pPr eaLnBrk="1" hangingPunct="1"/>
              <a:t>27</a:t>
            </a:fld>
            <a:endParaRPr lang="en-US" altLang="zh-CN"/>
          </a:p>
        </p:txBody>
      </p:sp>
      <p:sp>
        <p:nvSpPr>
          <p:cNvPr id="28676" name="Rectangle 2"/>
          <p:cNvSpPr>
            <a:spLocks noGrp="1" noRot="1" noChangeArrowheads="1"/>
          </p:cNvSpPr>
          <p:nvPr>
            <p:ph type="title"/>
          </p:nvPr>
        </p:nvSpPr>
        <p:spPr/>
        <p:txBody>
          <a:bodyPr/>
          <a:lstStyle/>
          <a:p>
            <a:pPr eaLnBrk="1" hangingPunct="1"/>
            <a:r>
              <a:rPr lang="zh-CN" altLang="en-US"/>
              <a:t>本讲内容</a:t>
            </a:r>
          </a:p>
        </p:txBody>
      </p:sp>
      <p:sp>
        <p:nvSpPr>
          <p:cNvPr id="28677" name="Rectangle 3"/>
          <p:cNvSpPr>
            <a:spLocks noGrp="1" noRot="1" noChangeArrowheads="1"/>
          </p:cNvSpPr>
          <p:nvPr>
            <p:ph type="body" idx="1"/>
          </p:nvPr>
        </p:nvSpPr>
        <p:spPr/>
        <p:txBody>
          <a:bodyPr/>
          <a:lstStyle/>
          <a:p>
            <a:pPr eaLnBrk="1" hangingPunct="1"/>
            <a:r>
              <a:rPr lang="zh-CN" altLang="en-US"/>
              <a:t>聚类分析概念</a:t>
            </a:r>
          </a:p>
          <a:p>
            <a:pPr eaLnBrk="1" hangingPunct="1"/>
            <a:r>
              <a:rPr lang="zh-CN" altLang="en-US"/>
              <a:t>相似性测度和聚类准则</a:t>
            </a:r>
          </a:p>
          <a:p>
            <a:pPr eaLnBrk="1" hangingPunct="1"/>
            <a:r>
              <a:rPr lang="zh-CN" altLang="en-US"/>
              <a:t>基于距离阈值的聚类算法</a:t>
            </a:r>
          </a:p>
          <a:p>
            <a:pPr eaLnBrk="1" hangingPunct="1"/>
            <a:r>
              <a:rPr lang="zh-CN" altLang="en-US">
                <a:solidFill>
                  <a:schemeClr val="hlink"/>
                </a:solidFill>
              </a:rPr>
              <a:t>系统聚类法</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835025" y="384175"/>
            <a:ext cx="7545388" cy="1674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130000"/>
              </a:lnSpc>
            </a:pPr>
            <a:r>
              <a:rPr lang="en-US" altLang="zh-CN" sz="3200" b="1"/>
              <a:t>2.4  </a:t>
            </a:r>
            <a:r>
              <a:rPr lang="zh-CN" altLang="en-US" sz="3200" b="1"/>
              <a:t>层次聚类法</a:t>
            </a:r>
          </a:p>
          <a:p>
            <a:pPr algn="ctr">
              <a:lnSpc>
                <a:spcPct val="130000"/>
              </a:lnSpc>
            </a:pPr>
            <a:r>
              <a:rPr lang="zh-CN" altLang="en-US" sz="2400" b="1"/>
              <a:t>（</a:t>
            </a:r>
            <a:r>
              <a:rPr lang="en-US" altLang="zh-CN" sz="2400" b="1"/>
              <a:t>Hierarchical Clustering Method</a:t>
            </a:r>
            <a:r>
              <a:rPr lang="zh-CN" altLang="en-US" sz="2400" b="1"/>
              <a:t>）</a:t>
            </a:r>
            <a:r>
              <a:rPr lang="zh-CN" altLang="en-US" sz="2400"/>
              <a:t> </a:t>
            </a:r>
            <a:endParaRPr lang="zh-CN" altLang="en-US" sz="2400" b="1"/>
          </a:p>
          <a:p>
            <a:pPr algn="ctr">
              <a:lnSpc>
                <a:spcPct val="130000"/>
              </a:lnSpc>
            </a:pPr>
            <a:r>
              <a:rPr lang="zh-CN" altLang="en-US" sz="2400" b="1"/>
              <a:t>（系统聚类法、分级聚类法）</a:t>
            </a:r>
          </a:p>
        </p:txBody>
      </p:sp>
      <p:sp>
        <p:nvSpPr>
          <p:cNvPr id="29699" name="Rectangle 3"/>
          <p:cNvSpPr>
            <a:spLocks noChangeArrowheads="1"/>
          </p:cNvSpPr>
          <p:nvPr/>
        </p:nvSpPr>
        <p:spPr bwMode="auto">
          <a:xfrm>
            <a:off x="493713" y="2208213"/>
            <a:ext cx="7504112" cy="1041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sz="2400"/>
              <a:t>思路：每个样本先自成一类，</a:t>
            </a:r>
          </a:p>
          <a:p>
            <a:pPr>
              <a:lnSpc>
                <a:spcPct val="130000"/>
              </a:lnSpc>
            </a:pPr>
            <a:r>
              <a:rPr lang="zh-CN" altLang="en-US" sz="2400"/>
              <a:t>           然后按距离准则逐步合并，减少类数。</a:t>
            </a:r>
          </a:p>
        </p:txBody>
      </p:sp>
      <p:sp>
        <p:nvSpPr>
          <p:cNvPr id="86020" name="Rectangle 4"/>
          <p:cNvSpPr>
            <a:spLocks noChangeArrowheads="1"/>
          </p:cNvSpPr>
          <p:nvPr/>
        </p:nvSpPr>
        <p:spPr bwMode="auto">
          <a:xfrm>
            <a:off x="414338" y="3381375"/>
            <a:ext cx="23764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a:t>1.  </a:t>
            </a:r>
            <a:r>
              <a:rPr lang="zh-CN" altLang="en-US" sz="2400" b="1"/>
              <a:t>算法描述</a:t>
            </a:r>
          </a:p>
        </p:txBody>
      </p:sp>
      <p:sp>
        <p:nvSpPr>
          <p:cNvPr id="86022" name="Rectangle 6"/>
          <p:cNvSpPr>
            <a:spLocks noChangeArrowheads="1"/>
          </p:cNvSpPr>
          <p:nvPr/>
        </p:nvSpPr>
        <p:spPr bwMode="auto">
          <a:xfrm>
            <a:off x="412750" y="3857625"/>
            <a:ext cx="8731250" cy="1990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en-US" altLang="zh-CN" sz="2400">
                <a:cs typeface="Times New Roman" pitchFamily="18" charset="0"/>
              </a:rPr>
              <a:t>1</a:t>
            </a:r>
            <a:r>
              <a:rPr lang="zh-CN" altLang="en-US" sz="2400">
                <a:cs typeface="Times New Roman" pitchFamily="18" charset="0"/>
              </a:rPr>
              <a:t>）</a:t>
            </a:r>
            <a:r>
              <a:rPr lang="en-US" altLang="zh-CN" sz="2400" i="1">
                <a:cs typeface="Times New Roman" pitchFamily="18" charset="0"/>
              </a:rPr>
              <a:t>N</a:t>
            </a:r>
            <a:r>
              <a:rPr lang="zh-CN" altLang="en-US" sz="2400">
                <a:cs typeface="Times New Roman" pitchFamily="18" charset="0"/>
              </a:rPr>
              <a:t>个初始模式样本自成一类，即建立</a:t>
            </a:r>
            <a:r>
              <a:rPr lang="en-US" altLang="zh-CN" sz="2400" i="1">
                <a:cs typeface="Times New Roman" pitchFamily="18" charset="0"/>
              </a:rPr>
              <a:t>N</a:t>
            </a:r>
            <a:r>
              <a:rPr lang="en-US" altLang="zh-CN" sz="2400">
                <a:cs typeface="Times New Roman" pitchFamily="18" charset="0"/>
              </a:rPr>
              <a:t> </a:t>
            </a:r>
            <a:r>
              <a:rPr lang="zh-CN" altLang="en-US" sz="2400">
                <a:cs typeface="Times New Roman" pitchFamily="18" charset="0"/>
              </a:rPr>
              <a:t>类：</a:t>
            </a:r>
            <a:endParaRPr lang="zh-CN" altLang="en-US" sz="2400"/>
          </a:p>
          <a:p>
            <a:pPr>
              <a:lnSpc>
                <a:spcPct val="130000"/>
              </a:lnSpc>
            </a:pPr>
            <a:endParaRPr lang="zh-CN" altLang="en-US" sz="2400"/>
          </a:p>
          <a:p>
            <a:pPr>
              <a:lnSpc>
                <a:spcPct val="130000"/>
              </a:lnSpc>
            </a:pPr>
            <a:r>
              <a:rPr lang="zh-CN" altLang="en-US" sz="2400"/>
              <a:t>计算各类之间（即各样本间）的距离，得一</a:t>
            </a:r>
            <a:r>
              <a:rPr lang="en-US" altLang="zh-CN" sz="2400" i="1"/>
              <a:t>N</a:t>
            </a:r>
            <a:r>
              <a:rPr lang="en-US" altLang="zh-CN" sz="2400"/>
              <a:t>×</a:t>
            </a:r>
            <a:r>
              <a:rPr lang="en-US" altLang="zh-CN" sz="2400" i="1"/>
              <a:t>N</a:t>
            </a:r>
            <a:r>
              <a:rPr lang="zh-CN" altLang="en-US" sz="2400"/>
              <a:t>维距离矩阵</a:t>
            </a:r>
            <a:r>
              <a:rPr lang="en-US" altLang="zh-CN" sz="2400" b="1" i="1"/>
              <a:t>D</a:t>
            </a:r>
            <a:r>
              <a:rPr lang="en-US" altLang="zh-CN" sz="2400"/>
              <a:t>(0)</a:t>
            </a:r>
            <a:r>
              <a:rPr lang="zh-CN" altLang="en-US" sz="2400"/>
              <a:t>。“</a:t>
            </a:r>
            <a:r>
              <a:rPr lang="en-US" altLang="zh-CN" sz="2400"/>
              <a:t>0”</a:t>
            </a:r>
            <a:r>
              <a:rPr lang="zh-CN" altLang="en-US" sz="2400"/>
              <a:t>表示初始状态。</a:t>
            </a:r>
          </a:p>
        </p:txBody>
      </p:sp>
      <p:graphicFrame>
        <p:nvGraphicFramePr>
          <p:cNvPr id="86021" name="Object 5"/>
          <p:cNvGraphicFramePr>
            <a:graphicFrameLocks noChangeAspect="1"/>
          </p:cNvGraphicFramePr>
          <p:nvPr/>
        </p:nvGraphicFramePr>
        <p:xfrm>
          <a:off x="2711450" y="4419600"/>
          <a:ext cx="2705100" cy="439738"/>
        </p:xfrm>
        <a:graphic>
          <a:graphicData uri="http://schemas.openxmlformats.org/presentationml/2006/ole">
            <mc:AlternateContent xmlns:mc="http://schemas.openxmlformats.org/markup-compatibility/2006">
              <mc:Choice xmlns:v="urn:schemas-microsoft-com:vml" Requires="v">
                <p:oleObj spid="_x0000_s29753" name="公式" r:id="rId3" imgW="1409700" imgH="228600" progId="Equation.3">
                  <p:embed/>
                </p:oleObj>
              </mc:Choice>
              <mc:Fallback>
                <p:oleObj name="公式" r:id="rId3" imgW="1409700" imgH="228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450" y="4419600"/>
                        <a:ext cx="2705100" cy="439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86025" name="Text Box 9"/>
          <p:cNvSpPr txBox="1">
            <a:spLocks noChangeArrowheads="1"/>
          </p:cNvSpPr>
          <p:nvPr/>
        </p:nvSpPr>
        <p:spPr bwMode="auto">
          <a:xfrm>
            <a:off x="6572250" y="4330700"/>
            <a:ext cx="2032000"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1">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400">
                <a:solidFill>
                  <a:srgbClr val="430086"/>
                </a:solidFill>
              </a:rPr>
              <a:t>(G_Group)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020"/>
                                        </p:tgtEl>
                                        <p:attrNameLst>
                                          <p:attrName>style.visibility</p:attrName>
                                        </p:attrNameLst>
                                      </p:cBhvr>
                                      <p:to>
                                        <p:strVal val="visible"/>
                                      </p:to>
                                    </p:set>
                                    <p:animEffect transition="in" filter="fade">
                                      <p:cBhvr>
                                        <p:cTn id="7" dur="500"/>
                                        <p:tgtEl>
                                          <p:spTgt spid="860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6022"/>
                                        </p:tgtEl>
                                        <p:attrNameLst>
                                          <p:attrName>style.visibility</p:attrName>
                                        </p:attrNameLst>
                                      </p:cBhvr>
                                      <p:to>
                                        <p:strVal val="visible"/>
                                      </p:to>
                                    </p:set>
                                    <p:animEffect transition="in" filter="fade">
                                      <p:cBhvr>
                                        <p:cTn id="10" dur="500"/>
                                        <p:tgtEl>
                                          <p:spTgt spid="86022"/>
                                        </p:tgtEl>
                                      </p:cBhvr>
                                    </p:animEffect>
                                  </p:childTnLst>
                                </p:cTn>
                              </p:par>
                              <p:par>
                                <p:cTn id="11" presetID="10" presetClass="entr" presetSubtype="0" fill="hold" nodeType="withEffect">
                                  <p:stCondLst>
                                    <p:cond delay="0"/>
                                  </p:stCondLst>
                                  <p:childTnLst>
                                    <p:set>
                                      <p:cBhvr>
                                        <p:cTn id="12" dur="1" fill="hold">
                                          <p:stCondLst>
                                            <p:cond delay="0"/>
                                          </p:stCondLst>
                                        </p:cTn>
                                        <p:tgtEl>
                                          <p:spTgt spid="86021"/>
                                        </p:tgtEl>
                                        <p:attrNameLst>
                                          <p:attrName>style.visibility</p:attrName>
                                        </p:attrNameLst>
                                      </p:cBhvr>
                                      <p:to>
                                        <p:strVal val="visible"/>
                                      </p:to>
                                    </p:set>
                                    <p:animEffect transition="in" filter="fade">
                                      <p:cBhvr>
                                        <p:cTn id="13" dur="500"/>
                                        <p:tgtEl>
                                          <p:spTgt spid="860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6025"/>
                                        </p:tgtEl>
                                        <p:attrNameLst>
                                          <p:attrName>style.visibility</p:attrName>
                                        </p:attrNameLst>
                                      </p:cBhvr>
                                      <p:to>
                                        <p:strVal val="visible"/>
                                      </p:to>
                                    </p:set>
                                    <p:animEffect transition="in" filter="fade">
                                      <p:cBhvr>
                                        <p:cTn id="16" dur="500"/>
                                        <p:tgtEl>
                                          <p:spTgt spid="86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p:bldP spid="86022" grpId="0"/>
      <p:bldP spid="860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ChangeArrowheads="1"/>
          </p:cNvSpPr>
          <p:nvPr/>
        </p:nvSpPr>
        <p:spPr bwMode="auto">
          <a:xfrm>
            <a:off x="346075" y="534988"/>
            <a:ext cx="8797925" cy="15160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en-US" altLang="zh-CN" sz="2400">
                <a:cs typeface="Times New Roman" pitchFamily="18" charset="0"/>
              </a:rPr>
              <a:t>2</a:t>
            </a:r>
            <a:r>
              <a:rPr lang="zh-CN" altLang="en-US" sz="2400">
                <a:cs typeface="Times New Roman" pitchFamily="18" charset="0"/>
              </a:rPr>
              <a:t>）假设已求得距离矩阵</a:t>
            </a:r>
            <a:r>
              <a:rPr lang="en-US" altLang="zh-CN" sz="2400" b="1" i="1">
                <a:cs typeface="Times New Roman" pitchFamily="18" charset="0"/>
              </a:rPr>
              <a:t>D</a:t>
            </a:r>
            <a:r>
              <a:rPr lang="en-US" altLang="zh-CN" sz="2400">
                <a:cs typeface="Times New Roman" pitchFamily="18" charset="0"/>
              </a:rPr>
              <a:t>(</a:t>
            </a:r>
            <a:r>
              <a:rPr lang="en-US" altLang="zh-CN" sz="2400" i="1">
                <a:cs typeface="Times New Roman" pitchFamily="18" charset="0"/>
              </a:rPr>
              <a:t>n</a:t>
            </a:r>
            <a:r>
              <a:rPr lang="en-US" altLang="zh-CN" sz="2400">
                <a:cs typeface="Times New Roman" pitchFamily="18" charset="0"/>
              </a:rPr>
              <a:t>)</a:t>
            </a:r>
            <a:r>
              <a:rPr lang="zh-CN" altLang="en-US" sz="2400">
                <a:cs typeface="Times New Roman" pitchFamily="18" charset="0"/>
              </a:rPr>
              <a:t>（</a:t>
            </a:r>
            <a:r>
              <a:rPr lang="en-US" altLang="zh-CN" sz="2400" i="1">
                <a:cs typeface="Times New Roman" pitchFamily="18" charset="0"/>
              </a:rPr>
              <a:t>n</a:t>
            </a:r>
            <a:r>
              <a:rPr lang="zh-CN" altLang="en-US" sz="2400">
                <a:cs typeface="Times New Roman" pitchFamily="18" charset="0"/>
              </a:rPr>
              <a:t>为逐次聚类合并的次数），找出</a:t>
            </a:r>
            <a:r>
              <a:rPr lang="en-US" altLang="zh-CN" sz="2400" b="1" i="1">
                <a:cs typeface="Times New Roman" pitchFamily="18" charset="0"/>
              </a:rPr>
              <a:t>D</a:t>
            </a:r>
            <a:r>
              <a:rPr lang="en-US" altLang="zh-CN" sz="2400">
                <a:cs typeface="Times New Roman" pitchFamily="18" charset="0"/>
              </a:rPr>
              <a:t>(</a:t>
            </a:r>
            <a:r>
              <a:rPr lang="en-US" altLang="zh-CN" sz="2400" i="1">
                <a:cs typeface="Times New Roman" pitchFamily="18" charset="0"/>
              </a:rPr>
              <a:t>n</a:t>
            </a:r>
            <a:r>
              <a:rPr lang="en-US" altLang="zh-CN" sz="2400">
                <a:cs typeface="Times New Roman" pitchFamily="18" charset="0"/>
              </a:rPr>
              <a:t>)</a:t>
            </a:r>
            <a:r>
              <a:rPr lang="zh-CN" altLang="en-US" sz="2400">
                <a:cs typeface="Times New Roman" pitchFamily="18" charset="0"/>
              </a:rPr>
              <a:t>中的最小元素，将其对应的两类合并为一类。由此建立新的分类：</a:t>
            </a:r>
            <a:endParaRPr lang="zh-CN" altLang="en-US" sz="2400"/>
          </a:p>
        </p:txBody>
      </p:sp>
      <p:graphicFrame>
        <p:nvGraphicFramePr>
          <p:cNvPr id="30723" name="Object 4"/>
          <p:cNvGraphicFramePr>
            <a:graphicFrameLocks noChangeAspect="1"/>
          </p:cNvGraphicFramePr>
          <p:nvPr/>
        </p:nvGraphicFramePr>
        <p:xfrm>
          <a:off x="2794000" y="1987550"/>
          <a:ext cx="2898775" cy="476250"/>
        </p:xfrm>
        <a:graphic>
          <a:graphicData uri="http://schemas.openxmlformats.org/presentationml/2006/ole">
            <mc:AlternateContent xmlns:mc="http://schemas.openxmlformats.org/markup-compatibility/2006">
              <mc:Choice xmlns:v="urn:schemas-microsoft-com:vml" Requires="v">
                <p:oleObj spid="_x0000_s30777" name="公式" r:id="rId3" imgW="1333500" imgH="215900" progId="Equation.3">
                  <p:embed/>
                </p:oleObj>
              </mc:Choice>
              <mc:Fallback>
                <p:oleObj name="公式" r:id="rId3" imgW="1333500" imgH="215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000" y="1987550"/>
                        <a:ext cx="2898775"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30724" name="Rectangle 6"/>
          <p:cNvSpPr>
            <a:spLocks noChangeArrowheads="1"/>
          </p:cNvSpPr>
          <p:nvPr/>
        </p:nvSpPr>
        <p:spPr bwMode="auto">
          <a:xfrm>
            <a:off x="-760413" y="3554413"/>
            <a:ext cx="311150" cy="244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1000">
                <a:cs typeface="Times New Roman" pitchFamily="18" charset="0"/>
              </a:rPr>
              <a:t>。</a:t>
            </a:r>
            <a:endParaRPr lang="zh-CN" altLang="en-US"/>
          </a:p>
        </p:txBody>
      </p:sp>
      <p:sp>
        <p:nvSpPr>
          <p:cNvPr id="87047" name="Rectangle 7"/>
          <p:cNvSpPr>
            <a:spLocks noChangeArrowheads="1"/>
          </p:cNvSpPr>
          <p:nvPr/>
        </p:nvSpPr>
        <p:spPr bwMode="auto">
          <a:xfrm>
            <a:off x="393700" y="2652713"/>
            <a:ext cx="72009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a:t>3</a:t>
            </a:r>
            <a:r>
              <a:rPr lang="zh-CN" altLang="en-US" sz="2400"/>
              <a:t>）计算合并后新类别之间的距离，得</a:t>
            </a:r>
            <a:r>
              <a:rPr lang="en-US" altLang="zh-CN" sz="2400" b="1" i="1"/>
              <a:t>D</a:t>
            </a:r>
            <a:r>
              <a:rPr lang="en-US" altLang="zh-CN" sz="2400"/>
              <a:t>(</a:t>
            </a:r>
            <a:r>
              <a:rPr lang="en-US" altLang="zh-CN" sz="2400" i="1"/>
              <a:t>n</a:t>
            </a:r>
            <a:r>
              <a:rPr lang="en-US" altLang="zh-CN" sz="2400"/>
              <a:t>+1)</a:t>
            </a:r>
            <a:r>
              <a:rPr lang="zh-CN" altLang="en-US" sz="2400"/>
              <a:t>。</a:t>
            </a:r>
          </a:p>
        </p:txBody>
      </p:sp>
      <p:sp>
        <p:nvSpPr>
          <p:cNvPr id="87048" name="Rectangle 8"/>
          <p:cNvSpPr>
            <a:spLocks noChangeArrowheads="1"/>
          </p:cNvSpPr>
          <p:nvPr/>
        </p:nvSpPr>
        <p:spPr bwMode="auto">
          <a:xfrm>
            <a:off x="385763" y="3324225"/>
            <a:ext cx="63912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a:t>4</a:t>
            </a:r>
            <a:r>
              <a:rPr lang="zh-CN" altLang="en-US" sz="2400"/>
              <a:t>）跳至第</a:t>
            </a:r>
            <a:r>
              <a:rPr lang="en-US" altLang="zh-CN" sz="2400"/>
              <a:t>2</a:t>
            </a:r>
            <a:r>
              <a:rPr lang="zh-CN" altLang="en-US" sz="2400"/>
              <a:t>步，重复计算及合并。</a:t>
            </a:r>
          </a:p>
        </p:txBody>
      </p:sp>
      <p:sp>
        <p:nvSpPr>
          <p:cNvPr id="87049" name="Rectangle 9"/>
          <p:cNvSpPr>
            <a:spLocks noChangeArrowheads="1"/>
          </p:cNvSpPr>
          <p:nvPr/>
        </p:nvSpPr>
        <p:spPr bwMode="auto">
          <a:xfrm>
            <a:off x="255588" y="4046538"/>
            <a:ext cx="8888412" cy="2465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marL="342900" indent="-342900">
              <a:lnSpc>
                <a:spcPct val="130000"/>
              </a:lnSpc>
            </a:pPr>
            <a:r>
              <a:rPr lang="en-US" altLang="zh-CN" sz="2400" b="1"/>
              <a:t>      </a:t>
            </a:r>
            <a:r>
              <a:rPr lang="zh-CN" altLang="en-US" sz="2400" b="1"/>
              <a:t>结束条件：</a:t>
            </a:r>
          </a:p>
          <a:p>
            <a:pPr marL="342900" indent="-342900">
              <a:lnSpc>
                <a:spcPct val="130000"/>
              </a:lnSpc>
            </a:pPr>
            <a:r>
              <a:rPr lang="en-US" altLang="zh-CN" sz="2400"/>
              <a:t>1</a:t>
            </a:r>
            <a:r>
              <a:rPr lang="zh-CN" altLang="en-US" sz="2400"/>
              <a:t>）取距离阈值</a:t>
            </a:r>
            <a:r>
              <a:rPr lang="en-US" altLang="zh-CN" sz="2400" i="1"/>
              <a:t>T</a:t>
            </a:r>
            <a:r>
              <a:rPr lang="zh-CN" altLang="en-US" sz="2400"/>
              <a:t>，当</a:t>
            </a:r>
            <a:r>
              <a:rPr lang="en-US" altLang="zh-CN" sz="2400" b="1" i="1"/>
              <a:t>D</a:t>
            </a:r>
            <a:r>
              <a:rPr lang="en-US" altLang="zh-CN" sz="2400"/>
              <a:t>(</a:t>
            </a:r>
            <a:r>
              <a:rPr lang="en-US" altLang="zh-CN" sz="2400" i="1"/>
              <a:t>n</a:t>
            </a:r>
            <a:r>
              <a:rPr lang="en-US" altLang="zh-CN" sz="2400"/>
              <a:t>)</a:t>
            </a:r>
            <a:r>
              <a:rPr lang="zh-CN" altLang="en-US" sz="2400"/>
              <a:t>的最小分量超过给定值 </a:t>
            </a:r>
            <a:r>
              <a:rPr lang="en-US" altLang="zh-CN" sz="2400" i="1"/>
              <a:t>T </a:t>
            </a:r>
            <a:r>
              <a:rPr lang="zh-CN" altLang="en-US" sz="2400"/>
              <a:t>时，算法停</a:t>
            </a:r>
          </a:p>
          <a:p>
            <a:pPr marL="342900" indent="-342900">
              <a:lnSpc>
                <a:spcPct val="130000"/>
              </a:lnSpc>
            </a:pPr>
            <a:r>
              <a:rPr lang="zh-CN" altLang="en-US" sz="2400"/>
              <a:t>      止。所得即为聚类结果。</a:t>
            </a:r>
          </a:p>
          <a:p>
            <a:pPr marL="342900" indent="-342900">
              <a:lnSpc>
                <a:spcPct val="130000"/>
              </a:lnSpc>
            </a:pPr>
            <a:r>
              <a:rPr lang="en-US" altLang="zh-CN" sz="2400"/>
              <a:t>2</a:t>
            </a:r>
            <a:r>
              <a:rPr lang="zh-CN" altLang="en-US" sz="2400"/>
              <a:t>）或不设阈值</a:t>
            </a:r>
            <a:r>
              <a:rPr lang="en-US" altLang="zh-CN" sz="2400" i="1"/>
              <a:t>T</a:t>
            </a:r>
            <a:r>
              <a:rPr lang="zh-CN" altLang="en-US" sz="2400"/>
              <a:t>，一直将全部样本聚成一类为止，输出聚类的分</a:t>
            </a:r>
          </a:p>
          <a:p>
            <a:pPr marL="342900" indent="-342900">
              <a:lnSpc>
                <a:spcPct val="130000"/>
              </a:lnSpc>
            </a:pPr>
            <a:r>
              <a:rPr lang="zh-CN" altLang="en-US" sz="2400"/>
              <a:t>      级树。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047"/>
                                        </p:tgtEl>
                                        <p:attrNameLst>
                                          <p:attrName>style.visibility</p:attrName>
                                        </p:attrNameLst>
                                      </p:cBhvr>
                                      <p:to>
                                        <p:strVal val="visible"/>
                                      </p:to>
                                    </p:set>
                                    <p:animEffect transition="in" filter="fade">
                                      <p:cBhvr>
                                        <p:cTn id="7" dur="500"/>
                                        <p:tgtEl>
                                          <p:spTgt spid="870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7048"/>
                                        </p:tgtEl>
                                        <p:attrNameLst>
                                          <p:attrName>style.visibility</p:attrName>
                                        </p:attrNameLst>
                                      </p:cBhvr>
                                      <p:to>
                                        <p:strVal val="visible"/>
                                      </p:to>
                                    </p:set>
                                    <p:animEffect transition="in" filter="fade">
                                      <p:cBhvr>
                                        <p:cTn id="10" dur="500"/>
                                        <p:tgtEl>
                                          <p:spTgt spid="8704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7049">
                                            <p:txEl>
                                              <p:pRg st="0" end="0"/>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87049">
                                            <p:txEl>
                                              <p:pRg st="1" end="1"/>
                                            </p:txEl>
                                          </p:spTgt>
                                        </p:tgtEl>
                                        <p:attrNameLst>
                                          <p:attrName>style.visibility</p:attrName>
                                        </p:attrNameLst>
                                      </p:cBhvr>
                                      <p:to>
                                        <p:strVal val="visible"/>
                                      </p:to>
                                    </p:set>
                                    <p:animEffect transition="in" filter="fade">
                                      <p:cBhvr>
                                        <p:cTn id="17" dur="500"/>
                                        <p:tgtEl>
                                          <p:spTgt spid="87049">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7049">
                                            <p:txEl>
                                              <p:pRg st="2" end="2"/>
                                            </p:txEl>
                                          </p:spTgt>
                                        </p:tgtEl>
                                        <p:attrNameLst>
                                          <p:attrName>style.visibility</p:attrName>
                                        </p:attrNameLst>
                                      </p:cBhvr>
                                      <p:to>
                                        <p:strVal val="visible"/>
                                      </p:to>
                                    </p:set>
                                    <p:animEffect transition="in" filter="fade">
                                      <p:cBhvr>
                                        <p:cTn id="20" dur="500"/>
                                        <p:tgtEl>
                                          <p:spTgt spid="87049">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7049">
                                            <p:txEl>
                                              <p:pRg st="3" end="3"/>
                                            </p:txEl>
                                          </p:spTgt>
                                        </p:tgtEl>
                                        <p:attrNameLst>
                                          <p:attrName>style.visibility</p:attrName>
                                        </p:attrNameLst>
                                      </p:cBhvr>
                                      <p:to>
                                        <p:strVal val="visible"/>
                                      </p:to>
                                    </p:set>
                                    <p:animEffect transition="in" filter="fade">
                                      <p:cBhvr>
                                        <p:cTn id="23" dur="500"/>
                                        <p:tgtEl>
                                          <p:spTgt spid="87049">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7049">
                                            <p:txEl>
                                              <p:pRg st="4" end="4"/>
                                            </p:txEl>
                                          </p:spTgt>
                                        </p:tgtEl>
                                        <p:attrNameLst>
                                          <p:attrName>style.visibility</p:attrName>
                                        </p:attrNameLst>
                                      </p:cBhvr>
                                      <p:to>
                                        <p:strVal val="visible"/>
                                      </p:to>
                                    </p:set>
                                    <p:animEffect transition="in" filter="fade">
                                      <p:cBhvr>
                                        <p:cTn id="26" dur="500"/>
                                        <p:tgtEl>
                                          <p:spTgt spid="870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7" grpId="0"/>
      <p:bldP spid="8704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p:cNvSpPr>
            <a:spLocks noGrp="1"/>
          </p:cNvSpPr>
          <p:nvPr>
            <p:ph type="dt" sz="quarter" idx="10"/>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0305745-9433-45FD-B523-C6DB17B7B6B1}" type="datetime1">
              <a:rPr lang="zh-CN" altLang="en-US" smtClean="0"/>
              <a:pPr eaLnBrk="1" hangingPunct="1"/>
              <a:t>2021/9/27</a:t>
            </a:fld>
            <a:endParaRPr lang="zh-CN" altLang="zh-CN"/>
          </a:p>
        </p:txBody>
      </p:sp>
      <p:sp>
        <p:nvSpPr>
          <p:cNvPr id="5123" name="Slide Number Placeholder 5"/>
          <p:cNvSpPr>
            <a:spLocks noGrp="1"/>
          </p:cNvSpPr>
          <p:nvPr>
            <p:ph type="sldNum" sz="quarter" idx="12"/>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82671C3-93F2-4AFC-8059-FDFBF9BB64D1}" type="slidenum">
              <a:rPr lang="en-US" altLang="zh-CN" smtClean="0"/>
              <a:pPr eaLnBrk="1" hangingPunct="1"/>
              <a:t>3</a:t>
            </a:fld>
            <a:endParaRPr lang="en-US" altLang="zh-CN"/>
          </a:p>
        </p:txBody>
      </p:sp>
      <p:sp>
        <p:nvSpPr>
          <p:cNvPr id="5124" name="Rectangle 2"/>
          <p:cNvSpPr>
            <a:spLocks noGrp="1" noRot="1" noChangeArrowheads="1"/>
          </p:cNvSpPr>
          <p:nvPr>
            <p:ph type="title"/>
          </p:nvPr>
        </p:nvSpPr>
        <p:spPr/>
        <p:txBody>
          <a:bodyPr/>
          <a:lstStyle/>
          <a:p>
            <a:pPr eaLnBrk="1" hangingPunct="1"/>
            <a:r>
              <a:rPr lang="zh-CN" altLang="en-US"/>
              <a:t>模式识别系统</a:t>
            </a:r>
          </a:p>
        </p:txBody>
      </p:sp>
      <p:sp>
        <p:nvSpPr>
          <p:cNvPr id="5125" name="Rectangle 3"/>
          <p:cNvSpPr>
            <a:spLocks noGrp="1" noRot="1" noChangeArrowheads="1"/>
          </p:cNvSpPr>
          <p:nvPr>
            <p:ph type="body" idx="1"/>
          </p:nvPr>
        </p:nvSpPr>
        <p:spPr/>
        <p:txBody>
          <a:bodyPr/>
          <a:lstStyle/>
          <a:p>
            <a:pPr eaLnBrk="1" hangingPunct="1"/>
            <a:r>
              <a:rPr lang="zh-CN" altLang="en-US"/>
              <a:t>模式识别系统的基本构成</a:t>
            </a:r>
          </a:p>
        </p:txBody>
      </p:sp>
      <p:sp>
        <p:nvSpPr>
          <p:cNvPr id="5126" name="Text Box 4"/>
          <p:cNvSpPr txBox="1">
            <a:spLocks noChangeArrowheads="1"/>
          </p:cNvSpPr>
          <p:nvPr/>
        </p:nvSpPr>
        <p:spPr bwMode="auto">
          <a:xfrm>
            <a:off x="1358900" y="3087688"/>
            <a:ext cx="838200" cy="8318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2400">
                <a:latin typeface="Times New Roman" pitchFamily="18" charset="0"/>
              </a:rPr>
              <a:t>数据获取</a:t>
            </a:r>
          </a:p>
        </p:txBody>
      </p:sp>
      <p:sp>
        <p:nvSpPr>
          <p:cNvPr id="5127" name="Line 5"/>
          <p:cNvSpPr>
            <a:spLocks noChangeShapeType="1"/>
          </p:cNvSpPr>
          <p:nvPr/>
        </p:nvSpPr>
        <p:spPr bwMode="auto">
          <a:xfrm>
            <a:off x="2197100" y="3519488"/>
            <a:ext cx="5334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28" name="Text Box 6"/>
          <p:cNvSpPr txBox="1">
            <a:spLocks noChangeArrowheads="1"/>
          </p:cNvSpPr>
          <p:nvPr/>
        </p:nvSpPr>
        <p:spPr bwMode="auto">
          <a:xfrm>
            <a:off x="4479925" y="3084513"/>
            <a:ext cx="1412875" cy="8318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2400">
                <a:latin typeface="Times New Roman" pitchFamily="18" charset="0"/>
              </a:rPr>
              <a:t>特征提取和选择</a:t>
            </a:r>
          </a:p>
        </p:txBody>
      </p:sp>
      <p:sp>
        <p:nvSpPr>
          <p:cNvPr id="5129" name="Line 7"/>
          <p:cNvSpPr>
            <a:spLocks noChangeShapeType="1"/>
          </p:cNvSpPr>
          <p:nvPr/>
        </p:nvSpPr>
        <p:spPr bwMode="auto">
          <a:xfrm>
            <a:off x="3930650" y="3517900"/>
            <a:ext cx="5334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30" name="Text Box 8"/>
          <p:cNvSpPr txBox="1">
            <a:spLocks noChangeArrowheads="1"/>
          </p:cNvSpPr>
          <p:nvPr/>
        </p:nvSpPr>
        <p:spPr bwMode="auto">
          <a:xfrm>
            <a:off x="2730500" y="3292475"/>
            <a:ext cx="1200150" cy="4667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2400">
                <a:latin typeface="Times New Roman" pitchFamily="18" charset="0"/>
              </a:rPr>
              <a:t>预处理</a:t>
            </a:r>
          </a:p>
        </p:txBody>
      </p:sp>
      <p:sp>
        <p:nvSpPr>
          <p:cNvPr id="5131" name="Line 9"/>
          <p:cNvSpPr>
            <a:spLocks noChangeShapeType="1"/>
          </p:cNvSpPr>
          <p:nvPr/>
        </p:nvSpPr>
        <p:spPr bwMode="auto">
          <a:xfrm>
            <a:off x="6097588" y="2820988"/>
            <a:ext cx="31115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32" name="Text Box 10"/>
          <p:cNvSpPr txBox="1">
            <a:spLocks noChangeArrowheads="1"/>
          </p:cNvSpPr>
          <p:nvPr/>
        </p:nvSpPr>
        <p:spPr bwMode="auto">
          <a:xfrm>
            <a:off x="6637338" y="3671888"/>
            <a:ext cx="914400" cy="8318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2400">
                <a:latin typeface="Times New Roman" pitchFamily="18" charset="0"/>
              </a:rPr>
              <a:t>分类决策</a:t>
            </a:r>
          </a:p>
        </p:txBody>
      </p:sp>
      <p:sp>
        <p:nvSpPr>
          <p:cNvPr id="5133" name="Line 11"/>
          <p:cNvSpPr>
            <a:spLocks noChangeShapeType="1"/>
          </p:cNvSpPr>
          <p:nvPr/>
        </p:nvSpPr>
        <p:spPr bwMode="auto">
          <a:xfrm>
            <a:off x="5905500" y="3475038"/>
            <a:ext cx="207963"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34" name="Line 12"/>
          <p:cNvSpPr>
            <a:spLocks noChangeShapeType="1"/>
          </p:cNvSpPr>
          <p:nvPr/>
        </p:nvSpPr>
        <p:spPr bwMode="auto">
          <a:xfrm>
            <a:off x="6113463" y="2822575"/>
            <a:ext cx="0" cy="125412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35" name="Text Box 13"/>
          <p:cNvSpPr txBox="1">
            <a:spLocks noChangeArrowheads="1"/>
          </p:cNvSpPr>
          <p:nvPr/>
        </p:nvSpPr>
        <p:spPr bwMode="auto">
          <a:xfrm>
            <a:off x="6413500" y="2405063"/>
            <a:ext cx="1279525" cy="8318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2400">
                <a:latin typeface="Times New Roman" pitchFamily="18" charset="0"/>
              </a:rPr>
              <a:t>分类器设计</a:t>
            </a:r>
          </a:p>
        </p:txBody>
      </p:sp>
      <p:sp>
        <p:nvSpPr>
          <p:cNvPr id="5136" name="Line 14"/>
          <p:cNvSpPr>
            <a:spLocks noChangeShapeType="1"/>
          </p:cNvSpPr>
          <p:nvPr/>
        </p:nvSpPr>
        <p:spPr bwMode="auto">
          <a:xfrm>
            <a:off x="6105525" y="4070350"/>
            <a:ext cx="506413"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37" name="Line 15"/>
          <p:cNvSpPr>
            <a:spLocks noChangeShapeType="1"/>
          </p:cNvSpPr>
          <p:nvPr/>
        </p:nvSpPr>
        <p:spPr bwMode="auto">
          <a:xfrm>
            <a:off x="6088063" y="3475038"/>
            <a:ext cx="1946275" cy="0"/>
          </a:xfrm>
          <a:prstGeom prst="line">
            <a:avLst/>
          </a:prstGeom>
          <a:noFill/>
          <a:ln w="2857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38" name="Line 16"/>
          <p:cNvSpPr>
            <a:spLocks noChangeShapeType="1"/>
          </p:cNvSpPr>
          <p:nvPr/>
        </p:nvSpPr>
        <p:spPr bwMode="auto">
          <a:xfrm>
            <a:off x="7067550" y="3240088"/>
            <a:ext cx="0" cy="404812"/>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ChangeArrowheads="1"/>
          </p:cNvSpPr>
          <p:nvPr/>
        </p:nvSpPr>
        <p:spPr bwMode="auto">
          <a:xfrm>
            <a:off x="476250" y="608013"/>
            <a:ext cx="45481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t>2.  </a:t>
            </a:r>
            <a:r>
              <a:rPr lang="zh-CN" altLang="en-US" sz="2400" b="1"/>
              <a:t>问题讨论：类间距离计算准则</a:t>
            </a:r>
          </a:p>
        </p:txBody>
      </p:sp>
      <p:graphicFrame>
        <p:nvGraphicFramePr>
          <p:cNvPr id="31747" name="Object 16"/>
          <p:cNvGraphicFramePr>
            <a:graphicFrameLocks noChangeAspect="1"/>
          </p:cNvGraphicFramePr>
          <p:nvPr/>
        </p:nvGraphicFramePr>
        <p:xfrm>
          <a:off x="1847850" y="2376488"/>
          <a:ext cx="5353050" cy="433387"/>
        </p:xfrm>
        <a:graphic>
          <a:graphicData uri="http://schemas.openxmlformats.org/presentationml/2006/ole">
            <mc:AlternateContent xmlns:mc="http://schemas.openxmlformats.org/markup-compatibility/2006">
              <mc:Choice xmlns:v="urn:schemas-microsoft-com:vml" Requires="v">
                <p:oleObj spid="_x0000_s31858" name="公式" r:id="rId3" imgW="2705100" imgH="215900" progId="Equation.3">
                  <p:embed/>
                </p:oleObj>
              </mc:Choice>
              <mc:Fallback>
                <p:oleObj name="公式" r:id="rId3" imgW="2705100" imgH="215900"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850" y="2376488"/>
                        <a:ext cx="5353050" cy="433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31748" name="Rectangle 17"/>
          <p:cNvSpPr>
            <a:spLocks noChangeArrowheads="1"/>
          </p:cNvSpPr>
          <p:nvPr/>
        </p:nvSpPr>
        <p:spPr bwMode="auto">
          <a:xfrm>
            <a:off x="-363538" y="1200150"/>
            <a:ext cx="9507538" cy="949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lvl="2">
              <a:lnSpc>
                <a:spcPct val="130000"/>
              </a:lnSpc>
              <a:tabLst>
                <a:tab pos="228600" algn="l"/>
              </a:tabLst>
            </a:pPr>
            <a:r>
              <a:rPr lang="en-US" altLang="zh-CN" sz="2400" b="1"/>
              <a:t>1</a:t>
            </a:r>
            <a:r>
              <a:rPr lang="zh-CN" altLang="en-US" sz="2400" b="1"/>
              <a:t>）最短距离法</a:t>
            </a:r>
          </a:p>
          <a:p>
            <a:pPr lvl="2">
              <a:lnSpc>
                <a:spcPct val="130000"/>
              </a:lnSpc>
              <a:tabLst>
                <a:tab pos="228600" algn="l"/>
              </a:tabLst>
            </a:pPr>
            <a:r>
              <a:rPr lang="zh-CN" altLang="en-US" sz="2400" b="1"/>
              <a:t>      </a:t>
            </a:r>
            <a:r>
              <a:rPr lang="zh-CN" altLang="en-US" sz="2400"/>
              <a:t>如</a:t>
            </a:r>
            <a:r>
              <a:rPr lang="en-US" altLang="zh-CN" sz="2400" i="1"/>
              <a:t>H</a:t>
            </a:r>
            <a:r>
              <a:rPr lang="zh-CN" altLang="en-US" sz="2400"/>
              <a:t>、</a:t>
            </a:r>
            <a:r>
              <a:rPr lang="en-US" altLang="zh-CN" sz="2400" i="1"/>
              <a:t>K</a:t>
            </a:r>
            <a:r>
              <a:rPr lang="zh-CN" altLang="en-US" sz="2400"/>
              <a:t>是两个聚类，则两类间的最短距离定义为：</a:t>
            </a:r>
          </a:p>
        </p:txBody>
      </p:sp>
      <p:grpSp>
        <p:nvGrpSpPr>
          <p:cNvPr id="31749" name="Group 33"/>
          <p:cNvGrpSpPr>
            <a:grpSpLocks/>
          </p:cNvGrpSpPr>
          <p:nvPr/>
        </p:nvGrpSpPr>
        <p:grpSpPr bwMode="auto">
          <a:xfrm>
            <a:off x="566738" y="2974975"/>
            <a:ext cx="8342312" cy="949325"/>
            <a:chOff x="357" y="1721"/>
            <a:chExt cx="5255" cy="598"/>
          </a:xfrm>
        </p:grpSpPr>
        <p:sp>
          <p:nvSpPr>
            <p:cNvPr id="31759" name="Rectangle 27"/>
            <p:cNvSpPr>
              <a:spLocks noChangeArrowheads="1"/>
            </p:cNvSpPr>
            <p:nvPr/>
          </p:nvSpPr>
          <p:spPr bwMode="auto">
            <a:xfrm>
              <a:off x="1143" y="1721"/>
              <a:ext cx="4469" cy="59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indent="304800">
                <a:lnSpc>
                  <a:spcPct val="130000"/>
                </a:lnSpc>
              </a:pPr>
              <a:r>
                <a:rPr lang="zh-CN" altLang="en-US" sz="2400"/>
                <a:t>：</a:t>
              </a:r>
              <a:r>
                <a:rPr lang="en-US" altLang="zh-CN" sz="2400" i="1"/>
                <a:t>H</a:t>
              </a:r>
              <a:r>
                <a:rPr lang="zh-CN" altLang="en-US" sz="2400"/>
                <a:t>类中的某个样本</a:t>
              </a:r>
              <a:r>
                <a:rPr lang="en-US" altLang="zh-CN" sz="2400" b="1" i="1"/>
                <a:t>X</a:t>
              </a:r>
              <a:r>
                <a:rPr lang="en-US" altLang="zh-CN" sz="2400" i="1" baseline="-25000"/>
                <a:t>H</a:t>
              </a:r>
              <a:r>
                <a:rPr lang="zh-CN" altLang="en-US" sz="2400"/>
                <a:t>和</a:t>
              </a:r>
              <a:r>
                <a:rPr lang="en-US" altLang="zh-CN" sz="2400" i="1"/>
                <a:t>K</a:t>
              </a:r>
              <a:r>
                <a:rPr lang="zh-CN" altLang="en-US" sz="2400"/>
                <a:t>类中的某个样本</a:t>
              </a:r>
              <a:r>
                <a:rPr lang="en-US" altLang="zh-CN" sz="2400" b="1" i="1"/>
                <a:t>X</a:t>
              </a:r>
              <a:r>
                <a:rPr lang="en-US" altLang="zh-CN" sz="2400" i="1" baseline="-25000"/>
                <a:t>K</a:t>
              </a:r>
              <a:r>
                <a:rPr lang="zh-CN" altLang="en-US" sz="2400"/>
                <a:t>之间</a:t>
              </a:r>
            </a:p>
            <a:p>
              <a:pPr indent="304800">
                <a:lnSpc>
                  <a:spcPct val="130000"/>
                </a:lnSpc>
              </a:pPr>
              <a:r>
                <a:rPr lang="zh-CN" altLang="en-US" sz="2400"/>
                <a:t>   的欧氏距离。</a:t>
              </a:r>
            </a:p>
          </p:txBody>
        </p:sp>
        <p:graphicFrame>
          <p:nvGraphicFramePr>
            <p:cNvPr id="31760" name="Object 8"/>
            <p:cNvGraphicFramePr>
              <a:graphicFrameLocks noChangeAspect="1"/>
            </p:cNvGraphicFramePr>
            <p:nvPr/>
          </p:nvGraphicFramePr>
          <p:xfrm>
            <a:off x="357" y="1768"/>
            <a:ext cx="974" cy="279"/>
          </p:xfrm>
          <a:graphic>
            <a:graphicData uri="http://schemas.openxmlformats.org/presentationml/2006/ole">
              <mc:AlternateContent xmlns:mc="http://schemas.openxmlformats.org/markup-compatibility/2006">
                <mc:Choice xmlns:v="urn:schemas-microsoft-com:vml" Requires="v">
                  <p:oleObj spid="_x0000_s31859" name="公式" r:id="rId5" imgW="761669" imgH="215806" progId="Equation.3">
                    <p:embed/>
                  </p:oleObj>
                </mc:Choice>
                <mc:Fallback>
                  <p:oleObj name="公式" r:id="rId5" imgW="761669" imgH="215806"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 y="1768"/>
                          <a:ext cx="974"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sp>
        <p:nvSpPr>
          <p:cNvPr id="31750" name="Rectangle 21"/>
          <p:cNvSpPr>
            <a:spLocks noChangeArrowheads="1"/>
          </p:cNvSpPr>
          <p:nvPr/>
        </p:nvSpPr>
        <p:spPr bwMode="auto">
          <a:xfrm>
            <a:off x="611188" y="3959225"/>
            <a:ext cx="8350250" cy="4746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nSpc>
                <a:spcPct val="130000"/>
              </a:lnSpc>
            </a:pPr>
            <a:r>
              <a:rPr lang="en-US" altLang="zh-CN" sz="2400" i="1"/>
              <a:t>D</a:t>
            </a:r>
            <a:r>
              <a:rPr lang="en-US" altLang="zh-CN" sz="2400" i="1" baseline="-25000"/>
              <a:t>HK</a:t>
            </a:r>
            <a:r>
              <a:rPr lang="zh-CN" altLang="en-US" sz="2400"/>
              <a:t>：</a:t>
            </a:r>
            <a:r>
              <a:rPr lang="en-US" altLang="zh-CN" sz="2400" i="1"/>
              <a:t>H</a:t>
            </a:r>
            <a:r>
              <a:rPr lang="zh-CN" altLang="en-US" sz="2400"/>
              <a:t>类中所有样本与</a:t>
            </a:r>
            <a:r>
              <a:rPr lang="en-US" altLang="zh-CN" sz="2400" i="1"/>
              <a:t>K</a:t>
            </a:r>
            <a:r>
              <a:rPr lang="zh-CN" altLang="en-US" sz="2400"/>
              <a:t>类中所有样本之间的最小距离。</a:t>
            </a:r>
          </a:p>
        </p:txBody>
      </p:sp>
      <p:sp>
        <p:nvSpPr>
          <p:cNvPr id="31751" name="Oval 5"/>
          <p:cNvSpPr>
            <a:spLocks noChangeArrowheads="1"/>
          </p:cNvSpPr>
          <p:nvPr/>
        </p:nvSpPr>
        <p:spPr bwMode="auto">
          <a:xfrm>
            <a:off x="1792288" y="4583113"/>
            <a:ext cx="1601787" cy="1562100"/>
          </a:xfrm>
          <a:prstGeom prst="ellipse">
            <a:avLst/>
          </a:prstGeom>
          <a:solidFill>
            <a:srgbClr val="FFFFFF"/>
          </a:solidFill>
          <a:ln w="9525">
            <a:solidFill>
              <a:srgbClr val="000000"/>
            </a:solidFill>
            <a:round/>
            <a:headEnd/>
            <a:tailEnd/>
          </a:ln>
        </p:spPr>
        <p:txBody>
          <a:bodyPr/>
          <a:lstStyle/>
          <a:p>
            <a:endParaRPr lang="zh-CN" altLang="en-US"/>
          </a:p>
        </p:txBody>
      </p:sp>
      <p:sp>
        <p:nvSpPr>
          <p:cNvPr id="31752" name="Oval 6"/>
          <p:cNvSpPr>
            <a:spLocks noChangeArrowheads="1"/>
          </p:cNvSpPr>
          <p:nvPr/>
        </p:nvSpPr>
        <p:spPr bwMode="auto">
          <a:xfrm>
            <a:off x="5399088" y="4583113"/>
            <a:ext cx="2201862" cy="2081212"/>
          </a:xfrm>
          <a:prstGeom prst="ellipse">
            <a:avLst/>
          </a:prstGeom>
          <a:solidFill>
            <a:srgbClr val="FFFFFF"/>
          </a:solidFill>
          <a:ln w="9525">
            <a:solidFill>
              <a:srgbClr val="000000"/>
            </a:solidFill>
            <a:round/>
            <a:headEnd/>
            <a:tailEnd/>
          </a:ln>
        </p:spPr>
        <p:txBody>
          <a:bodyPr/>
          <a:lstStyle/>
          <a:p>
            <a:endParaRPr lang="zh-CN" altLang="en-US"/>
          </a:p>
        </p:txBody>
      </p:sp>
      <p:sp>
        <p:nvSpPr>
          <p:cNvPr id="31753" name="Oval 7"/>
          <p:cNvSpPr>
            <a:spLocks noChangeAspect="1" noChangeArrowheads="1"/>
          </p:cNvSpPr>
          <p:nvPr/>
        </p:nvSpPr>
        <p:spPr bwMode="auto">
          <a:xfrm>
            <a:off x="1992313" y="5103813"/>
            <a:ext cx="144462" cy="125412"/>
          </a:xfrm>
          <a:prstGeom prst="ellipse">
            <a:avLst/>
          </a:prstGeom>
          <a:solidFill>
            <a:srgbClr val="000000"/>
          </a:solidFill>
          <a:ln w="9525">
            <a:solidFill>
              <a:srgbClr val="000000"/>
            </a:solidFill>
            <a:round/>
            <a:headEnd/>
            <a:tailEnd/>
          </a:ln>
        </p:spPr>
        <p:txBody>
          <a:bodyPr/>
          <a:lstStyle/>
          <a:p>
            <a:endParaRPr lang="zh-CN" altLang="en-US"/>
          </a:p>
        </p:txBody>
      </p:sp>
      <p:sp>
        <p:nvSpPr>
          <p:cNvPr id="31754" name="Oval 8"/>
          <p:cNvSpPr>
            <a:spLocks noChangeAspect="1" noChangeArrowheads="1"/>
          </p:cNvSpPr>
          <p:nvPr/>
        </p:nvSpPr>
        <p:spPr bwMode="auto">
          <a:xfrm>
            <a:off x="2994025" y="5497513"/>
            <a:ext cx="144463" cy="127000"/>
          </a:xfrm>
          <a:prstGeom prst="ellipse">
            <a:avLst/>
          </a:prstGeom>
          <a:solidFill>
            <a:srgbClr val="000000"/>
          </a:solidFill>
          <a:ln w="9525">
            <a:solidFill>
              <a:srgbClr val="000000"/>
            </a:solidFill>
            <a:round/>
            <a:headEnd/>
            <a:tailEnd/>
          </a:ln>
        </p:spPr>
        <p:txBody>
          <a:bodyPr/>
          <a:lstStyle/>
          <a:p>
            <a:endParaRPr lang="zh-CN" altLang="en-US"/>
          </a:p>
        </p:txBody>
      </p:sp>
      <p:sp>
        <p:nvSpPr>
          <p:cNvPr id="31755" name="Oval 9"/>
          <p:cNvSpPr>
            <a:spLocks noChangeAspect="1" noChangeArrowheads="1"/>
          </p:cNvSpPr>
          <p:nvPr/>
        </p:nvSpPr>
        <p:spPr bwMode="auto">
          <a:xfrm>
            <a:off x="7200900" y="6145213"/>
            <a:ext cx="144463" cy="123825"/>
          </a:xfrm>
          <a:prstGeom prst="ellipse">
            <a:avLst/>
          </a:prstGeom>
          <a:solidFill>
            <a:srgbClr val="000000"/>
          </a:solidFill>
          <a:ln w="9525">
            <a:solidFill>
              <a:srgbClr val="000000"/>
            </a:solidFill>
            <a:round/>
            <a:headEnd/>
            <a:tailEnd/>
          </a:ln>
        </p:spPr>
        <p:txBody>
          <a:bodyPr/>
          <a:lstStyle/>
          <a:p>
            <a:endParaRPr lang="zh-CN" altLang="en-US"/>
          </a:p>
        </p:txBody>
      </p:sp>
      <p:sp>
        <p:nvSpPr>
          <p:cNvPr id="31756" name="Oval 10"/>
          <p:cNvSpPr>
            <a:spLocks noChangeAspect="1" noChangeArrowheads="1"/>
          </p:cNvSpPr>
          <p:nvPr/>
        </p:nvSpPr>
        <p:spPr bwMode="auto">
          <a:xfrm>
            <a:off x="6254750" y="5500688"/>
            <a:ext cx="144463" cy="123825"/>
          </a:xfrm>
          <a:prstGeom prst="ellipse">
            <a:avLst/>
          </a:prstGeom>
          <a:solidFill>
            <a:srgbClr val="000000"/>
          </a:solidFill>
          <a:ln w="9525">
            <a:solidFill>
              <a:srgbClr val="000000"/>
            </a:solidFill>
            <a:round/>
            <a:headEnd/>
            <a:tailEnd/>
          </a:ln>
        </p:spPr>
        <p:txBody>
          <a:bodyPr/>
          <a:lstStyle/>
          <a:p>
            <a:endParaRPr lang="zh-CN" altLang="en-US"/>
          </a:p>
        </p:txBody>
      </p:sp>
      <p:sp>
        <p:nvSpPr>
          <p:cNvPr id="31757" name="Oval 11"/>
          <p:cNvSpPr>
            <a:spLocks noChangeAspect="1" noChangeArrowheads="1"/>
          </p:cNvSpPr>
          <p:nvPr/>
        </p:nvSpPr>
        <p:spPr bwMode="auto">
          <a:xfrm>
            <a:off x="6599238" y="4929188"/>
            <a:ext cx="144462" cy="127000"/>
          </a:xfrm>
          <a:prstGeom prst="ellipse">
            <a:avLst/>
          </a:prstGeom>
          <a:solidFill>
            <a:srgbClr val="000000"/>
          </a:solidFill>
          <a:ln w="9525">
            <a:solidFill>
              <a:srgbClr val="000000"/>
            </a:solidFill>
            <a:round/>
            <a:headEnd/>
            <a:tailEnd/>
          </a:ln>
        </p:spPr>
        <p:txBody>
          <a:bodyPr/>
          <a:lstStyle/>
          <a:p>
            <a:endParaRPr lang="zh-CN" altLang="en-US"/>
          </a:p>
        </p:txBody>
      </p:sp>
      <p:sp>
        <p:nvSpPr>
          <p:cNvPr id="23" name="Line 12"/>
          <p:cNvSpPr>
            <a:spLocks noChangeShapeType="1"/>
          </p:cNvSpPr>
          <p:nvPr/>
        </p:nvSpPr>
        <p:spPr bwMode="auto">
          <a:xfrm>
            <a:off x="2994025" y="5541963"/>
            <a:ext cx="3328988" cy="0"/>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20"/>
          <p:cNvGraphicFramePr>
            <a:graphicFrameLocks noChangeAspect="1"/>
          </p:cNvGraphicFramePr>
          <p:nvPr/>
        </p:nvGraphicFramePr>
        <p:xfrm>
          <a:off x="790575" y="1231900"/>
          <a:ext cx="4941888" cy="431800"/>
        </p:xfrm>
        <a:graphic>
          <a:graphicData uri="http://schemas.openxmlformats.org/presentationml/2006/ole">
            <mc:AlternateContent xmlns:mc="http://schemas.openxmlformats.org/markup-compatibility/2006">
              <mc:Choice xmlns:v="urn:schemas-microsoft-com:vml" Requires="v">
                <p:oleObj spid="_x0000_s33231" name="公式" r:id="rId3" imgW="2565400" imgH="215900" progId="Equation.3">
                  <p:embed/>
                </p:oleObj>
              </mc:Choice>
              <mc:Fallback>
                <p:oleObj name="公式" r:id="rId3" imgW="2565400" imgH="215900"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575" y="1231900"/>
                        <a:ext cx="4941888"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1" name="Object 5"/>
          <p:cNvGraphicFramePr>
            <a:graphicFrameLocks noChangeAspect="1"/>
          </p:cNvGraphicFramePr>
          <p:nvPr/>
        </p:nvGraphicFramePr>
        <p:xfrm>
          <a:off x="784225" y="1816100"/>
          <a:ext cx="4986338" cy="457200"/>
        </p:xfrm>
        <a:graphic>
          <a:graphicData uri="http://schemas.openxmlformats.org/presentationml/2006/ole">
            <mc:AlternateContent xmlns:mc="http://schemas.openxmlformats.org/markup-compatibility/2006">
              <mc:Choice xmlns:v="urn:schemas-microsoft-com:vml" Requires="v">
                <p:oleObj spid="_x0000_s33232" name="公式" r:id="rId5" imgW="2628900" imgH="228600" progId="Equation.3">
                  <p:embed/>
                </p:oleObj>
              </mc:Choice>
              <mc:Fallback>
                <p:oleObj name="公式" r:id="rId5" imgW="2628900"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225" y="1816100"/>
                        <a:ext cx="498633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32772" name="Rectangle 21"/>
          <p:cNvSpPr>
            <a:spLocks noChangeArrowheads="1"/>
          </p:cNvSpPr>
          <p:nvPr/>
        </p:nvSpPr>
        <p:spPr bwMode="auto">
          <a:xfrm>
            <a:off x="150813" y="676275"/>
            <a:ext cx="4668837" cy="3651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pPr indent="266700"/>
            <a:r>
              <a:rPr lang="zh-CN" altLang="en-US" sz="2400"/>
              <a:t>如果</a:t>
            </a:r>
            <a:r>
              <a:rPr lang="en-US" altLang="zh-CN" sz="2400" i="1"/>
              <a:t>K</a:t>
            </a:r>
            <a:r>
              <a:rPr lang="zh-CN" altLang="en-US" sz="2400"/>
              <a:t>类由</a:t>
            </a:r>
            <a:r>
              <a:rPr lang="en-US" altLang="zh-CN" sz="2400" i="1"/>
              <a:t>I</a:t>
            </a:r>
            <a:r>
              <a:rPr lang="zh-CN" altLang="en-US" sz="2400"/>
              <a:t>和</a:t>
            </a:r>
            <a:r>
              <a:rPr lang="en-US" altLang="zh-CN" sz="2400" i="1"/>
              <a:t>J</a:t>
            </a:r>
            <a:r>
              <a:rPr lang="zh-CN" altLang="en-US" sz="2400"/>
              <a:t>两类合并而成，则</a:t>
            </a:r>
          </a:p>
        </p:txBody>
      </p:sp>
      <p:grpSp>
        <p:nvGrpSpPr>
          <p:cNvPr id="32773" name="Group 57"/>
          <p:cNvGrpSpPr>
            <a:grpSpLocks/>
          </p:cNvGrpSpPr>
          <p:nvPr/>
        </p:nvGrpSpPr>
        <p:grpSpPr bwMode="auto">
          <a:xfrm>
            <a:off x="196850" y="2347913"/>
            <a:ext cx="5354638" cy="444500"/>
            <a:chOff x="187" y="1389"/>
            <a:chExt cx="3373" cy="280"/>
          </a:xfrm>
        </p:grpSpPr>
        <p:graphicFrame>
          <p:nvGraphicFramePr>
            <p:cNvPr id="32796" name="Object 4"/>
            <p:cNvGraphicFramePr>
              <a:graphicFrameLocks noChangeAspect="1"/>
            </p:cNvGraphicFramePr>
            <p:nvPr/>
          </p:nvGraphicFramePr>
          <p:xfrm>
            <a:off x="1859" y="1401"/>
            <a:ext cx="1701" cy="268"/>
          </p:xfrm>
          <a:graphic>
            <a:graphicData uri="http://schemas.openxmlformats.org/presentationml/2006/ole">
              <mc:AlternateContent xmlns:mc="http://schemas.openxmlformats.org/markup-compatibility/2006">
                <mc:Choice xmlns:v="urn:schemas-microsoft-com:vml" Requires="v">
                  <p:oleObj spid="_x0000_s33233" name="公式" r:id="rId7" imgW="1371600" imgH="228600" progId="Equation.3">
                    <p:embed/>
                  </p:oleObj>
                </mc:Choice>
                <mc:Fallback>
                  <p:oleObj name="公式" r:id="rId7" imgW="1371600" imgH="228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9" y="1401"/>
                          <a:ext cx="1701" cy="2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32797" name="Rectangle 31"/>
            <p:cNvSpPr>
              <a:spLocks noChangeArrowheads="1"/>
            </p:cNvSpPr>
            <p:nvPr/>
          </p:nvSpPr>
          <p:spPr bwMode="auto">
            <a:xfrm>
              <a:off x="187" y="1389"/>
              <a:ext cx="1959" cy="2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indent="266700"/>
              <a:r>
                <a:rPr lang="zh-CN" altLang="en-US" sz="2400"/>
                <a:t>得到递推公式：</a:t>
              </a:r>
            </a:p>
          </p:txBody>
        </p:sp>
      </p:grpSp>
      <p:grpSp>
        <p:nvGrpSpPr>
          <p:cNvPr id="117801" name="Group 41"/>
          <p:cNvGrpSpPr>
            <a:grpSpLocks/>
          </p:cNvGrpSpPr>
          <p:nvPr/>
        </p:nvGrpSpPr>
        <p:grpSpPr bwMode="auto">
          <a:xfrm>
            <a:off x="5832475" y="1050925"/>
            <a:ext cx="2970213" cy="1441450"/>
            <a:chOff x="2200" y="1743"/>
            <a:chExt cx="2126" cy="1098"/>
          </a:xfrm>
        </p:grpSpPr>
        <p:sp>
          <p:nvSpPr>
            <p:cNvPr id="32783" name="Text Box 17"/>
            <p:cNvSpPr txBox="1">
              <a:spLocks noChangeArrowheads="1"/>
            </p:cNvSpPr>
            <p:nvPr/>
          </p:nvSpPr>
          <p:spPr bwMode="auto">
            <a:xfrm>
              <a:off x="3107" y="2415"/>
              <a:ext cx="22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FF0000"/>
                  </a:solidFill>
                </a:rPr>
                <a:t>√</a:t>
              </a:r>
            </a:p>
          </p:txBody>
        </p:sp>
        <p:sp>
          <p:nvSpPr>
            <p:cNvPr id="32784" name="Oval 16"/>
            <p:cNvSpPr>
              <a:spLocks noChangeArrowheads="1"/>
            </p:cNvSpPr>
            <p:nvPr/>
          </p:nvSpPr>
          <p:spPr bwMode="auto">
            <a:xfrm>
              <a:off x="2200" y="1849"/>
              <a:ext cx="559" cy="951"/>
            </a:xfrm>
            <a:prstGeom prst="ellipse">
              <a:avLst/>
            </a:pr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32785" name="Oval 15"/>
            <p:cNvSpPr>
              <a:spLocks noChangeArrowheads="1"/>
            </p:cNvSpPr>
            <p:nvPr/>
          </p:nvSpPr>
          <p:spPr bwMode="auto">
            <a:xfrm>
              <a:off x="3390" y="1743"/>
              <a:ext cx="936" cy="1098"/>
            </a:xfrm>
            <a:prstGeom prst="ellipse">
              <a:avLst/>
            </a:pr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32786" name="Line 14"/>
            <p:cNvSpPr>
              <a:spLocks noChangeShapeType="1"/>
            </p:cNvSpPr>
            <p:nvPr/>
          </p:nvSpPr>
          <p:spPr bwMode="auto">
            <a:xfrm>
              <a:off x="2760" y="2448"/>
              <a:ext cx="707" cy="78"/>
            </a:xfrm>
            <a:prstGeom prst="line">
              <a:avLst/>
            </a:prstGeom>
            <a:noFill/>
            <a:ln w="9525">
              <a:solidFill>
                <a:srgbClr val="000000"/>
              </a:solidFill>
              <a:round/>
              <a:headEnd type="oval" w="med" len="med"/>
              <a:tailEnd type="oval" w="med" len="med"/>
            </a:ln>
            <a:extLst>
              <a:ext uri="{909E8E84-426E-40dd-AFC4-6F175D3DCCD1}">
                <a14:hiddenFill xmlns="" xmlns:a14="http://schemas.microsoft.com/office/drawing/2010/main">
                  <a:noFill/>
                </a14:hiddenFill>
              </a:ext>
            </a:extLst>
          </p:spPr>
          <p:txBody>
            <a:bodyPr/>
            <a:lstStyle/>
            <a:p>
              <a:endParaRPr lang="zh-CN" altLang="en-US"/>
            </a:p>
          </p:txBody>
        </p:sp>
        <p:sp>
          <p:nvSpPr>
            <p:cNvPr id="32787" name="Text Box 13"/>
            <p:cNvSpPr txBox="1">
              <a:spLocks noChangeArrowheads="1"/>
            </p:cNvSpPr>
            <p:nvPr/>
          </p:nvSpPr>
          <p:spPr bwMode="auto">
            <a:xfrm>
              <a:off x="2395" y="2185"/>
              <a:ext cx="220" cy="2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i="1"/>
                <a:t>H</a:t>
              </a:r>
              <a:endParaRPr lang="en-US" altLang="zh-CN" sz="2000"/>
            </a:p>
          </p:txBody>
        </p:sp>
        <p:sp>
          <p:nvSpPr>
            <p:cNvPr id="32788" name="Text Box 12"/>
            <p:cNvSpPr txBox="1">
              <a:spLocks noChangeArrowheads="1"/>
            </p:cNvSpPr>
            <p:nvPr/>
          </p:nvSpPr>
          <p:spPr bwMode="auto">
            <a:xfrm>
              <a:off x="4019" y="2260"/>
              <a:ext cx="219" cy="2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i="1"/>
                <a:t>K</a:t>
              </a:r>
              <a:endParaRPr lang="en-US" altLang="zh-CN" sz="2000"/>
            </a:p>
          </p:txBody>
        </p:sp>
        <p:sp>
          <p:nvSpPr>
            <p:cNvPr id="32789" name="Oval 11"/>
            <p:cNvSpPr>
              <a:spLocks noChangeArrowheads="1"/>
            </p:cNvSpPr>
            <p:nvPr/>
          </p:nvSpPr>
          <p:spPr bwMode="auto">
            <a:xfrm>
              <a:off x="3706" y="1849"/>
              <a:ext cx="497" cy="395"/>
            </a:xfrm>
            <a:prstGeom prst="ellipse">
              <a:avLst/>
            </a:pr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32790" name="Oval 10"/>
            <p:cNvSpPr>
              <a:spLocks noChangeArrowheads="1"/>
            </p:cNvSpPr>
            <p:nvPr/>
          </p:nvSpPr>
          <p:spPr bwMode="auto">
            <a:xfrm>
              <a:off x="3495" y="2340"/>
              <a:ext cx="497" cy="395"/>
            </a:xfrm>
            <a:prstGeom prst="ellipse">
              <a:avLst/>
            </a:pr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32791" name="Line 9"/>
            <p:cNvSpPr>
              <a:spLocks noChangeShapeType="1"/>
            </p:cNvSpPr>
            <p:nvPr/>
          </p:nvSpPr>
          <p:spPr bwMode="auto">
            <a:xfrm flipV="1">
              <a:off x="2746" y="2086"/>
              <a:ext cx="958" cy="104"/>
            </a:xfrm>
            <a:prstGeom prst="line">
              <a:avLst/>
            </a:prstGeom>
            <a:noFill/>
            <a:ln w="9525">
              <a:solidFill>
                <a:srgbClr val="000000"/>
              </a:solidFill>
              <a:round/>
              <a:headEnd type="oval" w="med" len="med"/>
              <a:tailEnd type="oval" w="med" len="med"/>
            </a:ln>
            <a:extLst>
              <a:ext uri="{909E8E84-426E-40dd-AFC4-6F175D3DCCD1}">
                <a14:hiddenFill xmlns="" xmlns:a14="http://schemas.microsoft.com/office/drawing/2010/main">
                  <a:noFill/>
                </a14:hiddenFill>
              </a:ext>
            </a:extLst>
          </p:spPr>
          <p:txBody>
            <a:bodyPr/>
            <a:lstStyle/>
            <a:p>
              <a:endParaRPr lang="zh-CN" altLang="en-US"/>
            </a:p>
          </p:txBody>
        </p:sp>
        <p:sp>
          <p:nvSpPr>
            <p:cNvPr id="32792" name="Text Box 8"/>
            <p:cNvSpPr txBox="1">
              <a:spLocks noChangeArrowheads="1"/>
            </p:cNvSpPr>
            <p:nvPr/>
          </p:nvSpPr>
          <p:spPr bwMode="auto">
            <a:xfrm>
              <a:off x="3882" y="1911"/>
              <a:ext cx="144" cy="2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i="1"/>
                <a:t>I</a:t>
              </a:r>
              <a:endParaRPr lang="en-US" altLang="zh-CN" sz="2000"/>
            </a:p>
          </p:txBody>
        </p:sp>
        <p:sp>
          <p:nvSpPr>
            <p:cNvPr id="32793" name="Text Box 7"/>
            <p:cNvSpPr txBox="1">
              <a:spLocks noChangeArrowheads="1"/>
            </p:cNvSpPr>
            <p:nvPr/>
          </p:nvSpPr>
          <p:spPr bwMode="auto">
            <a:xfrm>
              <a:off x="3693" y="2415"/>
              <a:ext cx="92" cy="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i="1"/>
                <a:t>J</a:t>
              </a:r>
              <a:endParaRPr lang="en-US" altLang="zh-CN" sz="2000"/>
            </a:p>
          </p:txBody>
        </p:sp>
        <p:graphicFrame>
          <p:nvGraphicFramePr>
            <p:cNvPr id="32794" name="Object 34"/>
            <p:cNvGraphicFramePr>
              <a:graphicFrameLocks noChangeAspect="1"/>
            </p:cNvGraphicFramePr>
            <p:nvPr/>
          </p:nvGraphicFramePr>
          <p:xfrm>
            <a:off x="2993" y="1933"/>
            <a:ext cx="272" cy="212"/>
          </p:xfrm>
          <a:graphic>
            <a:graphicData uri="http://schemas.openxmlformats.org/presentationml/2006/ole">
              <mc:AlternateContent xmlns:mc="http://schemas.openxmlformats.org/markup-compatibility/2006">
                <mc:Choice xmlns:v="urn:schemas-microsoft-com:vml" Requires="v">
                  <p:oleObj spid="_x0000_s33234" name="公式" r:id="rId9" imgW="279279" imgH="215806" progId="Equation.3">
                    <p:embed/>
                  </p:oleObj>
                </mc:Choice>
                <mc:Fallback>
                  <p:oleObj name="公式" r:id="rId9" imgW="279279" imgH="215806" progId="Equation.3">
                    <p:embed/>
                    <p:pic>
                      <p:nvPicPr>
                        <p:cNvPr id="0" name="Object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93" y="1933"/>
                          <a:ext cx="272"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5" name="Object 33"/>
            <p:cNvGraphicFramePr>
              <a:graphicFrameLocks noChangeAspect="1"/>
            </p:cNvGraphicFramePr>
            <p:nvPr/>
          </p:nvGraphicFramePr>
          <p:xfrm>
            <a:off x="2937" y="2273"/>
            <a:ext cx="312" cy="245"/>
          </p:xfrm>
          <a:graphic>
            <a:graphicData uri="http://schemas.openxmlformats.org/presentationml/2006/ole">
              <mc:AlternateContent xmlns:mc="http://schemas.openxmlformats.org/markup-compatibility/2006">
                <mc:Choice xmlns:v="urn:schemas-microsoft-com:vml" Requires="v">
                  <p:oleObj spid="_x0000_s33235" name="公式" r:id="rId11" imgW="291973" imgH="228501" progId="Equation.3">
                    <p:embed/>
                  </p:oleObj>
                </mc:Choice>
                <mc:Fallback>
                  <p:oleObj name="公式" r:id="rId11" imgW="291973" imgH="228501" progId="Equation.3">
                    <p:embed/>
                    <p:pic>
                      <p:nvPicPr>
                        <p:cNvPr id="0" name="Object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37" y="2273"/>
                          <a:ext cx="312" cy="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sp>
        <p:nvSpPr>
          <p:cNvPr id="117802" name="Rectangle 42"/>
          <p:cNvSpPr>
            <a:spLocks noChangeArrowheads="1"/>
          </p:cNvSpPr>
          <p:nvPr/>
        </p:nvSpPr>
        <p:spPr bwMode="auto">
          <a:xfrm>
            <a:off x="522288" y="3041650"/>
            <a:ext cx="2227262" cy="3651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r>
              <a:rPr lang="en-US" altLang="zh-CN" sz="2400" b="1"/>
              <a:t>2</a:t>
            </a:r>
            <a:r>
              <a:rPr lang="zh-CN" altLang="en-US" sz="2400" b="1"/>
              <a:t>）最长距离法 </a:t>
            </a:r>
          </a:p>
        </p:txBody>
      </p:sp>
      <p:graphicFrame>
        <p:nvGraphicFramePr>
          <p:cNvPr id="117803" name="Object 43"/>
          <p:cNvGraphicFramePr>
            <a:graphicFrameLocks noChangeAspect="1"/>
          </p:cNvGraphicFramePr>
          <p:nvPr/>
        </p:nvGraphicFramePr>
        <p:xfrm>
          <a:off x="1293813" y="3552825"/>
          <a:ext cx="6159500" cy="431800"/>
        </p:xfrm>
        <a:graphic>
          <a:graphicData uri="http://schemas.openxmlformats.org/presentationml/2006/ole">
            <mc:AlternateContent xmlns:mc="http://schemas.openxmlformats.org/markup-compatibility/2006">
              <mc:Choice xmlns:v="urn:schemas-microsoft-com:vml" Requires="v">
                <p:oleObj spid="_x0000_s33236" name="公式" r:id="rId13" imgW="2730500" imgH="215900" progId="Equation.3">
                  <p:embed/>
                </p:oleObj>
              </mc:Choice>
              <mc:Fallback>
                <p:oleObj name="公式" r:id="rId13" imgW="2730500" imgH="215900" progId="Equation.3">
                  <p:embed/>
                  <p:pic>
                    <p:nvPicPr>
                      <p:cNvPr id="0" name="Object 4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93813" y="3552825"/>
                        <a:ext cx="6159500"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17805" name="Rectangle 45"/>
          <p:cNvSpPr>
            <a:spLocks noChangeArrowheads="1"/>
          </p:cNvSpPr>
          <p:nvPr/>
        </p:nvSpPr>
        <p:spPr bwMode="auto">
          <a:xfrm>
            <a:off x="198438" y="4043363"/>
            <a:ext cx="5200650" cy="4746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indent="304800">
              <a:lnSpc>
                <a:spcPct val="130000"/>
              </a:lnSpc>
            </a:pPr>
            <a:r>
              <a:rPr lang="zh-CN" altLang="en-US" sz="2400"/>
              <a:t>若</a:t>
            </a:r>
            <a:r>
              <a:rPr lang="en-US" altLang="zh-CN" sz="2400" i="1"/>
              <a:t>K</a:t>
            </a:r>
            <a:r>
              <a:rPr lang="zh-CN" altLang="en-US" sz="2400"/>
              <a:t>类由</a:t>
            </a:r>
            <a:r>
              <a:rPr lang="en-US" altLang="zh-CN" sz="2400" i="1"/>
              <a:t>I</a:t>
            </a:r>
            <a:r>
              <a:rPr lang="zh-CN" altLang="en-US" sz="2400"/>
              <a:t>、</a:t>
            </a:r>
            <a:r>
              <a:rPr lang="en-US" altLang="zh-CN" sz="2400" i="1"/>
              <a:t>J</a:t>
            </a:r>
            <a:r>
              <a:rPr lang="zh-CN" altLang="en-US" sz="2400"/>
              <a:t>两类合并而成，则</a:t>
            </a:r>
          </a:p>
        </p:txBody>
      </p:sp>
      <p:sp>
        <p:nvSpPr>
          <p:cNvPr id="117809" name="Rectangle 49"/>
          <p:cNvSpPr>
            <a:spLocks noChangeArrowheads="1"/>
          </p:cNvSpPr>
          <p:nvPr/>
        </p:nvSpPr>
        <p:spPr bwMode="auto">
          <a:xfrm>
            <a:off x="0" y="3005138"/>
            <a:ext cx="9144000" cy="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graphicFrame>
        <p:nvGraphicFramePr>
          <p:cNvPr id="117808" name="Object 48"/>
          <p:cNvGraphicFramePr>
            <a:graphicFrameLocks noChangeAspect="1"/>
          </p:cNvGraphicFramePr>
          <p:nvPr/>
        </p:nvGraphicFramePr>
        <p:xfrm>
          <a:off x="1390650" y="4621213"/>
          <a:ext cx="5608638" cy="428625"/>
        </p:xfrm>
        <a:graphic>
          <a:graphicData uri="http://schemas.openxmlformats.org/presentationml/2006/ole">
            <mc:AlternateContent xmlns:mc="http://schemas.openxmlformats.org/markup-compatibility/2006">
              <mc:Choice xmlns:v="urn:schemas-microsoft-com:vml" Requires="v">
                <p:oleObj spid="_x0000_s33237" name="公式" r:id="rId15" imgW="2590800" imgH="215900" progId="Equation.3">
                  <p:embed/>
                </p:oleObj>
              </mc:Choice>
              <mc:Fallback>
                <p:oleObj name="公式" r:id="rId15" imgW="2590800" imgH="215900" progId="Equation.3">
                  <p:embed/>
                  <p:pic>
                    <p:nvPicPr>
                      <p:cNvPr id="0" name="Object 4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90650" y="4621213"/>
                        <a:ext cx="5608638" cy="428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7807" name="Object 47"/>
          <p:cNvGraphicFramePr>
            <a:graphicFrameLocks noChangeAspect="1"/>
          </p:cNvGraphicFramePr>
          <p:nvPr/>
        </p:nvGraphicFramePr>
        <p:xfrm>
          <a:off x="1403350" y="5207000"/>
          <a:ext cx="5492750" cy="449263"/>
        </p:xfrm>
        <a:graphic>
          <a:graphicData uri="http://schemas.openxmlformats.org/presentationml/2006/ole">
            <mc:AlternateContent xmlns:mc="http://schemas.openxmlformats.org/markup-compatibility/2006">
              <mc:Choice xmlns:v="urn:schemas-microsoft-com:vml" Requires="v">
                <p:oleObj spid="_x0000_s33238" name="公式" r:id="rId17" imgW="2654300" imgH="228600" progId="Equation.3">
                  <p:embed/>
                </p:oleObj>
              </mc:Choice>
              <mc:Fallback>
                <p:oleObj name="公式" r:id="rId17" imgW="2654300" imgH="228600" progId="Equation.3">
                  <p:embed/>
                  <p:pic>
                    <p:nvPicPr>
                      <p:cNvPr id="0" name="Object 4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03350" y="5207000"/>
                        <a:ext cx="5492750" cy="449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7806" name="Object 46"/>
          <p:cNvGraphicFramePr>
            <a:graphicFrameLocks noChangeAspect="1"/>
          </p:cNvGraphicFramePr>
          <p:nvPr/>
        </p:nvGraphicFramePr>
        <p:xfrm>
          <a:off x="1331913" y="5788025"/>
          <a:ext cx="2970212" cy="484188"/>
        </p:xfrm>
        <a:graphic>
          <a:graphicData uri="http://schemas.openxmlformats.org/presentationml/2006/ole">
            <mc:AlternateContent xmlns:mc="http://schemas.openxmlformats.org/markup-compatibility/2006">
              <mc:Choice xmlns:v="urn:schemas-microsoft-com:vml" Requires="v">
                <p:oleObj spid="_x0000_s33239" name="公式" r:id="rId19" imgW="1397000" imgH="228600" progId="Equation.3">
                  <p:embed/>
                </p:oleObj>
              </mc:Choice>
              <mc:Fallback>
                <p:oleObj name="公式" r:id="rId19" imgW="1397000" imgH="228600" progId="Equation.3">
                  <p:embed/>
                  <p:pic>
                    <p:nvPicPr>
                      <p:cNvPr id="0" name="Object 4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31913" y="5788025"/>
                        <a:ext cx="2970212" cy="484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17813" name="Rectangle 53"/>
          <p:cNvSpPr>
            <a:spLocks noChangeArrowheads="1"/>
          </p:cNvSpPr>
          <p:nvPr/>
        </p:nvSpPr>
        <p:spPr bwMode="auto">
          <a:xfrm>
            <a:off x="611188" y="5818188"/>
            <a:ext cx="720725" cy="730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r>
              <a:rPr lang="zh-CN" altLang="en-US" sz="2400"/>
              <a:t>有：</a:t>
            </a:r>
          </a:p>
          <a:p>
            <a:pPr eaLnBrk="0" hangingPunct="0"/>
            <a:endParaRPr lang="en-US" altLang="zh-CN"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nodeType="clickEffect">
                                  <p:stCondLst>
                                    <p:cond delay="0"/>
                                  </p:stCondLst>
                                  <p:childTnLst>
                                    <p:set>
                                      <p:cBhvr>
                                        <p:cTn id="6" dur="1" fill="hold">
                                          <p:stCondLst>
                                            <p:cond delay="0"/>
                                          </p:stCondLst>
                                        </p:cTn>
                                        <p:tgtEl>
                                          <p:spTgt spid="117801"/>
                                        </p:tgtEl>
                                        <p:attrNameLst>
                                          <p:attrName>style.visibility</p:attrName>
                                        </p:attrNameLst>
                                      </p:cBhvr>
                                      <p:to>
                                        <p:strVal val="visible"/>
                                      </p:to>
                                    </p:set>
                                    <p:anim calcmode="lin" valueType="num">
                                      <p:cBhvr additive="base">
                                        <p:cTn id="7" dur="500" fill="hold"/>
                                        <p:tgtEl>
                                          <p:spTgt spid="117801"/>
                                        </p:tgtEl>
                                        <p:attrNameLst>
                                          <p:attrName>ppt_x</p:attrName>
                                        </p:attrNameLst>
                                      </p:cBhvr>
                                      <p:tavLst>
                                        <p:tav tm="0">
                                          <p:val>
                                            <p:strVal val="1+#ppt_w/2"/>
                                          </p:val>
                                        </p:tav>
                                        <p:tav tm="100000">
                                          <p:val>
                                            <p:strVal val="#ppt_x"/>
                                          </p:val>
                                        </p:tav>
                                      </p:tavLst>
                                    </p:anim>
                                    <p:anim calcmode="lin" valueType="num">
                                      <p:cBhvr additive="base">
                                        <p:cTn id="8" dur="500" fill="hold"/>
                                        <p:tgtEl>
                                          <p:spTgt spid="117801"/>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7802"/>
                                        </p:tgtEl>
                                        <p:attrNameLst>
                                          <p:attrName>style.visibility</p:attrName>
                                        </p:attrNameLst>
                                      </p:cBhvr>
                                      <p:to>
                                        <p:strVal val="visible"/>
                                      </p:to>
                                    </p:set>
                                    <p:animEffect transition="in" filter="fade">
                                      <p:cBhvr>
                                        <p:cTn id="13" dur="500"/>
                                        <p:tgtEl>
                                          <p:spTgt spid="117802"/>
                                        </p:tgtEl>
                                      </p:cBhvr>
                                    </p:animEffect>
                                  </p:childTnLst>
                                </p:cTn>
                              </p:par>
                              <p:par>
                                <p:cTn id="14" presetID="10" presetClass="entr" presetSubtype="0" fill="hold" nodeType="withEffect">
                                  <p:stCondLst>
                                    <p:cond delay="0"/>
                                  </p:stCondLst>
                                  <p:childTnLst>
                                    <p:set>
                                      <p:cBhvr>
                                        <p:cTn id="15" dur="1" fill="hold">
                                          <p:stCondLst>
                                            <p:cond delay="0"/>
                                          </p:stCondLst>
                                        </p:cTn>
                                        <p:tgtEl>
                                          <p:spTgt spid="117803"/>
                                        </p:tgtEl>
                                        <p:attrNameLst>
                                          <p:attrName>style.visibility</p:attrName>
                                        </p:attrNameLst>
                                      </p:cBhvr>
                                      <p:to>
                                        <p:strVal val="visible"/>
                                      </p:to>
                                    </p:set>
                                    <p:animEffect transition="in" filter="fade">
                                      <p:cBhvr>
                                        <p:cTn id="16" dur="500"/>
                                        <p:tgtEl>
                                          <p:spTgt spid="11780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7805"/>
                                        </p:tgtEl>
                                        <p:attrNameLst>
                                          <p:attrName>style.visibility</p:attrName>
                                        </p:attrNameLst>
                                      </p:cBhvr>
                                      <p:to>
                                        <p:strVal val="visible"/>
                                      </p:to>
                                    </p:set>
                                    <p:animEffect transition="in" filter="fade">
                                      <p:cBhvr>
                                        <p:cTn id="19" dur="500"/>
                                        <p:tgtEl>
                                          <p:spTgt spid="117805"/>
                                        </p:tgtEl>
                                      </p:cBhvr>
                                    </p:animEffect>
                                  </p:childTnLst>
                                </p:cTn>
                              </p:par>
                              <p:par>
                                <p:cTn id="20" presetID="10" presetClass="entr" presetSubtype="0" fill="hold" grpId="0" nodeType="withEffect" nodePh="1">
                                  <p:stCondLst>
                                    <p:cond delay="0"/>
                                  </p:stCondLst>
                                  <p:endCondLst>
                                    <p:cond evt="begin" delay="0">
                                      <p:tn val="20"/>
                                    </p:cond>
                                  </p:endCondLst>
                                  <p:childTnLst>
                                    <p:set>
                                      <p:cBhvr>
                                        <p:cTn id="21" dur="1" fill="hold">
                                          <p:stCondLst>
                                            <p:cond delay="0"/>
                                          </p:stCondLst>
                                        </p:cTn>
                                        <p:tgtEl>
                                          <p:spTgt spid="117809"/>
                                        </p:tgtEl>
                                        <p:attrNameLst>
                                          <p:attrName>style.visibility</p:attrName>
                                        </p:attrNameLst>
                                      </p:cBhvr>
                                      <p:to>
                                        <p:strVal val="visible"/>
                                      </p:to>
                                    </p:set>
                                    <p:animEffect transition="in" filter="fade">
                                      <p:cBhvr>
                                        <p:cTn id="22" dur="500"/>
                                        <p:tgtEl>
                                          <p:spTgt spid="117809"/>
                                        </p:tgtEl>
                                      </p:cBhvr>
                                    </p:animEffect>
                                  </p:childTnLst>
                                </p:cTn>
                              </p:par>
                              <p:par>
                                <p:cTn id="23" presetID="10" presetClass="entr" presetSubtype="0" fill="hold" nodeType="withEffect">
                                  <p:stCondLst>
                                    <p:cond delay="0"/>
                                  </p:stCondLst>
                                  <p:childTnLst>
                                    <p:set>
                                      <p:cBhvr>
                                        <p:cTn id="24" dur="1" fill="hold">
                                          <p:stCondLst>
                                            <p:cond delay="0"/>
                                          </p:stCondLst>
                                        </p:cTn>
                                        <p:tgtEl>
                                          <p:spTgt spid="117808"/>
                                        </p:tgtEl>
                                        <p:attrNameLst>
                                          <p:attrName>style.visibility</p:attrName>
                                        </p:attrNameLst>
                                      </p:cBhvr>
                                      <p:to>
                                        <p:strVal val="visible"/>
                                      </p:to>
                                    </p:set>
                                    <p:animEffect transition="in" filter="fade">
                                      <p:cBhvr>
                                        <p:cTn id="25" dur="500"/>
                                        <p:tgtEl>
                                          <p:spTgt spid="117808"/>
                                        </p:tgtEl>
                                      </p:cBhvr>
                                    </p:animEffect>
                                  </p:childTnLst>
                                </p:cTn>
                              </p:par>
                              <p:par>
                                <p:cTn id="26" presetID="10" presetClass="entr" presetSubtype="0" fill="hold" nodeType="withEffect">
                                  <p:stCondLst>
                                    <p:cond delay="0"/>
                                  </p:stCondLst>
                                  <p:childTnLst>
                                    <p:set>
                                      <p:cBhvr>
                                        <p:cTn id="27" dur="1" fill="hold">
                                          <p:stCondLst>
                                            <p:cond delay="0"/>
                                          </p:stCondLst>
                                        </p:cTn>
                                        <p:tgtEl>
                                          <p:spTgt spid="117807"/>
                                        </p:tgtEl>
                                        <p:attrNameLst>
                                          <p:attrName>style.visibility</p:attrName>
                                        </p:attrNameLst>
                                      </p:cBhvr>
                                      <p:to>
                                        <p:strVal val="visible"/>
                                      </p:to>
                                    </p:set>
                                    <p:animEffect transition="in" filter="fade">
                                      <p:cBhvr>
                                        <p:cTn id="28" dur="500"/>
                                        <p:tgtEl>
                                          <p:spTgt spid="117807"/>
                                        </p:tgtEl>
                                      </p:cBhvr>
                                    </p:animEffect>
                                  </p:childTnLst>
                                </p:cTn>
                              </p:par>
                              <p:par>
                                <p:cTn id="29" presetID="10" presetClass="entr" presetSubtype="0" fill="hold" nodeType="withEffect">
                                  <p:stCondLst>
                                    <p:cond delay="0"/>
                                  </p:stCondLst>
                                  <p:childTnLst>
                                    <p:set>
                                      <p:cBhvr>
                                        <p:cTn id="30" dur="1" fill="hold">
                                          <p:stCondLst>
                                            <p:cond delay="0"/>
                                          </p:stCondLst>
                                        </p:cTn>
                                        <p:tgtEl>
                                          <p:spTgt spid="117806"/>
                                        </p:tgtEl>
                                        <p:attrNameLst>
                                          <p:attrName>style.visibility</p:attrName>
                                        </p:attrNameLst>
                                      </p:cBhvr>
                                      <p:to>
                                        <p:strVal val="visible"/>
                                      </p:to>
                                    </p:set>
                                    <p:animEffect transition="in" filter="fade">
                                      <p:cBhvr>
                                        <p:cTn id="31" dur="500"/>
                                        <p:tgtEl>
                                          <p:spTgt spid="11780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813"/>
                                        </p:tgtEl>
                                        <p:attrNameLst>
                                          <p:attrName>style.visibility</p:attrName>
                                        </p:attrNameLst>
                                      </p:cBhvr>
                                      <p:to>
                                        <p:strVal val="visible"/>
                                      </p:to>
                                    </p:set>
                                    <p:animEffect transition="in" filter="fade">
                                      <p:cBhvr>
                                        <p:cTn id="34" dur="500"/>
                                        <p:tgtEl>
                                          <p:spTgt spid="117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02" grpId="0"/>
      <p:bldP spid="117805" grpId="0"/>
      <p:bldP spid="117809" grpId="0" animBg="1"/>
      <p:bldP spid="1178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1"/>
          <p:cNvSpPr>
            <a:spLocks noGrp="1"/>
          </p:cNvSpPr>
          <p:nvPr>
            <p:ph type="dt" sz="quarter" idx="10"/>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72E9DF0-40F5-45DE-A9A5-249D5D4DBF75}" type="datetime1">
              <a:rPr lang="zh-CN" altLang="en-US" smtClean="0"/>
              <a:pPr eaLnBrk="1" hangingPunct="1"/>
              <a:t>2021/9/27</a:t>
            </a:fld>
            <a:endParaRPr lang="zh-CN" altLang="zh-CN"/>
          </a:p>
        </p:txBody>
      </p:sp>
      <p:sp>
        <p:nvSpPr>
          <p:cNvPr id="33795" name="Slide Number Placeholder 2"/>
          <p:cNvSpPr>
            <a:spLocks noGrp="1"/>
          </p:cNvSpPr>
          <p:nvPr>
            <p:ph type="sldNum" sz="quarter" idx="12"/>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118D63B-0660-44B8-BF64-4880B925FFAD}" type="slidenum">
              <a:rPr lang="en-US" altLang="zh-CN" smtClean="0"/>
              <a:pPr eaLnBrk="1" hangingPunct="1"/>
              <a:t>32</a:t>
            </a:fld>
            <a:endParaRPr lang="en-US" altLang="zh-CN"/>
          </a:p>
        </p:txBody>
      </p:sp>
      <p:graphicFrame>
        <p:nvGraphicFramePr>
          <p:cNvPr id="33796" name="Object 3"/>
          <p:cNvGraphicFramePr>
            <a:graphicFrameLocks noChangeAspect="1"/>
          </p:cNvGraphicFramePr>
          <p:nvPr>
            <p:extLst>
              <p:ext uri="{D42A27DB-BD31-4B8C-83A1-F6EECF244321}">
                <p14:modId xmlns:p14="http://schemas.microsoft.com/office/powerpoint/2010/main" val="1114741532"/>
              </p:ext>
            </p:extLst>
          </p:nvPr>
        </p:nvGraphicFramePr>
        <p:xfrm>
          <a:off x="1276350" y="2895600"/>
          <a:ext cx="6362700" cy="919163"/>
        </p:xfrm>
        <a:graphic>
          <a:graphicData uri="http://schemas.openxmlformats.org/presentationml/2006/ole">
            <mc:AlternateContent xmlns:mc="http://schemas.openxmlformats.org/markup-compatibility/2006">
              <mc:Choice xmlns:v="urn:schemas-microsoft-com:vml" Requires="v">
                <p:oleObj spid="_x0000_s33859" name="公式" r:id="rId3" imgW="3378200" imgH="482600" progId="Equation.3">
                  <p:embed/>
                </p:oleObj>
              </mc:Choice>
              <mc:Fallback>
                <p:oleObj name="公式" r:id="rId3" imgW="3378200" imgH="482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350" y="2895600"/>
                        <a:ext cx="6362700" cy="919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33797" name="Rectangle 27"/>
          <p:cNvSpPr>
            <a:spLocks noChangeArrowheads="1"/>
          </p:cNvSpPr>
          <p:nvPr/>
        </p:nvSpPr>
        <p:spPr bwMode="auto">
          <a:xfrm>
            <a:off x="385763" y="838200"/>
            <a:ext cx="8758237" cy="19205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130000"/>
              </a:lnSpc>
            </a:pPr>
            <a:r>
              <a:rPr lang="en-US" altLang="zh-CN" sz="2400" b="1" dirty="0"/>
              <a:t>3</a:t>
            </a:r>
            <a:r>
              <a:rPr lang="zh-CN" altLang="en-US" sz="2400" b="1" dirty="0"/>
              <a:t>）重心法（</a:t>
            </a:r>
            <a:r>
              <a:rPr lang="en-US" altLang="zh-CN" sz="2400" b="1" dirty="0"/>
              <a:t>centroid hierarchical method</a:t>
            </a:r>
            <a:r>
              <a:rPr lang="zh-CN" altLang="en-US" sz="2400" b="1" dirty="0"/>
              <a:t>）</a:t>
            </a:r>
          </a:p>
          <a:p>
            <a:pPr>
              <a:lnSpc>
                <a:spcPct val="130000"/>
              </a:lnSpc>
            </a:pPr>
            <a:r>
              <a:rPr lang="zh-CN" altLang="en-US" sz="2400" b="1" dirty="0"/>
              <a:t>      </a:t>
            </a:r>
            <a:r>
              <a:rPr lang="zh-CN" altLang="en-US" sz="2400" dirty="0"/>
              <a:t>将每类中包含的样本数考虑进去。</a:t>
            </a:r>
            <a:endParaRPr lang="en-US" altLang="zh-CN" sz="2400" dirty="0"/>
          </a:p>
          <a:p>
            <a:pPr>
              <a:lnSpc>
                <a:spcPct val="130000"/>
              </a:lnSpc>
            </a:pPr>
            <a:r>
              <a:rPr lang="en-US" altLang="zh-CN" sz="2400" dirty="0"/>
              <a:t>      </a:t>
            </a:r>
            <a:r>
              <a:rPr lang="zh-CN" altLang="en-US" sz="2400" dirty="0"/>
              <a:t>递推公式：若</a:t>
            </a:r>
            <a:r>
              <a:rPr lang="en-US" altLang="zh-CN" sz="2400" i="1" dirty="0"/>
              <a:t>I</a:t>
            </a:r>
            <a:r>
              <a:rPr lang="zh-CN" altLang="en-US" sz="2400" dirty="0"/>
              <a:t>类中有</a:t>
            </a:r>
            <a:r>
              <a:rPr lang="en-US" altLang="zh-CN" sz="2400" i="1" dirty="0" err="1"/>
              <a:t>n</a:t>
            </a:r>
            <a:r>
              <a:rPr lang="en-US" altLang="zh-CN" sz="2400" i="1" baseline="-25000" dirty="0" err="1"/>
              <a:t>I</a:t>
            </a:r>
            <a:r>
              <a:rPr lang="zh-CN" altLang="en-US" sz="2400" dirty="0"/>
              <a:t>个样本，</a:t>
            </a:r>
            <a:r>
              <a:rPr lang="en-US" altLang="zh-CN" sz="2400" i="1" dirty="0"/>
              <a:t>J</a:t>
            </a:r>
            <a:r>
              <a:rPr lang="zh-CN" altLang="en-US" sz="2400" dirty="0"/>
              <a:t>类中有</a:t>
            </a:r>
            <a:r>
              <a:rPr lang="en-US" altLang="zh-CN" sz="2400" i="1" dirty="0" err="1"/>
              <a:t>n</a:t>
            </a:r>
            <a:r>
              <a:rPr lang="en-US" altLang="zh-CN" sz="2400" i="1" baseline="-25000" dirty="0" err="1"/>
              <a:t>J</a:t>
            </a:r>
            <a:r>
              <a:rPr lang="zh-CN" altLang="en-US" sz="2400" dirty="0"/>
              <a:t>个样本，则类与类之间的距离递推式为  </a:t>
            </a:r>
          </a:p>
        </p:txBody>
      </p:sp>
      <p:sp>
        <p:nvSpPr>
          <p:cNvPr id="33798" name="Rectangle 3"/>
          <p:cNvSpPr txBox="1">
            <a:spLocks noRot="1" noChangeArrowheads="1"/>
          </p:cNvSpPr>
          <p:nvPr/>
        </p:nvSpPr>
        <p:spPr bwMode="auto">
          <a:xfrm>
            <a:off x="381000" y="3963987"/>
            <a:ext cx="8153400" cy="534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lvl="1" eaLnBrk="1" hangingPunct="1">
              <a:spcBef>
                <a:spcPct val="20000"/>
              </a:spcBef>
              <a:buClr>
                <a:schemeClr val="tx1"/>
              </a:buClr>
              <a:buSzPct val="85000"/>
              <a:buFont typeface="Wingdings" pitchFamily="2" charset="2"/>
              <a:buChar char="Ø"/>
            </a:pPr>
            <a:r>
              <a:rPr lang="zh-CN" altLang="en-US" sz="2400" dirty="0"/>
              <a:t>对异常值不敏感，结果更稳定 </a:t>
            </a:r>
          </a:p>
        </p:txBody>
      </p:sp>
      <p:sp>
        <p:nvSpPr>
          <p:cNvPr id="33799" name="Oval 5"/>
          <p:cNvSpPr>
            <a:spLocks noChangeArrowheads="1"/>
          </p:cNvSpPr>
          <p:nvPr/>
        </p:nvSpPr>
        <p:spPr bwMode="auto">
          <a:xfrm>
            <a:off x="1524000" y="4343400"/>
            <a:ext cx="1727200" cy="1684338"/>
          </a:xfrm>
          <a:prstGeom prst="ellipse">
            <a:avLst/>
          </a:prstGeom>
          <a:solidFill>
            <a:srgbClr val="FFFFFF"/>
          </a:solidFill>
          <a:ln w="9525">
            <a:solidFill>
              <a:srgbClr val="000000"/>
            </a:solidFill>
            <a:round/>
            <a:headEnd/>
            <a:tailEnd/>
          </a:ln>
        </p:spPr>
        <p:txBody>
          <a:bodyPr/>
          <a:lstStyle/>
          <a:p>
            <a:endParaRPr lang="zh-CN" altLang="en-US"/>
          </a:p>
        </p:txBody>
      </p:sp>
      <p:sp>
        <p:nvSpPr>
          <p:cNvPr id="33800" name="Oval 6"/>
          <p:cNvSpPr>
            <a:spLocks noChangeArrowheads="1"/>
          </p:cNvSpPr>
          <p:nvPr/>
        </p:nvSpPr>
        <p:spPr bwMode="auto">
          <a:xfrm>
            <a:off x="5410200" y="4343400"/>
            <a:ext cx="2373313" cy="2243138"/>
          </a:xfrm>
          <a:prstGeom prst="ellipse">
            <a:avLst/>
          </a:prstGeom>
          <a:solidFill>
            <a:srgbClr val="FFFFFF"/>
          </a:solidFill>
          <a:ln w="9525">
            <a:solidFill>
              <a:srgbClr val="000000"/>
            </a:solidFill>
            <a:round/>
            <a:headEnd/>
            <a:tailEnd/>
          </a:ln>
        </p:spPr>
        <p:txBody>
          <a:bodyPr/>
          <a:lstStyle/>
          <a:p>
            <a:endParaRPr lang="zh-CN" altLang="en-US"/>
          </a:p>
        </p:txBody>
      </p:sp>
      <p:sp>
        <p:nvSpPr>
          <p:cNvPr id="33801" name="Oval 7"/>
          <p:cNvSpPr>
            <a:spLocks noChangeAspect="1" noChangeArrowheads="1"/>
          </p:cNvSpPr>
          <p:nvPr/>
        </p:nvSpPr>
        <p:spPr bwMode="auto">
          <a:xfrm>
            <a:off x="1739900" y="4903788"/>
            <a:ext cx="155575" cy="136525"/>
          </a:xfrm>
          <a:prstGeom prst="ellipse">
            <a:avLst/>
          </a:prstGeom>
          <a:solidFill>
            <a:srgbClr val="000000"/>
          </a:solidFill>
          <a:ln w="9525">
            <a:solidFill>
              <a:srgbClr val="000000"/>
            </a:solidFill>
            <a:round/>
            <a:headEnd/>
            <a:tailEnd/>
          </a:ln>
        </p:spPr>
        <p:txBody>
          <a:bodyPr/>
          <a:lstStyle/>
          <a:p>
            <a:endParaRPr lang="zh-CN" altLang="en-US"/>
          </a:p>
        </p:txBody>
      </p:sp>
      <p:sp>
        <p:nvSpPr>
          <p:cNvPr id="33802" name="Oval 8"/>
          <p:cNvSpPr>
            <a:spLocks noChangeAspect="1" noChangeArrowheads="1"/>
          </p:cNvSpPr>
          <p:nvPr/>
        </p:nvSpPr>
        <p:spPr bwMode="auto">
          <a:xfrm>
            <a:off x="2819400" y="5329238"/>
            <a:ext cx="155575" cy="136525"/>
          </a:xfrm>
          <a:prstGeom prst="ellipse">
            <a:avLst/>
          </a:prstGeom>
          <a:solidFill>
            <a:srgbClr val="000000"/>
          </a:solidFill>
          <a:ln w="9525">
            <a:solidFill>
              <a:srgbClr val="000000"/>
            </a:solidFill>
            <a:round/>
            <a:headEnd/>
            <a:tailEnd/>
          </a:ln>
        </p:spPr>
        <p:txBody>
          <a:bodyPr/>
          <a:lstStyle/>
          <a:p>
            <a:endParaRPr lang="zh-CN" altLang="en-US"/>
          </a:p>
        </p:txBody>
      </p:sp>
      <p:sp>
        <p:nvSpPr>
          <p:cNvPr id="33803" name="Oval 9"/>
          <p:cNvSpPr>
            <a:spLocks noChangeAspect="1" noChangeArrowheads="1"/>
          </p:cNvSpPr>
          <p:nvPr/>
        </p:nvSpPr>
        <p:spPr bwMode="auto">
          <a:xfrm>
            <a:off x="7351713" y="6027738"/>
            <a:ext cx="155575" cy="133350"/>
          </a:xfrm>
          <a:prstGeom prst="ellipse">
            <a:avLst/>
          </a:prstGeom>
          <a:solidFill>
            <a:srgbClr val="000000"/>
          </a:solidFill>
          <a:ln w="9525">
            <a:solidFill>
              <a:srgbClr val="000000"/>
            </a:solidFill>
            <a:round/>
            <a:headEnd/>
            <a:tailEnd/>
          </a:ln>
        </p:spPr>
        <p:txBody>
          <a:bodyPr/>
          <a:lstStyle/>
          <a:p>
            <a:endParaRPr lang="zh-CN" altLang="en-US"/>
          </a:p>
        </p:txBody>
      </p:sp>
      <p:sp>
        <p:nvSpPr>
          <p:cNvPr id="33804" name="Oval 10"/>
          <p:cNvSpPr>
            <a:spLocks noChangeAspect="1" noChangeArrowheads="1"/>
          </p:cNvSpPr>
          <p:nvPr/>
        </p:nvSpPr>
        <p:spPr bwMode="auto">
          <a:xfrm>
            <a:off x="6332538" y="5332413"/>
            <a:ext cx="155575" cy="133350"/>
          </a:xfrm>
          <a:prstGeom prst="ellipse">
            <a:avLst/>
          </a:prstGeom>
          <a:solidFill>
            <a:srgbClr val="000000"/>
          </a:solidFill>
          <a:ln w="9525">
            <a:solidFill>
              <a:srgbClr val="000000"/>
            </a:solidFill>
            <a:round/>
            <a:headEnd/>
            <a:tailEnd/>
          </a:ln>
        </p:spPr>
        <p:txBody>
          <a:bodyPr/>
          <a:lstStyle/>
          <a:p>
            <a:endParaRPr lang="zh-CN" altLang="en-US"/>
          </a:p>
        </p:txBody>
      </p:sp>
      <p:sp>
        <p:nvSpPr>
          <p:cNvPr id="33805" name="Oval 11"/>
          <p:cNvSpPr>
            <a:spLocks noChangeAspect="1" noChangeArrowheads="1"/>
          </p:cNvSpPr>
          <p:nvPr/>
        </p:nvSpPr>
        <p:spPr bwMode="auto">
          <a:xfrm>
            <a:off x="6704013" y="4716463"/>
            <a:ext cx="155575" cy="136525"/>
          </a:xfrm>
          <a:prstGeom prst="ellipse">
            <a:avLst/>
          </a:prstGeom>
          <a:solidFill>
            <a:srgbClr val="000000"/>
          </a:solidFill>
          <a:ln w="9525">
            <a:solidFill>
              <a:srgbClr val="000000"/>
            </a:solidFill>
            <a:round/>
            <a:headEnd/>
            <a:tailEnd/>
          </a:ln>
        </p:spPr>
        <p:txBody>
          <a:bodyPr/>
          <a:lstStyle/>
          <a:p>
            <a:endParaRPr lang="zh-CN" altLang="en-US"/>
          </a:p>
        </p:txBody>
      </p:sp>
      <p:sp>
        <p:nvSpPr>
          <p:cNvPr id="33806" name="AutoShape 12"/>
          <p:cNvSpPr>
            <a:spLocks noChangeArrowheads="1"/>
          </p:cNvSpPr>
          <p:nvPr/>
        </p:nvSpPr>
        <p:spPr bwMode="auto">
          <a:xfrm>
            <a:off x="2171700" y="5091113"/>
            <a:ext cx="287338" cy="285750"/>
          </a:xfrm>
          <a:prstGeom prst="star4">
            <a:avLst>
              <a:gd name="adj" fmla="val 12500"/>
            </a:avLst>
          </a:prstGeom>
          <a:solidFill>
            <a:srgbClr val="FF00FF"/>
          </a:solidFill>
          <a:ln w="9525">
            <a:solidFill>
              <a:srgbClr val="FF00FF"/>
            </a:solidFill>
            <a:miter lim="800000"/>
            <a:headEnd/>
            <a:tailEnd/>
          </a:ln>
        </p:spPr>
        <p:txBody>
          <a:bodyPr/>
          <a:lstStyle/>
          <a:p>
            <a:endParaRPr lang="zh-CN" altLang="en-US"/>
          </a:p>
        </p:txBody>
      </p:sp>
      <p:sp>
        <p:nvSpPr>
          <p:cNvPr id="33807" name="AutoShape 13"/>
          <p:cNvSpPr>
            <a:spLocks noChangeArrowheads="1"/>
          </p:cNvSpPr>
          <p:nvPr/>
        </p:nvSpPr>
        <p:spPr bwMode="auto">
          <a:xfrm>
            <a:off x="6704013" y="5278438"/>
            <a:ext cx="288925" cy="285750"/>
          </a:xfrm>
          <a:prstGeom prst="star4">
            <a:avLst>
              <a:gd name="adj" fmla="val 12500"/>
            </a:avLst>
          </a:prstGeom>
          <a:solidFill>
            <a:srgbClr val="FF00FF"/>
          </a:solidFill>
          <a:ln w="9525">
            <a:solidFill>
              <a:srgbClr val="FF00FF"/>
            </a:solidFill>
            <a:miter lim="800000"/>
            <a:headEnd/>
            <a:tailEnd/>
          </a:ln>
        </p:spPr>
        <p:txBody>
          <a:bodyPr/>
          <a:lstStyle/>
          <a:p>
            <a:endParaRPr lang="zh-CN" altLang="en-US"/>
          </a:p>
        </p:txBody>
      </p:sp>
      <p:sp>
        <p:nvSpPr>
          <p:cNvPr id="33808" name="Line 14"/>
          <p:cNvSpPr>
            <a:spLocks noChangeShapeType="1"/>
          </p:cNvSpPr>
          <p:nvPr/>
        </p:nvSpPr>
        <p:spPr bwMode="auto">
          <a:xfrm>
            <a:off x="2382838" y="5218113"/>
            <a:ext cx="4464050" cy="215900"/>
          </a:xfrm>
          <a:prstGeom prst="line">
            <a:avLst/>
          </a:prstGeom>
          <a:noFill/>
          <a:ln w="9525">
            <a:solidFill>
              <a:srgbClr val="FF00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6"/>
          <p:cNvSpPr>
            <a:spLocks noChangeArrowheads="1"/>
          </p:cNvSpPr>
          <p:nvPr/>
        </p:nvSpPr>
        <p:spPr bwMode="auto">
          <a:xfrm>
            <a:off x="0" y="5929313"/>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graphicFrame>
        <p:nvGraphicFramePr>
          <p:cNvPr id="34819" name="Object 25"/>
          <p:cNvGraphicFramePr>
            <a:graphicFrameLocks noChangeAspect="1"/>
          </p:cNvGraphicFramePr>
          <p:nvPr/>
        </p:nvGraphicFramePr>
        <p:xfrm>
          <a:off x="2351088" y="3478213"/>
          <a:ext cx="4530725" cy="958850"/>
        </p:xfrm>
        <a:graphic>
          <a:graphicData uri="http://schemas.openxmlformats.org/presentationml/2006/ole">
            <mc:AlternateContent xmlns:mc="http://schemas.openxmlformats.org/markup-compatibility/2006">
              <mc:Choice xmlns:v="urn:schemas-microsoft-com:vml" Requires="v">
                <p:oleObj spid="_x0000_s34985" name="公式" r:id="rId4" imgW="2311400" imgH="482600" progId="Equation.3">
                  <p:embed/>
                </p:oleObj>
              </mc:Choice>
              <mc:Fallback>
                <p:oleObj name="公式" r:id="rId4" imgW="2311400" imgH="482600" progId="Equation.3">
                  <p:embed/>
                  <p:pic>
                    <p:nvPicPr>
                      <p:cNvPr id="0"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1088" y="3478213"/>
                        <a:ext cx="4530725" cy="958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34820" name="Rectangle 27"/>
          <p:cNvSpPr>
            <a:spLocks noChangeArrowheads="1"/>
          </p:cNvSpPr>
          <p:nvPr/>
        </p:nvSpPr>
        <p:spPr bwMode="auto">
          <a:xfrm>
            <a:off x="355600" y="457200"/>
            <a:ext cx="3119438" cy="4794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indent="304800">
              <a:lnSpc>
                <a:spcPct val="130000"/>
              </a:lnSpc>
            </a:pPr>
            <a:r>
              <a:rPr lang="en-US" altLang="zh-CN" sz="2400" b="1"/>
              <a:t>4</a:t>
            </a:r>
            <a:r>
              <a:rPr lang="zh-CN" altLang="en-US" sz="2400" b="1"/>
              <a:t>）类平均距离法</a:t>
            </a:r>
          </a:p>
        </p:txBody>
      </p:sp>
      <p:graphicFrame>
        <p:nvGraphicFramePr>
          <p:cNvPr id="34821" name="Object 28"/>
          <p:cNvGraphicFramePr>
            <a:graphicFrameLocks noChangeAspect="1"/>
          </p:cNvGraphicFramePr>
          <p:nvPr/>
        </p:nvGraphicFramePr>
        <p:xfrm>
          <a:off x="2611438" y="1050925"/>
          <a:ext cx="3101975" cy="1049338"/>
        </p:xfrm>
        <a:graphic>
          <a:graphicData uri="http://schemas.openxmlformats.org/presentationml/2006/ole">
            <mc:AlternateContent xmlns:mc="http://schemas.openxmlformats.org/markup-compatibility/2006">
              <mc:Choice xmlns:v="urn:schemas-microsoft-com:vml" Requires="v">
                <p:oleObj spid="_x0000_s34986" name="公式" r:id="rId6" imgW="1371600" imgH="584200" progId="Equation.3">
                  <p:embed/>
                </p:oleObj>
              </mc:Choice>
              <mc:Fallback>
                <p:oleObj name="公式" r:id="rId6" imgW="1371600" imgH="584200" progId="Equation.3">
                  <p:embed/>
                  <p:pic>
                    <p:nvPicPr>
                      <p:cNvPr id="0"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1438" y="1050925"/>
                        <a:ext cx="3101975" cy="1049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nvGrpSpPr>
          <p:cNvPr id="34822" name="Group 29"/>
          <p:cNvGrpSpPr>
            <a:grpSpLocks/>
          </p:cNvGrpSpPr>
          <p:nvPr/>
        </p:nvGrpSpPr>
        <p:grpSpPr bwMode="auto">
          <a:xfrm>
            <a:off x="695325" y="2103438"/>
            <a:ext cx="8448675" cy="539750"/>
            <a:chOff x="301" y="3428"/>
            <a:chExt cx="5322" cy="340"/>
          </a:xfrm>
        </p:grpSpPr>
        <p:graphicFrame>
          <p:nvGraphicFramePr>
            <p:cNvPr id="34838" name="Object 30"/>
            <p:cNvGraphicFramePr>
              <a:graphicFrameLocks noChangeAspect="1"/>
            </p:cNvGraphicFramePr>
            <p:nvPr/>
          </p:nvGraphicFramePr>
          <p:xfrm>
            <a:off x="301" y="3428"/>
            <a:ext cx="289" cy="340"/>
          </p:xfrm>
          <a:graphic>
            <a:graphicData uri="http://schemas.openxmlformats.org/presentationml/2006/ole">
              <mc:AlternateContent xmlns:mc="http://schemas.openxmlformats.org/markup-compatibility/2006">
                <mc:Choice xmlns:v="urn:schemas-microsoft-com:vml" Requires="v">
                  <p:oleObj spid="_x0000_s34987" name="公式" r:id="rId8" imgW="215713" imgH="253780" progId="Equation.3">
                    <p:embed/>
                  </p:oleObj>
                </mc:Choice>
                <mc:Fallback>
                  <p:oleObj name="公式" r:id="rId8" imgW="215713" imgH="253780" progId="Equation.3">
                    <p:embed/>
                    <p:pic>
                      <p:nvPicPr>
                        <p:cNvPr id="0" name="Object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 y="3428"/>
                          <a:ext cx="289" cy="3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34839" name="Rectangle 31"/>
            <p:cNvSpPr>
              <a:spLocks noChangeArrowheads="1"/>
            </p:cNvSpPr>
            <p:nvPr/>
          </p:nvSpPr>
          <p:spPr bwMode="auto">
            <a:xfrm>
              <a:off x="568" y="3484"/>
              <a:ext cx="5055" cy="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spAutoFit/>
            </a:bodyPr>
            <a:lstStyle/>
            <a:p>
              <a:r>
                <a:rPr lang="zh-CN" altLang="en-US" sz="2400">
                  <a:cs typeface="Times New Roman" pitchFamily="18" charset="0"/>
                </a:rPr>
                <a:t>：</a:t>
              </a:r>
              <a:r>
                <a:rPr lang="en-US" altLang="zh-CN" sz="2400" i="1"/>
                <a:t>H</a:t>
              </a:r>
              <a:r>
                <a:rPr lang="zh-CN" altLang="en-US" sz="2400">
                  <a:cs typeface="Times New Roman" pitchFamily="18" charset="0"/>
                </a:rPr>
                <a:t>类任一样本</a:t>
              </a:r>
              <a:r>
                <a:rPr lang="en-US" altLang="zh-CN" sz="2400" b="1" i="1">
                  <a:cs typeface="Times New Roman" pitchFamily="18" charset="0"/>
                </a:rPr>
                <a:t>X</a:t>
              </a:r>
              <a:r>
                <a:rPr lang="en-US" altLang="zh-CN" sz="2400" i="1" baseline="-25000">
                  <a:cs typeface="Times New Roman" pitchFamily="18" charset="0"/>
                </a:rPr>
                <a:t>i</a:t>
              </a:r>
              <a:r>
                <a:rPr lang="zh-CN" altLang="en-US" sz="2400"/>
                <a:t>和</a:t>
              </a:r>
              <a:r>
                <a:rPr lang="en-US" altLang="zh-CN" sz="2400" i="1"/>
                <a:t>K</a:t>
              </a:r>
              <a:r>
                <a:rPr lang="zh-CN" altLang="en-US" sz="2400"/>
                <a:t>类任一样本</a:t>
              </a:r>
              <a:r>
                <a:rPr lang="en-US" altLang="zh-CN" sz="2400" b="1" i="1"/>
                <a:t>X</a:t>
              </a:r>
              <a:r>
                <a:rPr lang="en-US" altLang="zh-CN" sz="2400" i="1" baseline="-25000"/>
                <a:t>j</a:t>
              </a:r>
              <a:r>
                <a:rPr lang="zh-CN" altLang="en-US" sz="2400"/>
                <a:t>之间的欧氏距离平方。</a:t>
              </a:r>
              <a:endParaRPr lang="zh-CN" altLang="en-US" sz="2400" i="1"/>
            </a:p>
          </p:txBody>
        </p:sp>
      </p:grpSp>
      <p:sp>
        <p:nvSpPr>
          <p:cNvPr id="34823" name="Rectangle 32"/>
          <p:cNvSpPr>
            <a:spLocks noChangeArrowheads="1"/>
          </p:cNvSpPr>
          <p:nvPr/>
        </p:nvSpPr>
        <p:spPr bwMode="auto">
          <a:xfrm>
            <a:off x="731838" y="2840038"/>
            <a:ext cx="5316537"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zh-CN" altLang="en-US" sz="2400"/>
              <a:t>若</a:t>
            </a:r>
            <a:r>
              <a:rPr lang="en-US" altLang="zh-CN" sz="2400" i="1"/>
              <a:t>K</a:t>
            </a:r>
            <a:r>
              <a:rPr lang="zh-CN" altLang="en-US" sz="2400"/>
              <a:t>类由</a:t>
            </a:r>
            <a:r>
              <a:rPr lang="en-US" altLang="zh-CN" sz="2400" i="1"/>
              <a:t>I</a:t>
            </a:r>
            <a:r>
              <a:rPr lang="zh-CN" altLang="en-US" sz="2400"/>
              <a:t>类和</a:t>
            </a:r>
            <a:r>
              <a:rPr lang="en-US" altLang="zh-CN" sz="2400" i="1"/>
              <a:t>J</a:t>
            </a:r>
            <a:r>
              <a:rPr lang="zh-CN" altLang="en-US" sz="2400"/>
              <a:t>类合并产生，则递推式为</a:t>
            </a:r>
          </a:p>
        </p:txBody>
      </p:sp>
      <p:sp>
        <p:nvSpPr>
          <p:cNvPr id="34824" name="AutoShape 4"/>
          <p:cNvSpPr>
            <a:spLocks noChangeAspect="1" noChangeArrowheads="1"/>
          </p:cNvSpPr>
          <p:nvPr/>
        </p:nvSpPr>
        <p:spPr bwMode="auto">
          <a:xfrm>
            <a:off x="971550" y="3425825"/>
            <a:ext cx="6800850" cy="312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34825" name="Oval 5"/>
          <p:cNvSpPr>
            <a:spLocks noChangeArrowheads="1"/>
          </p:cNvSpPr>
          <p:nvPr/>
        </p:nvSpPr>
        <p:spPr bwMode="auto">
          <a:xfrm>
            <a:off x="1717675" y="4343400"/>
            <a:ext cx="1692275" cy="1649413"/>
          </a:xfrm>
          <a:prstGeom prst="ellipse">
            <a:avLst/>
          </a:prstGeom>
          <a:solidFill>
            <a:srgbClr val="FFFFFF"/>
          </a:solidFill>
          <a:ln w="9525">
            <a:solidFill>
              <a:srgbClr val="000000"/>
            </a:solidFill>
            <a:round/>
            <a:headEnd/>
            <a:tailEnd/>
          </a:ln>
        </p:spPr>
        <p:txBody>
          <a:bodyPr/>
          <a:lstStyle/>
          <a:p>
            <a:endParaRPr lang="zh-CN" altLang="en-US"/>
          </a:p>
        </p:txBody>
      </p:sp>
      <p:sp>
        <p:nvSpPr>
          <p:cNvPr id="34826" name="Oval 6"/>
          <p:cNvSpPr>
            <a:spLocks noChangeArrowheads="1"/>
          </p:cNvSpPr>
          <p:nvPr/>
        </p:nvSpPr>
        <p:spPr bwMode="auto">
          <a:xfrm>
            <a:off x="5522913" y="4351338"/>
            <a:ext cx="2325687" cy="2197100"/>
          </a:xfrm>
          <a:prstGeom prst="ellipse">
            <a:avLst/>
          </a:prstGeom>
          <a:solidFill>
            <a:srgbClr val="FFFFFF"/>
          </a:solidFill>
          <a:ln w="9525">
            <a:solidFill>
              <a:srgbClr val="000000"/>
            </a:solidFill>
            <a:round/>
            <a:headEnd/>
            <a:tailEnd/>
          </a:ln>
        </p:spPr>
        <p:txBody>
          <a:bodyPr/>
          <a:lstStyle/>
          <a:p>
            <a:endParaRPr lang="zh-CN" altLang="zh-CN">
              <a:latin typeface="Garamond" pitchFamily="18" charset="0"/>
            </a:endParaRPr>
          </a:p>
        </p:txBody>
      </p:sp>
      <p:sp>
        <p:nvSpPr>
          <p:cNvPr id="34827" name="Oval 7"/>
          <p:cNvSpPr>
            <a:spLocks noChangeAspect="1" noChangeArrowheads="1"/>
          </p:cNvSpPr>
          <p:nvPr/>
        </p:nvSpPr>
        <p:spPr bwMode="auto">
          <a:xfrm>
            <a:off x="1924050" y="4900613"/>
            <a:ext cx="153988" cy="133350"/>
          </a:xfrm>
          <a:prstGeom prst="ellipse">
            <a:avLst/>
          </a:prstGeom>
          <a:solidFill>
            <a:srgbClr val="000000"/>
          </a:solidFill>
          <a:ln w="9525">
            <a:solidFill>
              <a:srgbClr val="000000"/>
            </a:solidFill>
            <a:round/>
            <a:headEnd/>
            <a:tailEnd/>
          </a:ln>
        </p:spPr>
        <p:txBody>
          <a:bodyPr/>
          <a:lstStyle/>
          <a:p>
            <a:endParaRPr lang="zh-CN" altLang="en-US"/>
          </a:p>
        </p:txBody>
      </p:sp>
      <p:sp>
        <p:nvSpPr>
          <p:cNvPr id="34828" name="Oval 8"/>
          <p:cNvSpPr>
            <a:spLocks noChangeAspect="1" noChangeArrowheads="1"/>
          </p:cNvSpPr>
          <p:nvPr/>
        </p:nvSpPr>
        <p:spPr bwMode="auto">
          <a:xfrm>
            <a:off x="2982913" y="5316538"/>
            <a:ext cx="152400" cy="133350"/>
          </a:xfrm>
          <a:prstGeom prst="ellipse">
            <a:avLst/>
          </a:prstGeom>
          <a:solidFill>
            <a:srgbClr val="000000"/>
          </a:solidFill>
          <a:ln w="9525">
            <a:solidFill>
              <a:srgbClr val="000000"/>
            </a:solidFill>
            <a:round/>
            <a:headEnd/>
            <a:tailEnd/>
          </a:ln>
        </p:spPr>
        <p:txBody>
          <a:bodyPr/>
          <a:lstStyle/>
          <a:p>
            <a:endParaRPr lang="zh-CN" altLang="en-US"/>
          </a:p>
        </p:txBody>
      </p:sp>
      <p:sp>
        <p:nvSpPr>
          <p:cNvPr id="34829" name="Oval 9"/>
          <p:cNvSpPr>
            <a:spLocks noChangeAspect="1" noChangeArrowheads="1"/>
          </p:cNvSpPr>
          <p:nvPr/>
        </p:nvSpPr>
        <p:spPr bwMode="auto">
          <a:xfrm>
            <a:off x="7424738" y="6000750"/>
            <a:ext cx="153987" cy="131763"/>
          </a:xfrm>
          <a:prstGeom prst="ellipse">
            <a:avLst/>
          </a:prstGeom>
          <a:solidFill>
            <a:srgbClr val="000000"/>
          </a:solidFill>
          <a:ln w="9525">
            <a:solidFill>
              <a:srgbClr val="000000"/>
            </a:solidFill>
            <a:round/>
            <a:headEnd/>
            <a:tailEnd/>
          </a:ln>
        </p:spPr>
        <p:txBody>
          <a:bodyPr/>
          <a:lstStyle/>
          <a:p>
            <a:endParaRPr lang="zh-CN" altLang="en-US"/>
          </a:p>
        </p:txBody>
      </p:sp>
      <p:sp>
        <p:nvSpPr>
          <p:cNvPr id="34830" name="Oval 10"/>
          <p:cNvSpPr>
            <a:spLocks noChangeAspect="1" noChangeArrowheads="1"/>
          </p:cNvSpPr>
          <p:nvPr/>
        </p:nvSpPr>
        <p:spPr bwMode="auto">
          <a:xfrm>
            <a:off x="6426200" y="5319713"/>
            <a:ext cx="152400" cy="130175"/>
          </a:xfrm>
          <a:prstGeom prst="ellipse">
            <a:avLst/>
          </a:prstGeom>
          <a:solidFill>
            <a:srgbClr val="000000"/>
          </a:solidFill>
          <a:ln w="9525">
            <a:solidFill>
              <a:srgbClr val="000000"/>
            </a:solidFill>
            <a:round/>
            <a:headEnd/>
            <a:tailEnd/>
          </a:ln>
        </p:spPr>
        <p:txBody>
          <a:bodyPr/>
          <a:lstStyle/>
          <a:p>
            <a:endParaRPr lang="zh-CN" altLang="en-US"/>
          </a:p>
        </p:txBody>
      </p:sp>
      <p:sp>
        <p:nvSpPr>
          <p:cNvPr id="34831" name="Oval 11"/>
          <p:cNvSpPr>
            <a:spLocks noChangeAspect="1" noChangeArrowheads="1"/>
          </p:cNvSpPr>
          <p:nvPr/>
        </p:nvSpPr>
        <p:spPr bwMode="auto">
          <a:xfrm>
            <a:off x="6791325" y="4716463"/>
            <a:ext cx="152400" cy="133350"/>
          </a:xfrm>
          <a:prstGeom prst="ellipse">
            <a:avLst/>
          </a:prstGeom>
          <a:solidFill>
            <a:srgbClr val="000000"/>
          </a:solidFill>
          <a:ln w="9525">
            <a:solidFill>
              <a:srgbClr val="000000"/>
            </a:solidFill>
            <a:round/>
            <a:headEnd/>
            <a:tailEnd/>
          </a:ln>
        </p:spPr>
        <p:txBody>
          <a:bodyPr/>
          <a:lstStyle/>
          <a:p>
            <a:endParaRPr lang="zh-CN" altLang="en-US"/>
          </a:p>
        </p:txBody>
      </p:sp>
      <p:sp>
        <p:nvSpPr>
          <p:cNvPr id="34832" name="Line 12"/>
          <p:cNvSpPr>
            <a:spLocks noChangeShapeType="1"/>
          </p:cNvSpPr>
          <p:nvPr/>
        </p:nvSpPr>
        <p:spPr bwMode="auto">
          <a:xfrm>
            <a:off x="2982913" y="5449888"/>
            <a:ext cx="3595687" cy="1587"/>
          </a:xfrm>
          <a:prstGeom prst="line">
            <a:avLst/>
          </a:prstGeom>
          <a:noFill/>
          <a:ln w="1270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4833" name="Line 13"/>
          <p:cNvSpPr>
            <a:spLocks noChangeShapeType="1"/>
          </p:cNvSpPr>
          <p:nvPr/>
        </p:nvSpPr>
        <p:spPr bwMode="auto">
          <a:xfrm>
            <a:off x="1924050" y="4900613"/>
            <a:ext cx="5500688" cy="1098550"/>
          </a:xfrm>
          <a:prstGeom prst="line">
            <a:avLst/>
          </a:prstGeom>
          <a:noFill/>
          <a:ln w="1270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4834" name="Line 14"/>
          <p:cNvSpPr>
            <a:spLocks noChangeShapeType="1"/>
          </p:cNvSpPr>
          <p:nvPr/>
        </p:nvSpPr>
        <p:spPr bwMode="auto">
          <a:xfrm flipV="1">
            <a:off x="1925638" y="4718050"/>
            <a:ext cx="4864100" cy="18256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4835" name="Line 15"/>
          <p:cNvSpPr>
            <a:spLocks noChangeShapeType="1"/>
          </p:cNvSpPr>
          <p:nvPr/>
        </p:nvSpPr>
        <p:spPr bwMode="auto">
          <a:xfrm>
            <a:off x="1925638" y="4900613"/>
            <a:ext cx="4652962" cy="549275"/>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4836" name="Line 16"/>
          <p:cNvSpPr>
            <a:spLocks noChangeShapeType="1"/>
          </p:cNvSpPr>
          <p:nvPr/>
        </p:nvSpPr>
        <p:spPr bwMode="auto">
          <a:xfrm>
            <a:off x="2982913" y="5449888"/>
            <a:ext cx="4441825" cy="549275"/>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4837" name="Line 17"/>
          <p:cNvSpPr>
            <a:spLocks noChangeShapeType="1"/>
          </p:cNvSpPr>
          <p:nvPr/>
        </p:nvSpPr>
        <p:spPr bwMode="auto">
          <a:xfrm flipV="1">
            <a:off x="2982913" y="4718050"/>
            <a:ext cx="3806825" cy="731838"/>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Group 19"/>
          <p:cNvGrpSpPr>
            <a:grpSpLocks/>
          </p:cNvGrpSpPr>
          <p:nvPr/>
        </p:nvGrpSpPr>
        <p:grpSpPr bwMode="auto">
          <a:xfrm>
            <a:off x="900113" y="1219200"/>
            <a:ext cx="6965950" cy="1116013"/>
            <a:chOff x="501" y="3263"/>
            <a:chExt cx="4618" cy="703"/>
          </a:xfrm>
        </p:grpSpPr>
        <p:graphicFrame>
          <p:nvGraphicFramePr>
            <p:cNvPr id="35871" name="Object 20"/>
            <p:cNvGraphicFramePr>
              <a:graphicFrameLocks noChangeAspect="1"/>
            </p:cNvGraphicFramePr>
            <p:nvPr/>
          </p:nvGraphicFramePr>
          <p:xfrm>
            <a:off x="529" y="3281"/>
            <a:ext cx="1442" cy="288"/>
          </p:xfrm>
          <a:graphic>
            <a:graphicData uri="http://schemas.openxmlformats.org/presentationml/2006/ole">
              <mc:AlternateContent xmlns:mc="http://schemas.openxmlformats.org/markup-compatibility/2006">
                <mc:Choice xmlns:v="urn:schemas-microsoft-com:vml" Requires="v">
                  <p:oleObj spid="_x0000_s35913" name="公式" r:id="rId4" imgW="1028700" imgH="228600" progId="Equation.3">
                    <p:embed/>
                  </p:oleObj>
                </mc:Choice>
                <mc:Fallback>
                  <p:oleObj name="公式" r:id="rId4" imgW="1028700" imgH="228600" progId="Equation.3">
                    <p:embed/>
                    <p:pic>
                      <p:nvPicPr>
                        <p:cNvPr id="0"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 y="3281"/>
                          <a:ext cx="144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72" name="Object 21"/>
            <p:cNvGraphicFramePr>
              <a:graphicFrameLocks noChangeAspect="1"/>
            </p:cNvGraphicFramePr>
            <p:nvPr/>
          </p:nvGraphicFramePr>
          <p:xfrm>
            <a:off x="2146" y="3290"/>
            <a:ext cx="1384" cy="279"/>
          </p:xfrm>
          <a:graphic>
            <a:graphicData uri="http://schemas.openxmlformats.org/presentationml/2006/ole">
              <mc:AlternateContent xmlns:mc="http://schemas.openxmlformats.org/markup-compatibility/2006">
                <mc:Choice xmlns:v="urn:schemas-microsoft-com:vml" Requires="v">
                  <p:oleObj spid="_x0000_s35914" name="公式" r:id="rId6" imgW="1016000" imgH="228600" progId="Equation.3">
                    <p:embed/>
                  </p:oleObj>
                </mc:Choice>
                <mc:Fallback>
                  <p:oleObj name="公式" r:id="rId6" imgW="1016000" imgH="228600" progId="Equation.3">
                    <p:embed/>
                    <p:pic>
                      <p:nvPicPr>
                        <p:cNvPr id="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46" y="3290"/>
                          <a:ext cx="1384"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73" name="Object 22"/>
            <p:cNvGraphicFramePr>
              <a:graphicFrameLocks noChangeAspect="1"/>
            </p:cNvGraphicFramePr>
            <p:nvPr/>
          </p:nvGraphicFramePr>
          <p:xfrm>
            <a:off x="3675" y="3263"/>
            <a:ext cx="1443" cy="306"/>
          </p:xfrm>
          <a:graphic>
            <a:graphicData uri="http://schemas.openxmlformats.org/presentationml/2006/ole">
              <mc:AlternateContent xmlns:mc="http://schemas.openxmlformats.org/markup-compatibility/2006">
                <mc:Choice xmlns:v="urn:schemas-microsoft-com:vml" Requires="v">
                  <p:oleObj spid="_x0000_s35915" name="公式" r:id="rId8" imgW="1028254" imgH="241195" progId="Equation.3">
                    <p:embed/>
                  </p:oleObj>
                </mc:Choice>
                <mc:Fallback>
                  <p:oleObj name="公式" r:id="rId8" imgW="1028254" imgH="241195" progId="Equation.3">
                    <p:embed/>
                    <p:pic>
                      <p:nvPicPr>
                        <p:cNvPr id="0"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75" y="3263"/>
                          <a:ext cx="1443" cy="3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74" name="Object 23"/>
            <p:cNvGraphicFramePr>
              <a:graphicFrameLocks noChangeAspect="1"/>
            </p:cNvGraphicFramePr>
            <p:nvPr/>
          </p:nvGraphicFramePr>
          <p:xfrm>
            <a:off x="501" y="3642"/>
            <a:ext cx="1443" cy="291"/>
          </p:xfrm>
          <a:graphic>
            <a:graphicData uri="http://schemas.openxmlformats.org/presentationml/2006/ole">
              <mc:AlternateContent xmlns:mc="http://schemas.openxmlformats.org/markup-compatibility/2006">
                <mc:Choice xmlns:v="urn:schemas-microsoft-com:vml" Requires="v">
                  <p:oleObj spid="_x0000_s35916" name="公式" r:id="rId10" imgW="1028700" imgH="228600" progId="Equation.3">
                    <p:embed/>
                  </p:oleObj>
                </mc:Choice>
                <mc:Fallback>
                  <p:oleObj name="公式" r:id="rId10" imgW="1028700" imgH="228600" progId="Equation.3">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 y="3642"/>
                          <a:ext cx="1443"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75" name="Object 24"/>
            <p:cNvGraphicFramePr>
              <a:graphicFrameLocks noChangeAspect="1"/>
            </p:cNvGraphicFramePr>
            <p:nvPr/>
          </p:nvGraphicFramePr>
          <p:xfrm>
            <a:off x="2146" y="3671"/>
            <a:ext cx="1385" cy="295"/>
          </p:xfrm>
          <a:graphic>
            <a:graphicData uri="http://schemas.openxmlformats.org/presentationml/2006/ole">
              <mc:AlternateContent xmlns:mc="http://schemas.openxmlformats.org/markup-compatibility/2006">
                <mc:Choice xmlns:v="urn:schemas-microsoft-com:vml" Requires="v">
                  <p:oleObj spid="_x0000_s35917" name="公式" r:id="rId12" imgW="1016000" imgH="241300" progId="Equation.3">
                    <p:embed/>
                  </p:oleObj>
                </mc:Choice>
                <mc:Fallback>
                  <p:oleObj name="公式" r:id="rId12" imgW="1016000" imgH="241300" progId="Equation.3">
                    <p:embed/>
                    <p:pic>
                      <p:nvPicPr>
                        <p:cNvPr id="0" name="Object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46" y="3671"/>
                          <a:ext cx="1385" cy="2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76" name="Object 25"/>
            <p:cNvGraphicFramePr>
              <a:graphicFrameLocks noChangeAspect="1"/>
            </p:cNvGraphicFramePr>
            <p:nvPr/>
          </p:nvGraphicFramePr>
          <p:xfrm>
            <a:off x="3674" y="3681"/>
            <a:ext cx="1445" cy="285"/>
          </p:xfrm>
          <a:graphic>
            <a:graphicData uri="http://schemas.openxmlformats.org/presentationml/2006/ole">
              <mc:AlternateContent xmlns:mc="http://schemas.openxmlformats.org/markup-compatibility/2006">
                <mc:Choice xmlns:v="urn:schemas-microsoft-com:vml" Requires="v">
                  <p:oleObj spid="_x0000_s35918" name="公式" r:id="rId14" imgW="1002865" imgH="241195" progId="Equation.3">
                    <p:embed/>
                  </p:oleObj>
                </mc:Choice>
                <mc:Fallback>
                  <p:oleObj name="公式" r:id="rId14" imgW="1002865" imgH="241195" progId="Equation.3">
                    <p:embed/>
                    <p:pic>
                      <p:nvPicPr>
                        <p:cNvPr id="0" name="Object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74" y="3681"/>
                          <a:ext cx="1445" cy="2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sp>
        <p:nvSpPr>
          <p:cNvPr id="35843" name="Rectangle 26"/>
          <p:cNvSpPr>
            <a:spLocks noChangeArrowheads="1"/>
          </p:cNvSpPr>
          <p:nvPr/>
        </p:nvSpPr>
        <p:spPr bwMode="auto">
          <a:xfrm>
            <a:off x="338138" y="234950"/>
            <a:ext cx="8505825" cy="949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nSpc>
                <a:spcPct val="130000"/>
              </a:lnSpc>
            </a:pPr>
            <a:r>
              <a:rPr lang="zh-CN" altLang="en-US" sz="2400" dirty="0"/>
              <a:t>例：给出</a:t>
            </a:r>
            <a:r>
              <a:rPr lang="en-US" altLang="zh-CN" sz="2400" dirty="0"/>
              <a:t>6</a:t>
            </a:r>
            <a:r>
              <a:rPr lang="zh-CN" altLang="en-US" sz="2400" dirty="0"/>
              <a:t>个五维模式样本如下，按最短距离准则进行系统聚类分类。</a:t>
            </a:r>
          </a:p>
        </p:txBody>
      </p:sp>
      <p:sp>
        <p:nvSpPr>
          <p:cNvPr id="163871" name="Rectangle 31"/>
          <p:cNvSpPr>
            <a:spLocks noChangeArrowheads="1"/>
          </p:cNvSpPr>
          <p:nvPr/>
        </p:nvSpPr>
        <p:spPr bwMode="auto">
          <a:xfrm>
            <a:off x="454025" y="3965575"/>
            <a:ext cx="3914775" cy="3651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r>
              <a:rPr lang="zh-CN" altLang="en-US" sz="2400"/>
              <a:t>计算各类间欧氏距离：</a:t>
            </a:r>
          </a:p>
        </p:txBody>
      </p:sp>
      <p:sp>
        <p:nvSpPr>
          <p:cNvPr id="163873" name="Rectangle 33"/>
          <p:cNvSpPr>
            <a:spLocks noChangeArrowheads="1"/>
          </p:cNvSpPr>
          <p:nvPr/>
        </p:nvSpPr>
        <p:spPr bwMode="auto">
          <a:xfrm>
            <a:off x="-171450" y="2379663"/>
            <a:ext cx="8280400" cy="3651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indent="609600"/>
            <a:r>
              <a:rPr lang="zh-CN" altLang="en-US" sz="2400"/>
              <a:t>解：（</a:t>
            </a:r>
            <a:r>
              <a:rPr lang="en-US" altLang="zh-CN" sz="2400"/>
              <a:t>1</a:t>
            </a:r>
            <a:r>
              <a:rPr lang="zh-CN" altLang="en-US" sz="2400"/>
              <a:t>）将每一样本看作单独一类，得：</a:t>
            </a:r>
          </a:p>
        </p:txBody>
      </p:sp>
      <p:grpSp>
        <p:nvGrpSpPr>
          <p:cNvPr id="163885" name="Group 45"/>
          <p:cNvGrpSpPr>
            <a:grpSpLocks/>
          </p:cNvGrpSpPr>
          <p:nvPr/>
        </p:nvGrpSpPr>
        <p:grpSpPr bwMode="auto">
          <a:xfrm>
            <a:off x="1455738" y="2824163"/>
            <a:ext cx="5724525" cy="452437"/>
            <a:chOff x="917" y="1877"/>
            <a:chExt cx="3633" cy="286"/>
          </a:xfrm>
        </p:grpSpPr>
        <p:graphicFrame>
          <p:nvGraphicFramePr>
            <p:cNvPr id="35868" name="Object 35"/>
            <p:cNvGraphicFramePr>
              <a:graphicFrameLocks noChangeAspect="1"/>
            </p:cNvGraphicFramePr>
            <p:nvPr/>
          </p:nvGraphicFramePr>
          <p:xfrm>
            <a:off x="917" y="1877"/>
            <a:ext cx="1044" cy="284"/>
          </p:xfrm>
          <a:graphic>
            <a:graphicData uri="http://schemas.openxmlformats.org/presentationml/2006/ole">
              <mc:AlternateContent xmlns:mc="http://schemas.openxmlformats.org/markup-compatibility/2006">
                <mc:Choice xmlns:v="urn:schemas-microsoft-com:vml" Requires="v">
                  <p:oleObj spid="_x0000_s35919" name="公式" r:id="rId16" imgW="799753" imgH="215806" progId="Equation.3">
                    <p:embed/>
                  </p:oleObj>
                </mc:Choice>
                <mc:Fallback>
                  <p:oleObj name="公式" r:id="rId16" imgW="799753" imgH="215806" progId="Equation.3">
                    <p:embed/>
                    <p:pic>
                      <p:nvPicPr>
                        <p:cNvPr id="0" name="Object 3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7" y="1877"/>
                          <a:ext cx="1044" cy="2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9" name="Object 36"/>
            <p:cNvGraphicFramePr>
              <a:graphicFrameLocks noChangeAspect="1"/>
            </p:cNvGraphicFramePr>
            <p:nvPr/>
          </p:nvGraphicFramePr>
          <p:xfrm>
            <a:off x="2220" y="1877"/>
            <a:ext cx="1018" cy="271"/>
          </p:xfrm>
          <a:graphic>
            <a:graphicData uri="http://schemas.openxmlformats.org/presentationml/2006/ole">
              <mc:AlternateContent xmlns:mc="http://schemas.openxmlformats.org/markup-compatibility/2006">
                <mc:Choice xmlns:v="urn:schemas-microsoft-com:vml" Requires="v">
                  <p:oleObj spid="_x0000_s35920" name="公式" r:id="rId18" imgW="825142" imgH="215806" progId="Equation.3">
                    <p:embed/>
                  </p:oleObj>
                </mc:Choice>
                <mc:Fallback>
                  <p:oleObj name="公式" r:id="rId18" imgW="825142" imgH="215806" progId="Equation.3">
                    <p:embed/>
                    <p:pic>
                      <p:nvPicPr>
                        <p:cNvPr id="0" name="Object 3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20" y="1877"/>
                          <a:ext cx="1018"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70" name="Object 37"/>
            <p:cNvGraphicFramePr>
              <a:graphicFrameLocks noChangeAspect="1"/>
            </p:cNvGraphicFramePr>
            <p:nvPr/>
          </p:nvGraphicFramePr>
          <p:xfrm>
            <a:off x="3517" y="1877"/>
            <a:ext cx="1033" cy="286"/>
          </p:xfrm>
          <a:graphic>
            <a:graphicData uri="http://schemas.openxmlformats.org/presentationml/2006/ole">
              <mc:AlternateContent xmlns:mc="http://schemas.openxmlformats.org/markup-compatibility/2006">
                <mc:Choice xmlns:v="urn:schemas-microsoft-com:vml" Requires="v">
                  <p:oleObj spid="_x0000_s35921" name="公式" r:id="rId20" imgW="825500" imgH="228600" progId="Equation.3">
                    <p:embed/>
                  </p:oleObj>
                </mc:Choice>
                <mc:Fallback>
                  <p:oleObj name="公式" r:id="rId20" imgW="825500" imgH="228600" progId="Equation.3">
                    <p:embed/>
                    <p:pic>
                      <p:nvPicPr>
                        <p:cNvPr id="0" name="Object 3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17" y="1877"/>
                          <a:ext cx="1033" cy="2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63887" name="Group 47"/>
          <p:cNvGrpSpPr>
            <a:grpSpLocks/>
          </p:cNvGrpSpPr>
          <p:nvPr/>
        </p:nvGrpSpPr>
        <p:grpSpPr bwMode="auto">
          <a:xfrm>
            <a:off x="1471613" y="3357563"/>
            <a:ext cx="5738812" cy="458787"/>
            <a:chOff x="927" y="2115"/>
            <a:chExt cx="3615" cy="289"/>
          </a:xfrm>
        </p:grpSpPr>
        <p:graphicFrame>
          <p:nvGraphicFramePr>
            <p:cNvPr id="35865" name="Object 38"/>
            <p:cNvGraphicFramePr>
              <a:graphicFrameLocks noChangeAspect="1"/>
            </p:cNvGraphicFramePr>
            <p:nvPr/>
          </p:nvGraphicFramePr>
          <p:xfrm>
            <a:off x="927" y="2115"/>
            <a:ext cx="1023" cy="273"/>
          </p:xfrm>
          <a:graphic>
            <a:graphicData uri="http://schemas.openxmlformats.org/presentationml/2006/ole">
              <mc:AlternateContent xmlns:mc="http://schemas.openxmlformats.org/markup-compatibility/2006">
                <mc:Choice xmlns:v="urn:schemas-microsoft-com:vml" Requires="v">
                  <p:oleObj spid="_x0000_s35922" name="公式" r:id="rId22" imgW="825142" imgH="215806" progId="Equation.3">
                    <p:embed/>
                  </p:oleObj>
                </mc:Choice>
                <mc:Fallback>
                  <p:oleObj name="公式" r:id="rId22" imgW="825142" imgH="215806" progId="Equation.3">
                    <p:embed/>
                    <p:pic>
                      <p:nvPicPr>
                        <p:cNvPr id="0" name="Object 3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27" y="2115"/>
                          <a:ext cx="1023"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6" name="Object 39"/>
            <p:cNvGraphicFramePr>
              <a:graphicFrameLocks noChangeAspect="1"/>
            </p:cNvGraphicFramePr>
            <p:nvPr/>
          </p:nvGraphicFramePr>
          <p:xfrm>
            <a:off x="2220" y="2120"/>
            <a:ext cx="1006" cy="280"/>
          </p:xfrm>
          <a:graphic>
            <a:graphicData uri="http://schemas.openxmlformats.org/presentationml/2006/ole">
              <mc:AlternateContent xmlns:mc="http://schemas.openxmlformats.org/markup-compatibility/2006">
                <mc:Choice xmlns:v="urn:schemas-microsoft-com:vml" Requires="v">
                  <p:oleObj spid="_x0000_s35923" name="公式" r:id="rId24" imgW="825500" imgH="228600" progId="Equation.3">
                    <p:embed/>
                  </p:oleObj>
                </mc:Choice>
                <mc:Fallback>
                  <p:oleObj name="公式" r:id="rId24" imgW="825500" imgH="228600" progId="Equation.3">
                    <p:embed/>
                    <p:pic>
                      <p:nvPicPr>
                        <p:cNvPr id="0" name="Object 3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220" y="2120"/>
                          <a:ext cx="1006" cy="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7" name="Object 40"/>
            <p:cNvGraphicFramePr>
              <a:graphicFrameLocks noChangeAspect="1"/>
            </p:cNvGraphicFramePr>
            <p:nvPr/>
          </p:nvGraphicFramePr>
          <p:xfrm>
            <a:off x="3508" y="2117"/>
            <a:ext cx="1034" cy="287"/>
          </p:xfrm>
          <a:graphic>
            <a:graphicData uri="http://schemas.openxmlformats.org/presentationml/2006/ole">
              <mc:AlternateContent xmlns:mc="http://schemas.openxmlformats.org/markup-compatibility/2006">
                <mc:Choice xmlns:v="urn:schemas-microsoft-com:vml" Requires="v">
                  <p:oleObj spid="_x0000_s35924" name="公式" r:id="rId26" imgW="825500" imgH="228600" progId="Equation.3">
                    <p:embed/>
                  </p:oleObj>
                </mc:Choice>
                <mc:Fallback>
                  <p:oleObj name="公式" r:id="rId26" imgW="825500" imgH="228600" progId="Equation.3">
                    <p:embed/>
                    <p:pic>
                      <p:nvPicPr>
                        <p:cNvPr id="0" name="Object 4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08" y="2117"/>
                          <a:ext cx="1034" cy="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63882" name="Object 42"/>
          <p:cNvGraphicFramePr>
            <a:graphicFrameLocks noChangeAspect="1"/>
          </p:cNvGraphicFramePr>
          <p:nvPr/>
        </p:nvGraphicFramePr>
        <p:xfrm>
          <a:off x="396875" y="4225925"/>
          <a:ext cx="8509000" cy="1284288"/>
        </p:xfrm>
        <a:graphic>
          <a:graphicData uri="http://schemas.openxmlformats.org/presentationml/2006/ole">
            <mc:AlternateContent xmlns:mc="http://schemas.openxmlformats.org/markup-compatibility/2006">
              <mc:Choice xmlns:v="urn:schemas-microsoft-com:vml" Requires="v">
                <p:oleObj spid="_x0000_s35925" name="公式" r:id="rId28" imgW="5232400" imgH="660400" progId="Equation.3">
                  <p:embed/>
                </p:oleObj>
              </mc:Choice>
              <mc:Fallback>
                <p:oleObj name="公式" r:id="rId28" imgW="5232400" imgH="660400" progId="Equation.3">
                  <p:embed/>
                  <p:pic>
                    <p:nvPicPr>
                      <p:cNvPr id="0" name="Object 4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6875" y="4225925"/>
                        <a:ext cx="8509000" cy="1284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83" name="Object 43"/>
          <p:cNvGraphicFramePr>
            <a:graphicFrameLocks noChangeAspect="1"/>
          </p:cNvGraphicFramePr>
          <p:nvPr/>
        </p:nvGraphicFramePr>
        <p:xfrm>
          <a:off x="385763" y="5472113"/>
          <a:ext cx="4511675" cy="577850"/>
        </p:xfrm>
        <a:graphic>
          <a:graphicData uri="http://schemas.openxmlformats.org/presentationml/2006/ole">
            <mc:AlternateContent xmlns:mc="http://schemas.openxmlformats.org/markup-compatibility/2006">
              <mc:Choice xmlns:v="urn:schemas-microsoft-com:vml" Requires="v">
                <p:oleObj spid="_x0000_s35926" name="公式" r:id="rId30" imgW="2273300" imgH="292100" progId="Equation.3">
                  <p:embed/>
                </p:oleObj>
              </mc:Choice>
              <mc:Fallback>
                <p:oleObj name="公式" r:id="rId30" imgW="2273300" imgH="292100" progId="Equation.3">
                  <p:embed/>
                  <p:pic>
                    <p:nvPicPr>
                      <p:cNvPr id="0" name="Object 4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85763" y="5472113"/>
                        <a:ext cx="4511675" cy="577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90" name="Object 50"/>
          <p:cNvGraphicFramePr>
            <a:graphicFrameLocks noChangeAspect="1"/>
          </p:cNvGraphicFramePr>
          <p:nvPr/>
        </p:nvGraphicFramePr>
        <p:xfrm>
          <a:off x="4362450" y="6189663"/>
          <a:ext cx="860425" cy="455612"/>
        </p:xfrm>
        <a:graphic>
          <a:graphicData uri="http://schemas.openxmlformats.org/presentationml/2006/ole">
            <mc:AlternateContent xmlns:mc="http://schemas.openxmlformats.org/markup-compatibility/2006">
              <mc:Choice xmlns:v="urn:schemas-microsoft-com:vml" Requires="v">
                <p:oleObj spid="_x0000_s35927" name="公式" r:id="rId32" imgW="457200" imgH="228600" progId="Equation.3">
                  <p:embed/>
                </p:oleObj>
              </mc:Choice>
              <mc:Fallback>
                <p:oleObj name="公式" r:id="rId32" imgW="457200" imgH="228600" progId="Equation.3">
                  <p:embed/>
                  <p:pic>
                    <p:nvPicPr>
                      <p:cNvPr id="0" name="Object 50"/>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362450" y="6189663"/>
                        <a:ext cx="86042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91" name="Object 51"/>
          <p:cNvGraphicFramePr>
            <a:graphicFrameLocks noChangeAspect="1"/>
          </p:cNvGraphicFramePr>
          <p:nvPr/>
        </p:nvGraphicFramePr>
        <p:xfrm>
          <a:off x="5314950" y="6189663"/>
          <a:ext cx="862013" cy="455612"/>
        </p:xfrm>
        <a:graphic>
          <a:graphicData uri="http://schemas.openxmlformats.org/presentationml/2006/ole">
            <mc:AlternateContent xmlns:mc="http://schemas.openxmlformats.org/markup-compatibility/2006">
              <mc:Choice xmlns:v="urn:schemas-microsoft-com:vml" Requires="v">
                <p:oleObj spid="_x0000_s35928" name="公式" r:id="rId34" imgW="457200" imgH="228600" progId="Equation.3">
                  <p:embed/>
                </p:oleObj>
              </mc:Choice>
              <mc:Fallback>
                <p:oleObj name="公式" r:id="rId34" imgW="457200" imgH="228600" progId="Equation.3">
                  <p:embed/>
                  <p:pic>
                    <p:nvPicPr>
                      <p:cNvPr id="0" name="Object 51"/>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314950" y="6189663"/>
                        <a:ext cx="862013"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92" name="Object 52"/>
          <p:cNvGraphicFramePr>
            <a:graphicFrameLocks noChangeAspect="1"/>
          </p:cNvGraphicFramePr>
          <p:nvPr/>
        </p:nvGraphicFramePr>
        <p:xfrm>
          <a:off x="6219825" y="6189663"/>
          <a:ext cx="857250" cy="455612"/>
        </p:xfrm>
        <a:graphic>
          <a:graphicData uri="http://schemas.openxmlformats.org/presentationml/2006/ole">
            <mc:AlternateContent xmlns:mc="http://schemas.openxmlformats.org/markup-compatibility/2006">
              <mc:Choice xmlns:v="urn:schemas-microsoft-com:vml" Requires="v">
                <p:oleObj spid="_x0000_s35929" name="公式" r:id="rId36" imgW="457200" imgH="228600" progId="Equation.3">
                  <p:embed/>
                </p:oleObj>
              </mc:Choice>
              <mc:Fallback>
                <p:oleObj name="公式" r:id="rId36" imgW="457200" imgH="228600" progId="Equation.3">
                  <p:embed/>
                  <p:pic>
                    <p:nvPicPr>
                      <p:cNvPr id="0" name="Object 52"/>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219825" y="6189663"/>
                        <a:ext cx="857250"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63893" name="Rectangle 53"/>
          <p:cNvSpPr>
            <a:spLocks noChangeArrowheads="1"/>
          </p:cNvSpPr>
          <p:nvPr/>
        </p:nvSpPr>
        <p:spPr bwMode="auto">
          <a:xfrm>
            <a:off x="7224713" y="6145213"/>
            <a:ext cx="866775" cy="3651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r>
              <a:rPr lang="en-US" altLang="zh-CN" sz="2400"/>
              <a:t>…</a:t>
            </a:r>
          </a:p>
        </p:txBody>
      </p:sp>
      <p:grpSp>
        <p:nvGrpSpPr>
          <p:cNvPr id="163905" name="Group 65"/>
          <p:cNvGrpSpPr>
            <a:grpSpLocks/>
          </p:cNvGrpSpPr>
          <p:nvPr/>
        </p:nvGrpSpPr>
        <p:grpSpPr bwMode="auto">
          <a:xfrm>
            <a:off x="4762500" y="5540375"/>
            <a:ext cx="4165600" cy="481013"/>
            <a:chOff x="3000" y="3490"/>
            <a:chExt cx="2624" cy="303"/>
          </a:xfrm>
        </p:grpSpPr>
        <p:sp>
          <p:nvSpPr>
            <p:cNvPr id="35861" name="Rectangle 58"/>
            <p:cNvSpPr>
              <a:spLocks noChangeArrowheads="1"/>
            </p:cNvSpPr>
            <p:nvPr/>
          </p:nvSpPr>
          <p:spPr bwMode="auto">
            <a:xfrm>
              <a:off x="3000" y="3490"/>
              <a:ext cx="2624" cy="2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indent="304800">
                <a:lnSpc>
                  <a:spcPct val="130000"/>
                </a:lnSpc>
              </a:pPr>
              <a:r>
                <a:rPr lang="zh-CN" altLang="en-US" sz="2400"/>
                <a:t>，          ，          ，            ；</a:t>
              </a:r>
            </a:p>
          </p:txBody>
        </p:sp>
        <p:graphicFrame>
          <p:nvGraphicFramePr>
            <p:cNvPr id="35862" name="Object 55"/>
            <p:cNvGraphicFramePr>
              <a:graphicFrameLocks noChangeAspect="1"/>
            </p:cNvGraphicFramePr>
            <p:nvPr/>
          </p:nvGraphicFramePr>
          <p:xfrm>
            <a:off x="3347" y="3491"/>
            <a:ext cx="493" cy="275"/>
          </p:xfrm>
          <a:graphic>
            <a:graphicData uri="http://schemas.openxmlformats.org/presentationml/2006/ole">
              <mc:AlternateContent xmlns:mc="http://schemas.openxmlformats.org/markup-compatibility/2006">
                <mc:Choice xmlns:v="urn:schemas-microsoft-com:vml" Requires="v">
                  <p:oleObj spid="_x0000_s35930" name="公式" r:id="rId38" imgW="444114" imgH="215713" progId="Equation.3">
                    <p:embed/>
                  </p:oleObj>
                </mc:Choice>
                <mc:Fallback>
                  <p:oleObj name="公式" r:id="rId38" imgW="444114" imgH="215713" progId="Equation.3">
                    <p:embed/>
                    <p:pic>
                      <p:nvPicPr>
                        <p:cNvPr id="0" name="Object 55"/>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347" y="3491"/>
                          <a:ext cx="493" cy="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3" name="Object 56"/>
            <p:cNvGraphicFramePr>
              <a:graphicFrameLocks noChangeAspect="1"/>
            </p:cNvGraphicFramePr>
            <p:nvPr/>
          </p:nvGraphicFramePr>
          <p:xfrm>
            <a:off x="4013" y="3491"/>
            <a:ext cx="458" cy="289"/>
          </p:xfrm>
          <a:graphic>
            <a:graphicData uri="http://schemas.openxmlformats.org/presentationml/2006/ole">
              <mc:AlternateContent xmlns:mc="http://schemas.openxmlformats.org/markup-compatibility/2006">
                <mc:Choice xmlns:v="urn:schemas-microsoft-com:vml" Requires="v">
                  <p:oleObj spid="_x0000_s35931" name="公式" r:id="rId40" imgW="444307" imgH="228501" progId="Equation.3">
                    <p:embed/>
                  </p:oleObj>
                </mc:Choice>
                <mc:Fallback>
                  <p:oleObj name="公式" r:id="rId40" imgW="444307" imgH="228501" progId="Equation.3">
                    <p:embed/>
                    <p:pic>
                      <p:nvPicPr>
                        <p:cNvPr id="0" name="Object 56"/>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013" y="3491"/>
                          <a:ext cx="458" cy="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4" name="Object 57"/>
            <p:cNvGraphicFramePr>
              <a:graphicFrameLocks noChangeAspect="1"/>
            </p:cNvGraphicFramePr>
            <p:nvPr/>
          </p:nvGraphicFramePr>
          <p:xfrm>
            <a:off x="4706" y="3504"/>
            <a:ext cx="511" cy="289"/>
          </p:xfrm>
          <a:graphic>
            <a:graphicData uri="http://schemas.openxmlformats.org/presentationml/2006/ole">
              <mc:AlternateContent xmlns:mc="http://schemas.openxmlformats.org/markup-compatibility/2006">
                <mc:Choice xmlns:v="urn:schemas-microsoft-com:vml" Requires="v">
                  <p:oleObj spid="_x0000_s35932" name="公式" r:id="rId42" imgW="444307" imgH="228501" progId="Equation.3">
                    <p:embed/>
                  </p:oleObj>
                </mc:Choice>
                <mc:Fallback>
                  <p:oleObj name="公式" r:id="rId42" imgW="444307" imgH="228501" progId="Equation.3">
                    <p:embed/>
                    <p:pic>
                      <p:nvPicPr>
                        <p:cNvPr id="0" name="Object 57"/>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706" y="3504"/>
                          <a:ext cx="511" cy="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63899" name="Group 59"/>
          <p:cNvGrpSpPr>
            <a:grpSpLocks/>
          </p:cNvGrpSpPr>
          <p:nvPr/>
        </p:nvGrpSpPr>
        <p:grpSpPr bwMode="auto">
          <a:xfrm>
            <a:off x="433388" y="6132513"/>
            <a:ext cx="3835400" cy="544512"/>
            <a:chOff x="2823" y="2809"/>
            <a:chExt cx="2416" cy="343"/>
          </a:xfrm>
        </p:grpSpPr>
        <p:graphicFrame>
          <p:nvGraphicFramePr>
            <p:cNvPr id="35856" name="Object 60"/>
            <p:cNvGraphicFramePr>
              <a:graphicFrameLocks noChangeAspect="1"/>
            </p:cNvGraphicFramePr>
            <p:nvPr/>
          </p:nvGraphicFramePr>
          <p:xfrm>
            <a:off x="2823" y="2833"/>
            <a:ext cx="514" cy="289"/>
          </p:xfrm>
          <a:graphic>
            <a:graphicData uri="http://schemas.openxmlformats.org/presentationml/2006/ole">
              <mc:AlternateContent xmlns:mc="http://schemas.openxmlformats.org/markup-compatibility/2006">
                <mc:Choice xmlns:v="urn:schemas-microsoft-com:vml" Requires="v">
                  <p:oleObj spid="_x0000_s35933" name="公式" r:id="rId44" imgW="457200" imgH="228600" progId="Equation.3">
                    <p:embed/>
                  </p:oleObj>
                </mc:Choice>
                <mc:Fallback>
                  <p:oleObj name="公式" r:id="rId44" imgW="457200" imgH="228600" progId="Equation.3">
                    <p:embed/>
                    <p:pic>
                      <p:nvPicPr>
                        <p:cNvPr id="0" name="Object 60"/>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823" y="2833"/>
                          <a:ext cx="514" cy="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7" name="Object 61"/>
            <p:cNvGraphicFramePr>
              <a:graphicFrameLocks noChangeAspect="1"/>
            </p:cNvGraphicFramePr>
            <p:nvPr/>
          </p:nvGraphicFramePr>
          <p:xfrm>
            <a:off x="3364" y="2845"/>
            <a:ext cx="513" cy="275"/>
          </p:xfrm>
          <a:graphic>
            <a:graphicData uri="http://schemas.openxmlformats.org/presentationml/2006/ole">
              <mc:AlternateContent xmlns:mc="http://schemas.openxmlformats.org/markup-compatibility/2006">
                <mc:Choice xmlns:v="urn:schemas-microsoft-com:vml" Requires="v">
                  <p:oleObj spid="_x0000_s35934" name="公式" r:id="rId46" imgW="457002" imgH="215806" progId="Equation.3">
                    <p:embed/>
                  </p:oleObj>
                </mc:Choice>
                <mc:Fallback>
                  <p:oleObj name="公式" r:id="rId46" imgW="457002" imgH="215806" progId="Equation.3">
                    <p:embed/>
                    <p:pic>
                      <p:nvPicPr>
                        <p:cNvPr id="0" name="Object 61"/>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364" y="2845"/>
                          <a:ext cx="513" cy="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8" name="Object 62"/>
            <p:cNvGraphicFramePr>
              <a:graphicFrameLocks noChangeAspect="1"/>
            </p:cNvGraphicFramePr>
            <p:nvPr/>
          </p:nvGraphicFramePr>
          <p:xfrm>
            <a:off x="3933" y="2863"/>
            <a:ext cx="514" cy="289"/>
          </p:xfrm>
          <a:graphic>
            <a:graphicData uri="http://schemas.openxmlformats.org/presentationml/2006/ole">
              <mc:AlternateContent xmlns:mc="http://schemas.openxmlformats.org/markup-compatibility/2006">
                <mc:Choice xmlns:v="urn:schemas-microsoft-com:vml" Requires="v">
                  <p:oleObj spid="_x0000_s35935" name="公式" r:id="rId48" imgW="457200" imgH="228600" progId="Equation.3">
                    <p:embed/>
                  </p:oleObj>
                </mc:Choice>
                <mc:Fallback>
                  <p:oleObj name="公式" r:id="rId48" imgW="457200" imgH="228600" progId="Equation.3">
                    <p:embed/>
                    <p:pic>
                      <p:nvPicPr>
                        <p:cNvPr id="0" name="Object 62"/>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933" y="2863"/>
                          <a:ext cx="514" cy="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9" name="Object 63"/>
            <p:cNvGraphicFramePr>
              <a:graphicFrameLocks noChangeAspect="1"/>
            </p:cNvGraphicFramePr>
            <p:nvPr/>
          </p:nvGraphicFramePr>
          <p:xfrm>
            <a:off x="4473" y="2863"/>
            <a:ext cx="513" cy="289"/>
          </p:xfrm>
          <a:graphic>
            <a:graphicData uri="http://schemas.openxmlformats.org/presentationml/2006/ole">
              <mc:AlternateContent xmlns:mc="http://schemas.openxmlformats.org/markup-compatibility/2006">
                <mc:Choice xmlns:v="urn:schemas-microsoft-com:vml" Requires="v">
                  <p:oleObj spid="_x0000_s35936" name="公式" r:id="rId50" imgW="457200" imgH="228600" progId="Equation.3">
                    <p:embed/>
                  </p:oleObj>
                </mc:Choice>
                <mc:Fallback>
                  <p:oleObj name="公式" r:id="rId50" imgW="457200" imgH="228600" progId="Equation.3">
                    <p:embed/>
                    <p:pic>
                      <p:nvPicPr>
                        <p:cNvPr id="0" name="Object 63"/>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473" y="2863"/>
                          <a:ext cx="513" cy="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35860" name="Rectangle 64"/>
            <p:cNvSpPr>
              <a:spLocks noChangeArrowheads="1"/>
            </p:cNvSpPr>
            <p:nvPr/>
          </p:nvSpPr>
          <p:spPr bwMode="auto">
            <a:xfrm>
              <a:off x="4855" y="2809"/>
              <a:ext cx="384" cy="2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0" tIns="0" rIns="0" bIns="0" anchorCtr="1">
              <a:spAutoFit/>
            </a:bodyPr>
            <a:lstStyle/>
            <a:p>
              <a:pPr indent="304800">
                <a:lnSpc>
                  <a:spcPct val="130000"/>
                </a:lnSpc>
              </a:pPr>
              <a:r>
                <a:rPr lang="zh-CN" altLang="en-US" sz="2400"/>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3873"/>
                                        </p:tgtEl>
                                        <p:attrNameLst>
                                          <p:attrName>style.visibility</p:attrName>
                                        </p:attrNameLst>
                                      </p:cBhvr>
                                      <p:to>
                                        <p:strVal val="visible"/>
                                      </p:to>
                                    </p:set>
                                    <p:animEffect transition="in" filter="fade">
                                      <p:cBhvr>
                                        <p:cTn id="7" dur="500"/>
                                        <p:tgtEl>
                                          <p:spTgt spid="163873"/>
                                        </p:tgtEl>
                                      </p:cBhvr>
                                    </p:animEffect>
                                  </p:childTnLst>
                                </p:cTn>
                              </p:par>
                              <p:par>
                                <p:cTn id="8" presetID="10" presetClass="entr" presetSubtype="0" fill="hold" nodeType="withEffect">
                                  <p:stCondLst>
                                    <p:cond delay="0"/>
                                  </p:stCondLst>
                                  <p:childTnLst>
                                    <p:set>
                                      <p:cBhvr>
                                        <p:cTn id="9" dur="1" fill="hold">
                                          <p:stCondLst>
                                            <p:cond delay="0"/>
                                          </p:stCondLst>
                                        </p:cTn>
                                        <p:tgtEl>
                                          <p:spTgt spid="163885"/>
                                        </p:tgtEl>
                                        <p:attrNameLst>
                                          <p:attrName>style.visibility</p:attrName>
                                        </p:attrNameLst>
                                      </p:cBhvr>
                                      <p:to>
                                        <p:strVal val="visible"/>
                                      </p:to>
                                    </p:set>
                                    <p:animEffect transition="in" filter="fade">
                                      <p:cBhvr>
                                        <p:cTn id="10" dur="500"/>
                                        <p:tgtEl>
                                          <p:spTgt spid="163885"/>
                                        </p:tgtEl>
                                      </p:cBhvr>
                                    </p:animEffect>
                                  </p:childTnLst>
                                </p:cTn>
                              </p:par>
                              <p:par>
                                <p:cTn id="11" presetID="10" presetClass="entr" presetSubtype="0" fill="hold" nodeType="withEffect">
                                  <p:stCondLst>
                                    <p:cond delay="0"/>
                                  </p:stCondLst>
                                  <p:childTnLst>
                                    <p:set>
                                      <p:cBhvr>
                                        <p:cTn id="12" dur="1" fill="hold">
                                          <p:stCondLst>
                                            <p:cond delay="0"/>
                                          </p:stCondLst>
                                        </p:cTn>
                                        <p:tgtEl>
                                          <p:spTgt spid="163887"/>
                                        </p:tgtEl>
                                        <p:attrNameLst>
                                          <p:attrName>style.visibility</p:attrName>
                                        </p:attrNameLst>
                                      </p:cBhvr>
                                      <p:to>
                                        <p:strVal val="visible"/>
                                      </p:to>
                                    </p:set>
                                    <p:animEffect transition="in" filter="fade">
                                      <p:cBhvr>
                                        <p:cTn id="13" dur="500"/>
                                        <p:tgtEl>
                                          <p:spTgt spid="16388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3871"/>
                                        </p:tgtEl>
                                        <p:attrNameLst>
                                          <p:attrName>style.visibility</p:attrName>
                                        </p:attrNameLst>
                                      </p:cBhvr>
                                      <p:to>
                                        <p:strVal val="visible"/>
                                      </p:to>
                                    </p:set>
                                    <p:animEffect transition="in" filter="fade">
                                      <p:cBhvr>
                                        <p:cTn id="18" dur="500"/>
                                        <p:tgtEl>
                                          <p:spTgt spid="163871"/>
                                        </p:tgtEl>
                                      </p:cBhvr>
                                    </p:animEffect>
                                  </p:childTnLst>
                                </p:cTn>
                              </p:par>
                              <p:par>
                                <p:cTn id="19" presetID="10" presetClass="entr" presetSubtype="0" fill="hold" nodeType="withEffect">
                                  <p:stCondLst>
                                    <p:cond delay="0"/>
                                  </p:stCondLst>
                                  <p:childTnLst>
                                    <p:set>
                                      <p:cBhvr>
                                        <p:cTn id="20" dur="1" fill="hold">
                                          <p:stCondLst>
                                            <p:cond delay="0"/>
                                          </p:stCondLst>
                                        </p:cTn>
                                        <p:tgtEl>
                                          <p:spTgt spid="163882"/>
                                        </p:tgtEl>
                                        <p:attrNameLst>
                                          <p:attrName>style.visibility</p:attrName>
                                        </p:attrNameLst>
                                      </p:cBhvr>
                                      <p:to>
                                        <p:strVal val="visible"/>
                                      </p:to>
                                    </p:set>
                                    <p:animEffect transition="in" filter="fade">
                                      <p:cBhvr>
                                        <p:cTn id="21" dur="500"/>
                                        <p:tgtEl>
                                          <p:spTgt spid="163882"/>
                                        </p:tgtEl>
                                      </p:cBhvr>
                                    </p:animEffect>
                                  </p:childTnLst>
                                </p:cTn>
                              </p:par>
                              <p:par>
                                <p:cTn id="22" presetID="10" presetClass="entr" presetSubtype="0" fill="hold" nodeType="withEffect">
                                  <p:stCondLst>
                                    <p:cond delay="0"/>
                                  </p:stCondLst>
                                  <p:childTnLst>
                                    <p:set>
                                      <p:cBhvr>
                                        <p:cTn id="23" dur="1" fill="hold">
                                          <p:stCondLst>
                                            <p:cond delay="0"/>
                                          </p:stCondLst>
                                        </p:cTn>
                                        <p:tgtEl>
                                          <p:spTgt spid="163883"/>
                                        </p:tgtEl>
                                        <p:attrNameLst>
                                          <p:attrName>style.visibility</p:attrName>
                                        </p:attrNameLst>
                                      </p:cBhvr>
                                      <p:to>
                                        <p:strVal val="visible"/>
                                      </p:to>
                                    </p:set>
                                    <p:animEffect transition="in" filter="fade">
                                      <p:cBhvr>
                                        <p:cTn id="24" dur="500"/>
                                        <p:tgtEl>
                                          <p:spTgt spid="163883"/>
                                        </p:tgtEl>
                                      </p:cBhvr>
                                    </p:animEffect>
                                  </p:childTnLst>
                                </p:cTn>
                              </p:par>
                              <p:par>
                                <p:cTn id="25" presetID="10" presetClass="entr" presetSubtype="0" fill="hold" nodeType="withEffect">
                                  <p:stCondLst>
                                    <p:cond delay="0"/>
                                  </p:stCondLst>
                                  <p:childTnLst>
                                    <p:set>
                                      <p:cBhvr>
                                        <p:cTn id="26" dur="1" fill="hold">
                                          <p:stCondLst>
                                            <p:cond delay="0"/>
                                          </p:stCondLst>
                                        </p:cTn>
                                        <p:tgtEl>
                                          <p:spTgt spid="163890"/>
                                        </p:tgtEl>
                                        <p:attrNameLst>
                                          <p:attrName>style.visibility</p:attrName>
                                        </p:attrNameLst>
                                      </p:cBhvr>
                                      <p:to>
                                        <p:strVal val="visible"/>
                                      </p:to>
                                    </p:set>
                                    <p:animEffect transition="in" filter="fade">
                                      <p:cBhvr>
                                        <p:cTn id="27" dur="500"/>
                                        <p:tgtEl>
                                          <p:spTgt spid="163890"/>
                                        </p:tgtEl>
                                      </p:cBhvr>
                                    </p:animEffect>
                                  </p:childTnLst>
                                </p:cTn>
                              </p:par>
                              <p:par>
                                <p:cTn id="28" presetID="10" presetClass="entr" presetSubtype="0" fill="hold" nodeType="withEffect">
                                  <p:stCondLst>
                                    <p:cond delay="0"/>
                                  </p:stCondLst>
                                  <p:childTnLst>
                                    <p:set>
                                      <p:cBhvr>
                                        <p:cTn id="29" dur="1" fill="hold">
                                          <p:stCondLst>
                                            <p:cond delay="0"/>
                                          </p:stCondLst>
                                        </p:cTn>
                                        <p:tgtEl>
                                          <p:spTgt spid="163891"/>
                                        </p:tgtEl>
                                        <p:attrNameLst>
                                          <p:attrName>style.visibility</p:attrName>
                                        </p:attrNameLst>
                                      </p:cBhvr>
                                      <p:to>
                                        <p:strVal val="visible"/>
                                      </p:to>
                                    </p:set>
                                    <p:animEffect transition="in" filter="fade">
                                      <p:cBhvr>
                                        <p:cTn id="30" dur="500"/>
                                        <p:tgtEl>
                                          <p:spTgt spid="163891"/>
                                        </p:tgtEl>
                                      </p:cBhvr>
                                    </p:animEffect>
                                  </p:childTnLst>
                                </p:cTn>
                              </p:par>
                              <p:par>
                                <p:cTn id="31" presetID="10" presetClass="entr" presetSubtype="0" fill="hold" nodeType="withEffect">
                                  <p:stCondLst>
                                    <p:cond delay="0"/>
                                  </p:stCondLst>
                                  <p:childTnLst>
                                    <p:set>
                                      <p:cBhvr>
                                        <p:cTn id="32" dur="1" fill="hold">
                                          <p:stCondLst>
                                            <p:cond delay="0"/>
                                          </p:stCondLst>
                                        </p:cTn>
                                        <p:tgtEl>
                                          <p:spTgt spid="163892"/>
                                        </p:tgtEl>
                                        <p:attrNameLst>
                                          <p:attrName>style.visibility</p:attrName>
                                        </p:attrNameLst>
                                      </p:cBhvr>
                                      <p:to>
                                        <p:strVal val="visible"/>
                                      </p:to>
                                    </p:set>
                                    <p:animEffect transition="in" filter="fade">
                                      <p:cBhvr>
                                        <p:cTn id="33" dur="500"/>
                                        <p:tgtEl>
                                          <p:spTgt spid="16389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3893"/>
                                        </p:tgtEl>
                                        <p:attrNameLst>
                                          <p:attrName>style.visibility</p:attrName>
                                        </p:attrNameLst>
                                      </p:cBhvr>
                                      <p:to>
                                        <p:strVal val="visible"/>
                                      </p:to>
                                    </p:set>
                                    <p:animEffect transition="in" filter="fade">
                                      <p:cBhvr>
                                        <p:cTn id="36" dur="500"/>
                                        <p:tgtEl>
                                          <p:spTgt spid="163893"/>
                                        </p:tgtEl>
                                      </p:cBhvr>
                                    </p:animEffect>
                                  </p:childTnLst>
                                </p:cTn>
                              </p:par>
                              <p:par>
                                <p:cTn id="37" presetID="10" presetClass="entr" presetSubtype="0" fill="hold" nodeType="withEffect">
                                  <p:stCondLst>
                                    <p:cond delay="0"/>
                                  </p:stCondLst>
                                  <p:childTnLst>
                                    <p:set>
                                      <p:cBhvr>
                                        <p:cTn id="38" dur="1" fill="hold">
                                          <p:stCondLst>
                                            <p:cond delay="0"/>
                                          </p:stCondLst>
                                        </p:cTn>
                                        <p:tgtEl>
                                          <p:spTgt spid="163905"/>
                                        </p:tgtEl>
                                        <p:attrNameLst>
                                          <p:attrName>style.visibility</p:attrName>
                                        </p:attrNameLst>
                                      </p:cBhvr>
                                      <p:to>
                                        <p:strVal val="visible"/>
                                      </p:to>
                                    </p:set>
                                    <p:animEffect transition="in" filter="fade">
                                      <p:cBhvr>
                                        <p:cTn id="39" dur="500"/>
                                        <p:tgtEl>
                                          <p:spTgt spid="163905"/>
                                        </p:tgtEl>
                                      </p:cBhvr>
                                    </p:animEffect>
                                  </p:childTnLst>
                                </p:cTn>
                              </p:par>
                              <p:par>
                                <p:cTn id="40" presetID="10" presetClass="entr" presetSubtype="0" fill="hold" nodeType="withEffect">
                                  <p:stCondLst>
                                    <p:cond delay="0"/>
                                  </p:stCondLst>
                                  <p:childTnLst>
                                    <p:set>
                                      <p:cBhvr>
                                        <p:cTn id="41" dur="1" fill="hold">
                                          <p:stCondLst>
                                            <p:cond delay="0"/>
                                          </p:stCondLst>
                                        </p:cTn>
                                        <p:tgtEl>
                                          <p:spTgt spid="163899"/>
                                        </p:tgtEl>
                                        <p:attrNameLst>
                                          <p:attrName>style.visibility</p:attrName>
                                        </p:attrNameLst>
                                      </p:cBhvr>
                                      <p:to>
                                        <p:strVal val="visible"/>
                                      </p:to>
                                    </p:set>
                                    <p:animEffect transition="in" filter="fade">
                                      <p:cBhvr>
                                        <p:cTn id="42" dur="500"/>
                                        <p:tgtEl>
                                          <p:spTgt spid="163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1" grpId="0"/>
      <p:bldP spid="163873" grpId="0"/>
      <p:bldP spid="16389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4"/>
          <p:cNvGraphicFramePr>
            <a:graphicFrameLocks noChangeAspect="1"/>
          </p:cNvGraphicFramePr>
          <p:nvPr/>
        </p:nvGraphicFramePr>
        <p:xfrm>
          <a:off x="1106488" y="1244600"/>
          <a:ext cx="495300" cy="296863"/>
        </p:xfrm>
        <a:graphic>
          <a:graphicData uri="http://schemas.openxmlformats.org/presentationml/2006/ole">
            <mc:AlternateContent xmlns:mc="http://schemas.openxmlformats.org/markup-compatibility/2006">
              <mc:Choice xmlns:v="urn:schemas-microsoft-com:vml" Requires="v">
                <p:oleObj spid="_x0000_s37600" name="公式" r:id="rId3" imgW="393359" imgH="215713" progId="Equation.3">
                  <p:embed/>
                </p:oleObj>
              </mc:Choice>
              <mc:Fallback>
                <p:oleObj name="公式" r:id="rId3" imgW="393359" imgH="215713"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488" y="1244600"/>
                        <a:ext cx="495300" cy="296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67" name="Object 5"/>
          <p:cNvGraphicFramePr>
            <a:graphicFrameLocks noChangeAspect="1"/>
          </p:cNvGraphicFramePr>
          <p:nvPr/>
        </p:nvGraphicFramePr>
        <p:xfrm>
          <a:off x="1601788" y="1252538"/>
          <a:ext cx="539750" cy="288925"/>
        </p:xfrm>
        <a:graphic>
          <a:graphicData uri="http://schemas.openxmlformats.org/presentationml/2006/ole">
            <mc:AlternateContent xmlns:mc="http://schemas.openxmlformats.org/markup-compatibility/2006">
              <mc:Choice xmlns:v="urn:schemas-microsoft-com:vml" Requires="v">
                <p:oleObj spid="_x0000_s37601" name="公式" r:id="rId5" imgW="406048" imgH="215713" progId="Equation.3">
                  <p:embed/>
                </p:oleObj>
              </mc:Choice>
              <mc:Fallback>
                <p:oleObj name="公式" r:id="rId5" imgW="406048" imgH="215713"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1788" y="1252538"/>
                        <a:ext cx="539750"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68" name="Object 6"/>
          <p:cNvGraphicFramePr>
            <a:graphicFrameLocks noChangeAspect="1"/>
          </p:cNvGraphicFramePr>
          <p:nvPr/>
        </p:nvGraphicFramePr>
        <p:xfrm>
          <a:off x="2141538" y="1227138"/>
          <a:ext cx="541337" cy="315912"/>
        </p:xfrm>
        <a:graphic>
          <a:graphicData uri="http://schemas.openxmlformats.org/presentationml/2006/ole">
            <mc:AlternateContent xmlns:mc="http://schemas.openxmlformats.org/markup-compatibility/2006">
              <mc:Choice xmlns:v="urn:schemas-microsoft-com:vml" Requires="v">
                <p:oleObj spid="_x0000_s37602" name="公式" r:id="rId7" imgW="393529" imgH="228501" progId="Equation.3">
                  <p:embed/>
                </p:oleObj>
              </mc:Choice>
              <mc:Fallback>
                <p:oleObj name="公式" r:id="rId7" imgW="393529" imgH="228501"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1538" y="1227138"/>
                        <a:ext cx="541337" cy="315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69" name="Object 7"/>
          <p:cNvGraphicFramePr>
            <a:graphicFrameLocks noChangeAspect="1"/>
          </p:cNvGraphicFramePr>
          <p:nvPr/>
        </p:nvGraphicFramePr>
        <p:xfrm>
          <a:off x="2636838" y="1271588"/>
          <a:ext cx="539750" cy="288925"/>
        </p:xfrm>
        <a:graphic>
          <a:graphicData uri="http://schemas.openxmlformats.org/presentationml/2006/ole">
            <mc:AlternateContent xmlns:mc="http://schemas.openxmlformats.org/markup-compatibility/2006">
              <mc:Choice xmlns:v="urn:schemas-microsoft-com:vml" Requires="v">
                <p:oleObj spid="_x0000_s37603" name="公式" r:id="rId9" imgW="406048" imgH="215713" progId="Equation.3">
                  <p:embed/>
                </p:oleObj>
              </mc:Choice>
              <mc:Fallback>
                <p:oleObj name="公式" r:id="rId9" imgW="406048" imgH="215713"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36838" y="1271588"/>
                        <a:ext cx="539750"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0" name="Object 8"/>
          <p:cNvGraphicFramePr>
            <a:graphicFrameLocks noChangeAspect="1"/>
          </p:cNvGraphicFramePr>
          <p:nvPr/>
        </p:nvGraphicFramePr>
        <p:xfrm>
          <a:off x="566738" y="3432175"/>
          <a:ext cx="539750" cy="301625"/>
        </p:xfrm>
        <a:graphic>
          <a:graphicData uri="http://schemas.openxmlformats.org/presentationml/2006/ole">
            <mc:AlternateContent xmlns:mc="http://schemas.openxmlformats.org/markup-compatibility/2006">
              <mc:Choice xmlns:v="urn:schemas-microsoft-com:vml" Requires="v">
                <p:oleObj spid="_x0000_s37604" name="公式" r:id="rId11" imgW="406224" imgH="228501" progId="Equation.3">
                  <p:embed/>
                </p:oleObj>
              </mc:Choice>
              <mc:Fallback>
                <p:oleObj name="公式" r:id="rId11" imgW="406224" imgH="228501"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6738" y="3432175"/>
                        <a:ext cx="5397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1" name="Object 9"/>
          <p:cNvGraphicFramePr>
            <a:graphicFrameLocks noChangeAspect="1"/>
          </p:cNvGraphicFramePr>
          <p:nvPr/>
        </p:nvGraphicFramePr>
        <p:xfrm>
          <a:off x="566738" y="3836988"/>
          <a:ext cx="539750" cy="301625"/>
        </p:xfrm>
        <a:graphic>
          <a:graphicData uri="http://schemas.openxmlformats.org/presentationml/2006/ole">
            <mc:AlternateContent xmlns:mc="http://schemas.openxmlformats.org/markup-compatibility/2006">
              <mc:Choice xmlns:v="urn:schemas-microsoft-com:vml" Requires="v">
                <p:oleObj spid="_x0000_s37605" name="公式" r:id="rId13" imgW="406224" imgH="228501" progId="Equation.3">
                  <p:embed/>
                </p:oleObj>
              </mc:Choice>
              <mc:Fallback>
                <p:oleObj name="公式" r:id="rId13" imgW="406224" imgH="228501"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6738" y="3836988"/>
                        <a:ext cx="5397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2" name="Object 10"/>
          <p:cNvGraphicFramePr>
            <a:graphicFrameLocks noChangeAspect="1"/>
          </p:cNvGraphicFramePr>
          <p:nvPr/>
        </p:nvGraphicFramePr>
        <p:xfrm>
          <a:off x="566738" y="1697038"/>
          <a:ext cx="539750" cy="303212"/>
        </p:xfrm>
        <a:graphic>
          <a:graphicData uri="http://schemas.openxmlformats.org/presentationml/2006/ole">
            <mc:AlternateContent xmlns:mc="http://schemas.openxmlformats.org/markup-compatibility/2006">
              <mc:Choice xmlns:v="urn:schemas-microsoft-com:vml" Requires="v">
                <p:oleObj spid="_x0000_s37606" name="公式" r:id="rId15" imgW="393359" imgH="215713" progId="Equation.3">
                  <p:embed/>
                </p:oleObj>
              </mc:Choice>
              <mc:Fallback>
                <p:oleObj name="公式" r:id="rId15" imgW="393359" imgH="215713"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38" y="1697038"/>
                        <a:ext cx="539750"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3" name="Object 11"/>
          <p:cNvGraphicFramePr>
            <a:graphicFrameLocks noChangeAspect="1"/>
          </p:cNvGraphicFramePr>
          <p:nvPr/>
        </p:nvGraphicFramePr>
        <p:xfrm>
          <a:off x="566738" y="2127250"/>
          <a:ext cx="539750" cy="288925"/>
        </p:xfrm>
        <a:graphic>
          <a:graphicData uri="http://schemas.openxmlformats.org/presentationml/2006/ole">
            <mc:AlternateContent xmlns:mc="http://schemas.openxmlformats.org/markup-compatibility/2006">
              <mc:Choice xmlns:v="urn:schemas-microsoft-com:vml" Requires="v">
                <p:oleObj spid="_x0000_s37607" name="公式" r:id="rId16" imgW="406048" imgH="215713" progId="Equation.3">
                  <p:embed/>
                </p:oleObj>
              </mc:Choice>
              <mc:Fallback>
                <p:oleObj name="公式" r:id="rId16" imgW="406048" imgH="215713" progId="Equation.3">
                  <p:embed/>
                  <p:pic>
                    <p:nvPicPr>
                      <p:cNvPr id="0" name="Object 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6738" y="2127250"/>
                        <a:ext cx="539750"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4" name="Object 12"/>
          <p:cNvGraphicFramePr>
            <a:graphicFrameLocks noChangeAspect="1"/>
          </p:cNvGraphicFramePr>
          <p:nvPr/>
        </p:nvGraphicFramePr>
        <p:xfrm>
          <a:off x="1150938" y="2127250"/>
          <a:ext cx="404812" cy="358775"/>
        </p:xfrm>
        <a:graphic>
          <a:graphicData uri="http://schemas.openxmlformats.org/presentationml/2006/ole">
            <mc:AlternateContent xmlns:mc="http://schemas.openxmlformats.org/markup-compatibility/2006">
              <mc:Choice xmlns:v="urn:schemas-microsoft-com:vml" Requires="v">
                <p:oleObj spid="_x0000_s37608" name="公式" r:id="rId18" imgW="228600" imgH="228600" progId="Equation.3">
                  <p:embed/>
                </p:oleObj>
              </mc:Choice>
              <mc:Fallback>
                <p:oleObj name="公式" r:id="rId18" imgW="228600" imgH="228600" progId="Equation.3">
                  <p:embed/>
                  <p:pic>
                    <p:nvPicPr>
                      <p:cNvPr id="0" name="Object 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50938" y="2127250"/>
                        <a:ext cx="404812" cy="35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5" name="Object 13"/>
          <p:cNvGraphicFramePr>
            <a:graphicFrameLocks noChangeAspect="1"/>
          </p:cNvGraphicFramePr>
          <p:nvPr/>
        </p:nvGraphicFramePr>
        <p:xfrm>
          <a:off x="566738" y="2576513"/>
          <a:ext cx="539750" cy="315912"/>
        </p:xfrm>
        <a:graphic>
          <a:graphicData uri="http://schemas.openxmlformats.org/presentationml/2006/ole">
            <mc:AlternateContent xmlns:mc="http://schemas.openxmlformats.org/markup-compatibility/2006">
              <mc:Choice xmlns:v="urn:schemas-microsoft-com:vml" Requires="v">
                <p:oleObj spid="_x0000_s37609" name="公式" r:id="rId20" imgW="393529" imgH="228501" progId="Equation.3">
                  <p:embed/>
                </p:oleObj>
              </mc:Choice>
              <mc:Fallback>
                <p:oleObj name="公式" r:id="rId20" imgW="393529" imgH="228501" progId="Equation.3">
                  <p:embed/>
                  <p:pic>
                    <p:nvPicPr>
                      <p:cNvPr id="0" name="Object 1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6738" y="2576513"/>
                        <a:ext cx="539750" cy="315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6" name="Object 14"/>
          <p:cNvGraphicFramePr>
            <a:graphicFrameLocks noChangeAspect="1"/>
          </p:cNvGraphicFramePr>
          <p:nvPr/>
        </p:nvGraphicFramePr>
        <p:xfrm>
          <a:off x="1150938" y="2532063"/>
          <a:ext cx="449262" cy="347662"/>
        </p:xfrm>
        <a:graphic>
          <a:graphicData uri="http://schemas.openxmlformats.org/presentationml/2006/ole">
            <mc:AlternateContent xmlns:mc="http://schemas.openxmlformats.org/markup-compatibility/2006">
              <mc:Choice xmlns:v="urn:schemas-microsoft-com:vml" Requires="v">
                <p:oleObj spid="_x0000_s37610" name="公式" r:id="rId22" imgW="291973" imgH="228501" progId="Equation.3">
                  <p:embed/>
                </p:oleObj>
              </mc:Choice>
              <mc:Fallback>
                <p:oleObj name="公式" r:id="rId22" imgW="291973" imgH="228501" progId="Equation.3">
                  <p:embed/>
                  <p:pic>
                    <p:nvPicPr>
                      <p:cNvPr id="0" name="Object 1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50938" y="2532063"/>
                        <a:ext cx="449262" cy="347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7" name="Object 15"/>
          <p:cNvGraphicFramePr>
            <a:graphicFrameLocks noChangeAspect="1"/>
          </p:cNvGraphicFramePr>
          <p:nvPr/>
        </p:nvGraphicFramePr>
        <p:xfrm>
          <a:off x="2232025" y="3400425"/>
          <a:ext cx="360363" cy="346075"/>
        </p:xfrm>
        <a:graphic>
          <a:graphicData uri="http://schemas.openxmlformats.org/presentationml/2006/ole">
            <mc:AlternateContent xmlns:mc="http://schemas.openxmlformats.org/markup-compatibility/2006">
              <mc:Choice xmlns:v="urn:schemas-microsoft-com:vml" Requires="v">
                <p:oleObj spid="_x0000_s37611" name="公式" r:id="rId24" imgW="241300" imgH="228600" progId="Equation.3">
                  <p:embed/>
                </p:oleObj>
              </mc:Choice>
              <mc:Fallback>
                <p:oleObj name="公式" r:id="rId24" imgW="241300" imgH="228600" progId="Equation.3">
                  <p:embed/>
                  <p:pic>
                    <p:nvPicPr>
                      <p:cNvPr id="0" name="Object 1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232025" y="3400425"/>
                        <a:ext cx="360363"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8" name="Object 16"/>
          <p:cNvGraphicFramePr>
            <a:graphicFrameLocks noChangeAspect="1"/>
          </p:cNvGraphicFramePr>
          <p:nvPr/>
        </p:nvGraphicFramePr>
        <p:xfrm>
          <a:off x="566738" y="2981325"/>
          <a:ext cx="539750" cy="288925"/>
        </p:xfrm>
        <a:graphic>
          <a:graphicData uri="http://schemas.openxmlformats.org/presentationml/2006/ole">
            <mc:AlternateContent xmlns:mc="http://schemas.openxmlformats.org/markup-compatibility/2006">
              <mc:Choice xmlns:v="urn:schemas-microsoft-com:vml" Requires="v">
                <p:oleObj spid="_x0000_s37612" name="公式" r:id="rId26" imgW="406048" imgH="215713" progId="Equation.3">
                  <p:embed/>
                </p:oleObj>
              </mc:Choice>
              <mc:Fallback>
                <p:oleObj name="公式" r:id="rId26" imgW="406048" imgH="215713" progId="Equation.3">
                  <p:embed/>
                  <p:pic>
                    <p:nvPicPr>
                      <p:cNvPr id="0" name="Object 1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6738" y="2981325"/>
                        <a:ext cx="539750"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9" name="Object 17"/>
          <p:cNvGraphicFramePr>
            <a:graphicFrameLocks noChangeAspect="1"/>
          </p:cNvGraphicFramePr>
          <p:nvPr/>
        </p:nvGraphicFramePr>
        <p:xfrm>
          <a:off x="1692275" y="2576513"/>
          <a:ext cx="404813" cy="346075"/>
        </p:xfrm>
        <a:graphic>
          <a:graphicData uri="http://schemas.openxmlformats.org/presentationml/2006/ole">
            <mc:AlternateContent xmlns:mc="http://schemas.openxmlformats.org/markup-compatibility/2006">
              <mc:Choice xmlns:v="urn:schemas-microsoft-com:vml" Requires="v">
                <p:oleObj spid="_x0000_s37613" name="公式" r:id="rId28" imgW="241300" imgH="228600" progId="Equation.3">
                  <p:embed/>
                </p:oleObj>
              </mc:Choice>
              <mc:Fallback>
                <p:oleObj name="公式" r:id="rId28" imgW="241300" imgH="228600" progId="Equation.3">
                  <p:embed/>
                  <p:pic>
                    <p:nvPicPr>
                      <p:cNvPr id="0" name="Object 1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692275" y="2576513"/>
                        <a:ext cx="404813"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0" name="Object 18"/>
          <p:cNvGraphicFramePr>
            <a:graphicFrameLocks noChangeAspect="1"/>
          </p:cNvGraphicFramePr>
          <p:nvPr/>
        </p:nvGraphicFramePr>
        <p:xfrm>
          <a:off x="1692275" y="2981325"/>
          <a:ext cx="358775" cy="358775"/>
        </p:xfrm>
        <a:graphic>
          <a:graphicData uri="http://schemas.openxmlformats.org/presentationml/2006/ole">
            <mc:AlternateContent xmlns:mc="http://schemas.openxmlformats.org/markup-compatibility/2006">
              <mc:Choice xmlns:v="urn:schemas-microsoft-com:vml" Requires="v">
                <p:oleObj spid="_x0000_s37614" name="公式" r:id="rId30" imgW="228600" imgH="228600" progId="Equation.3">
                  <p:embed/>
                </p:oleObj>
              </mc:Choice>
              <mc:Fallback>
                <p:oleObj name="公式" r:id="rId30" imgW="228600" imgH="228600" progId="Equation.3">
                  <p:embed/>
                  <p:pic>
                    <p:nvPicPr>
                      <p:cNvPr id="0" name="Object 1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692275" y="2981325"/>
                        <a:ext cx="358775" cy="35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1" name="Object 19"/>
          <p:cNvGraphicFramePr>
            <a:graphicFrameLocks noChangeAspect="1"/>
          </p:cNvGraphicFramePr>
          <p:nvPr/>
        </p:nvGraphicFramePr>
        <p:xfrm>
          <a:off x="2185988" y="2994025"/>
          <a:ext cx="450850" cy="347663"/>
        </p:xfrm>
        <a:graphic>
          <a:graphicData uri="http://schemas.openxmlformats.org/presentationml/2006/ole">
            <mc:AlternateContent xmlns:mc="http://schemas.openxmlformats.org/markup-compatibility/2006">
              <mc:Choice xmlns:v="urn:schemas-microsoft-com:vml" Requires="v">
                <p:oleObj spid="_x0000_s37615" name="公式" r:id="rId32" imgW="291973" imgH="228501" progId="Equation.3">
                  <p:embed/>
                </p:oleObj>
              </mc:Choice>
              <mc:Fallback>
                <p:oleObj name="公式" r:id="rId32" imgW="291973" imgH="228501" progId="Equation.3">
                  <p:embed/>
                  <p:pic>
                    <p:nvPicPr>
                      <p:cNvPr id="0" name="Object 1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185988" y="2994025"/>
                        <a:ext cx="450850" cy="34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2" name="Object 20"/>
          <p:cNvGraphicFramePr>
            <a:graphicFrameLocks noChangeAspect="1"/>
          </p:cNvGraphicFramePr>
          <p:nvPr/>
        </p:nvGraphicFramePr>
        <p:xfrm>
          <a:off x="3176588" y="1271588"/>
          <a:ext cx="541337" cy="301625"/>
        </p:xfrm>
        <a:graphic>
          <a:graphicData uri="http://schemas.openxmlformats.org/presentationml/2006/ole">
            <mc:AlternateContent xmlns:mc="http://schemas.openxmlformats.org/markup-compatibility/2006">
              <mc:Choice xmlns:v="urn:schemas-microsoft-com:vml" Requires="v">
                <p:oleObj spid="_x0000_s37616" name="公式" r:id="rId34" imgW="406224" imgH="228501" progId="Equation.3">
                  <p:embed/>
                </p:oleObj>
              </mc:Choice>
              <mc:Fallback>
                <p:oleObj name="公式" r:id="rId34" imgW="406224" imgH="228501" progId="Equation.3">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76588" y="1271588"/>
                        <a:ext cx="54133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3" name="Object 21"/>
          <p:cNvGraphicFramePr>
            <a:graphicFrameLocks noChangeAspect="1"/>
          </p:cNvGraphicFramePr>
          <p:nvPr/>
        </p:nvGraphicFramePr>
        <p:xfrm>
          <a:off x="1150938" y="3386138"/>
          <a:ext cx="450850" cy="333375"/>
        </p:xfrm>
        <a:graphic>
          <a:graphicData uri="http://schemas.openxmlformats.org/presentationml/2006/ole">
            <mc:AlternateContent xmlns:mc="http://schemas.openxmlformats.org/markup-compatibility/2006">
              <mc:Choice xmlns:v="urn:schemas-microsoft-com:vml" Requires="v">
                <p:oleObj spid="_x0000_s37617" name="公式" r:id="rId35" imgW="291847" imgH="215713" progId="Equation.3">
                  <p:embed/>
                </p:oleObj>
              </mc:Choice>
              <mc:Fallback>
                <p:oleObj name="公式" r:id="rId35" imgW="291847" imgH="215713" progId="Equation.3">
                  <p:embed/>
                  <p:pic>
                    <p:nvPicPr>
                      <p:cNvPr id="0" name="Object 2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150938" y="3386138"/>
                        <a:ext cx="450850" cy="333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4" name="Object 22"/>
          <p:cNvGraphicFramePr>
            <a:graphicFrameLocks noChangeAspect="1"/>
          </p:cNvGraphicFramePr>
          <p:nvPr/>
        </p:nvGraphicFramePr>
        <p:xfrm>
          <a:off x="2232025" y="3836988"/>
          <a:ext cx="404813" cy="360362"/>
        </p:xfrm>
        <a:graphic>
          <a:graphicData uri="http://schemas.openxmlformats.org/presentationml/2006/ole">
            <mc:AlternateContent xmlns:mc="http://schemas.openxmlformats.org/markup-compatibility/2006">
              <mc:Choice xmlns:v="urn:schemas-microsoft-com:vml" Requires="v">
                <p:oleObj spid="_x0000_s37618" name="公式" r:id="rId37" imgW="228600" imgH="228600" progId="Equation.3">
                  <p:embed/>
                </p:oleObj>
              </mc:Choice>
              <mc:Fallback>
                <p:oleObj name="公式" r:id="rId37" imgW="228600" imgH="228600" progId="Equation.3">
                  <p:embed/>
                  <p:pic>
                    <p:nvPicPr>
                      <p:cNvPr id="0" name="Object 22"/>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232025" y="3836988"/>
                        <a:ext cx="404813" cy="360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5" name="Object 23"/>
          <p:cNvGraphicFramePr>
            <a:graphicFrameLocks noChangeAspect="1"/>
          </p:cNvGraphicFramePr>
          <p:nvPr/>
        </p:nvGraphicFramePr>
        <p:xfrm>
          <a:off x="1150938" y="2981325"/>
          <a:ext cx="406400" cy="346075"/>
        </p:xfrm>
        <a:graphic>
          <a:graphicData uri="http://schemas.openxmlformats.org/presentationml/2006/ole">
            <mc:AlternateContent xmlns:mc="http://schemas.openxmlformats.org/markup-compatibility/2006">
              <mc:Choice xmlns:v="urn:schemas-microsoft-com:vml" Requires="v">
                <p:oleObj spid="_x0000_s37619" name="公式" r:id="rId39" imgW="241300" imgH="228600" progId="Equation.3">
                  <p:embed/>
                </p:oleObj>
              </mc:Choice>
              <mc:Fallback>
                <p:oleObj name="公式" r:id="rId39" imgW="241300" imgH="228600" progId="Equation.3">
                  <p:embed/>
                  <p:pic>
                    <p:nvPicPr>
                      <p:cNvPr id="0" name="Object 23"/>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150938" y="2981325"/>
                        <a:ext cx="4064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6" name="Object 24"/>
          <p:cNvGraphicFramePr>
            <a:graphicFrameLocks noChangeAspect="1"/>
          </p:cNvGraphicFramePr>
          <p:nvPr/>
        </p:nvGraphicFramePr>
        <p:xfrm>
          <a:off x="2771775" y="3386138"/>
          <a:ext cx="360363" cy="346075"/>
        </p:xfrm>
        <a:graphic>
          <a:graphicData uri="http://schemas.openxmlformats.org/presentationml/2006/ole">
            <mc:AlternateContent xmlns:mc="http://schemas.openxmlformats.org/markup-compatibility/2006">
              <mc:Choice xmlns:v="urn:schemas-microsoft-com:vml" Requires="v">
                <p:oleObj spid="_x0000_s37620" name="公式" r:id="rId41" imgW="241300" imgH="228600" progId="Equation.3">
                  <p:embed/>
                </p:oleObj>
              </mc:Choice>
              <mc:Fallback>
                <p:oleObj name="公式" r:id="rId41" imgW="241300" imgH="228600" progId="Equation.3">
                  <p:embed/>
                  <p:pic>
                    <p:nvPicPr>
                      <p:cNvPr id="0" name="Object 24"/>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771775" y="3386138"/>
                        <a:ext cx="360363"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7" name="Object 25"/>
          <p:cNvGraphicFramePr>
            <a:graphicFrameLocks noChangeAspect="1"/>
          </p:cNvGraphicFramePr>
          <p:nvPr/>
        </p:nvGraphicFramePr>
        <p:xfrm>
          <a:off x="3716338" y="1271588"/>
          <a:ext cx="585787" cy="327025"/>
        </p:xfrm>
        <a:graphic>
          <a:graphicData uri="http://schemas.openxmlformats.org/presentationml/2006/ole">
            <mc:AlternateContent xmlns:mc="http://schemas.openxmlformats.org/markup-compatibility/2006">
              <mc:Choice xmlns:v="urn:schemas-microsoft-com:vml" Requires="v">
                <p:oleObj spid="_x0000_s37621" name="公式" r:id="rId43" imgW="406224" imgH="228501" progId="Equation.3">
                  <p:embed/>
                </p:oleObj>
              </mc:Choice>
              <mc:Fallback>
                <p:oleObj name="公式" r:id="rId43" imgW="406224" imgH="228501" progId="Equation.3">
                  <p:embed/>
                  <p:pic>
                    <p:nvPicPr>
                      <p:cNvPr id="0" name="Object 25"/>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716338" y="1271588"/>
                        <a:ext cx="585787" cy="327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8" name="Object 26"/>
          <p:cNvGraphicFramePr>
            <a:graphicFrameLocks noChangeAspect="1"/>
          </p:cNvGraphicFramePr>
          <p:nvPr/>
        </p:nvGraphicFramePr>
        <p:xfrm>
          <a:off x="1150938" y="3836988"/>
          <a:ext cx="450850" cy="323850"/>
        </p:xfrm>
        <a:graphic>
          <a:graphicData uri="http://schemas.openxmlformats.org/presentationml/2006/ole">
            <mc:AlternateContent xmlns:mc="http://schemas.openxmlformats.org/markup-compatibility/2006">
              <mc:Choice xmlns:v="urn:schemas-microsoft-com:vml" Requires="v">
                <p:oleObj spid="_x0000_s37622" name="公式" r:id="rId45" imgW="304536" imgH="215713" progId="Equation.3">
                  <p:embed/>
                </p:oleObj>
              </mc:Choice>
              <mc:Fallback>
                <p:oleObj name="公式" r:id="rId45" imgW="304536" imgH="215713" progId="Equation.3">
                  <p:embed/>
                  <p:pic>
                    <p:nvPicPr>
                      <p:cNvPr id="0" name="Object 26"/>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150938" y="3836988"/>
                        <a:ext cx="450850" cy="323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9" name="Object 27"/>
          <p:cNvGraphicFramePr>
            <a:graphicFrameLocks noChangeAspect="1"/>
          </p:cNvGraphicFramePr>
          <p:nvPr/>
        </p:nvGraphicFramePr>
        <p:xfrm>
          <a:off x="1646238" y="3836988"/>
          <a:ext cx="449262" cy="322262"/>
        </p:xfrm>
        <a:graphic>
          <a:graphicData uri="http://schemas.openxmlformats.org/presentationml/2006/ole">
            <mc:AlternateContent xmlns:mc="http://schemas.openxmlformats.org/markup-compatibility/2006">
              <mc:Choice xmlns:v="urn:schemas-microsoft-com:vml" Requires="v">
                <p:oleObj spid="_x0000_s37623" name="公式" r:id="rId47" imgW="304536" imgH="215713" progId="Equation.3">
                  <p:embed/>
                </p:oleObj>
              </mc:Choice>
              <mc:Fallback>
                <p:oleObj name="公式" r:id="rId47" imgW="304536" imgH="215713" progId="Equation.3">
                  <p:embed/>
                  <p:pic>
                    <p:nvPicPr>
                      <p:cNvPr id="0" name="Object 27"/>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646238" y="3836988"/>
                        <a:ext cx="449262"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90" name="Object 28"/>
          <p:cNvGraphicFramePr>
            <a:graphicFrameLocks noChangeAspect="1"/>
          </p:cNvGraphicFramePr>
          <p:nvPr/>
        </p:nvGraphicFramePr>
        <p:xfrm>
          <a:off x="1646238" y="3386138"/>
          <a:ext cx="404812" cy="358775"/>
        </p:xfrm>
        <a:graphic>
          <a:graphicData uri="http://schemas.openxmlformats.org/presentationml/2006/ole">
            <mc:AlternateContent xmlns:mc="http://schemas.openxmlformats.org/markup-compatibility/2006">
              <mc:Choice xmlns:v="urn:schemas-microsoft-com:vml" Requires="v">
                <p:oleObj spid="_x0000_s37624" name="公式" r:id="rId49" imgW="228600" imgH="228600" progId="Equation.3">
                  <p:embed/>
                </p:oleObj>
              </mc:Choice>
              <mc:Fallback>
                <p:oleObj name="公式" r:id="rId49" imgW="228600" imgH="228600" progId="Equation.3">
                  <p:embed/>
                  <p:pic>
                    <p:nvPicPr>
                      <p:cNvPr id="0" name="Object 28"/>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646238" y="3386138"/>
                        <a:ext cx="404812" cy="35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91" name="Object 29"/>
          <p:cNvGraphicFramePr>
            <a:graphicFrameLocks noChangeAspect="1"/>
          </p:cNvGraphicFramePr>
          <p:nvPr/>
        </p:nvGraphicFramePr>
        <p:xfrm>
          <a:off x="2727325" y="3836988"/>
          <a:ext cx="450850" cy="334962"/>
        </p:xfrm>
        <a:graphic>
          <a:graphicData uri="http://schemas.openxmlformats.org/presentationml/2006/ole">
            <mc:AlternateContent xmlns:mc="http://schemas.openxmlformats.org/markup-compatibility/2006">
              <mc:Choice xmlns:v="urn:schemas-microsoft-com:vml" Requires="v">
                <p:oleObj spid="_x0000_s37625" name="公式" r:id="rId51" imgW="291847" imgH="215713" progId="Equation.3">
                  <p:embed/>
                </p:oleObj>
              </mc:Choice>
              <mc:Fallback>
                <p:oleObj name="公式" r:id="rId51" imgW="291847" imgH="215713" progId="Equation.3">
                  <p:embed/>
                  <p:pic>
                    <p:nvPicPr>
                      <p:cNvPr id="0" name="Object 29"/>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727325" y="3836988"/>
                        <a:ext cx="450850" cy="334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92" name="Object 30"/>
          <p:cNvGraphicFramePr>
            <a:graphicFrameLocks noChangeAspect="1"/>
          </p:cNvGraphicFramePr>
          <p:nvPr/>
        </p:nvGraphicFramePr>
        <p:xfrm>
          <a:off x="3267075" y="3792538"/>
          <a:ext cx="404813" cy="371475"/>
        </p:xfrm>
        <a:graphic>
          <a:graphicData uri="http://schemas.openxmlformats.org/presentationml/2006/ole">
            <mc:AlternateContent xmlns:mc="http://schemas.openxmlformats.org/markup-compatibility/2006">
              <mc:Choice xmlns:v="urn:schemas-microsoft-com:vml" Requires="v">
                <p:oleObj spid="_x0000_s37626" name="公式" r:id="rId53" imgW="241091" imgH="215713" progId="Equation.3">
                  <p:embed/>
                </p:oleObj>
              </mc:Choice>
              <mc:Fallback>
                <p:oleObj name="公式" r:id="rId53" imgW="241091" imgH="215713" progId="Equation.3">
                  <p:embed/>
                  <p:pic>
                    <p:nvPicPr>
                      <p:cNvPr id="0" name="Object 30"/>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267075" y="3792538"/>
                        <a:ext cx="404813" cy="37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11" name="Group 31"/>
          <p:cNvGraphicFramePr>
            <a:graphicFrameLocks noGrp="1"/>
          </p:cNvGraphicFramePr>
          <p:nvPr/>
        </p:nvGraphicFramePr>
        <p:xfrm>
          <a:off x="566738" y="1136650"/>
          <a:ext cx="3735387" cy="3067049"/>
        </p:xfrm>
        <a:graphic>
          <a:graphicData uri="http://schemas.openxmlformats.org/drawingml/2006/table">
            <a:tbl>
              <a:tblPr/>
              <a:tblGrid>
                <a:gridCol w="530225">
                  <a:extLst>
                    <a:ext uri="{9D8B030D-6E8A-4147-A177-3AD203B41FA5}">
                      <a16:colId xmlns:a16="http://schemas.microsoft.com/office/drawing/2014/main" val="20000"/>
                    </a:ext>
                  </a:extLst>
                </a:gridCol>
                <a:gridCol w="515937">
                  <a:extLst>
                    <a:ext uri="{9D8B030D-6E8A-4147-A177-3AD203B41FA5}">
                      <a16:colId xmlns:a16="http://schemas.microsoft.com/office/drawing/2014/main" val="20001"/>
                    </a:ext>
                  </a:extLst>
                </a:gridCol>
                <a:gridCol w="530225">
                  <a:extLst>
                    <a:ext uri="{9D8B030D-6E8A-4147-A177-3AD203B41FA5}">
                      <a16:colId xmlns:a16="http://schemas.microsoft.com/office/drawing/2014/main" val="20002"/>
                    </a:ext>
                  </a:extLst>
                </a:gridCol>
                <a:gridCol w="515938">
                  <a:extLst>
                    <a:ext uri="{9D8B030D-6E8A-4147-A177-3AD203B41FA5}">
                      <a16:colId xmlns:a16="http://schemas.microsoft.com/office/drawing/2014/main" val="20003"/>
                    </a:ext>
                  </a:extLst>
                </a:gridCol>
                <a:gridCol w="530225">
                  <a:extLst>
                    <a:ext uri="{9D8B030D-6E8A-4147-A177-3AD203B41FA5}">
                      <a16:colId xmlns:a16="http://schemas.microsoft.com/office/drawing/2014/main" val="20004"/>
                    </a:ext>
                  </a:extLst>
                </a:gridCol>
                <a:gridCol w="528637">
                  <a:extLst>
                    <a:ext uri="{9D8B030D-6E8A-4147-A177-3AD203B41FA5}">
                      <a16:colId xmlns:a16="http://schemas.microsoft.com/office/drawing/2014/main" val="20005"/>
                    </a:ext>
                  </a:extLst>
                </a:gridCol>
                <a:gridCol w="584200">
                  <a:extLst>
                    <a:ext uri="{9D8B030D-6E8A-4147-A177-3AD203B41FA5}">
                      <a16:colId xmlns:a16="http://schemas.microsoft.com/office/drawing/2014/main" val="20006"/>
                    </a:ext>
                  </a:extLst>
                </a:gridCol>
              </a:tblGrid>
              <a:tr h="5064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D</a:t>
                      </a: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67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67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67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67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67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67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22977" name="Rectangle 97"/>
          <p:cNvSpPr>
            <a:spLocks noChangeArrowheads="1"/>
          </p:cNvSpPr>
          <p:nvPr/>
        </p:nvSpPr>
        <p:spPr bwMode="auto">
          <a:xfrm>
            <a:off x="1142999" y="2057399"/>
            <a:ext cx="163513" cy="30777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square" lIns="0" tIns="0" rIns="0" bIns="0" anchorCtr="1">
            <a:spAutoFit/>
          </a:bodyPr>
          <a:lstStyle/>
          <a:p>
            <a:pPr indent="304800"/>
            <a:r>
              <a:rPr lang="zh-CN" altLang="en-US" sz="2000" b="1" dirty="0">
                <a:solidFill>
                  <a:srgbClr val="FF0000"/>
                </a:solidFill>
              </a:rPr>
              <a:t>＊</a:t>
            </a:r>
          </a:p>
        </p:txBody>
      </p:sp>
      <p:grpSp>
        <p:nvGrpSpPr>
          <p:cNvPr id="123156" name="Group 276"/>
          <p:cNvGrpSpPr>
            <a:grpSpLocks/>
          </p:cNvGrpSpPr>
          <p:nvPr/>
        </p:nvGrpSpPr>
        <p:grpSpPr bwMode="auto">
          <a:xfrm>
            <a:off x="4477123" y="757910"/>
            <a:ext cx="4497388" cy="1422400"/>
            <a:chOff x="2738" y="492"/>
            <a:chExt cx="2833" cy="896"/>
          </a:xfrm>
        </p:grpSpPr>
        <p:sp>
          <p:nvSpPr>
            <p:cNvPr id="36969" name="Rectangle 258"/>
            <p:cNvSpPr>
              <a:spLocks noChangeArrowheads="1"/>
            </p:cNvSpPr>
            <p:nvPr/>
          </p:nvSpPr>
          <p:spPr bwMode="auto">
            <a:xfrm>
              <a:off x="2878" y="492"/>
              <a:ext cx="2693" cy="89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nSpc>
                  <a:spcPct val="130000"/>
                </a:lnSpc>
              </a:pPr>
              <a:r>
                <a:rPr lang="zh-CN" altLang="en-US" sz="2400" dirty="0"/>
                <a:t>（</a:t>
              </a:r>
              <a:r>
                <a:rPr lang="en-US" altLang="zh-CN" sz="2400" dirty="0"/>
                <a:t>2</a:t>
              </a:r>
              <a:r>
                <a:rPr lang="zh-CN" altLang="en-US" sz="2400" dirty="0"/>
                <a:t>）将最小距离   对应的类   </a:t>
              </a:r>
            </a:p>
            <a:p>
              <a:pPr>
                <a:lnSpc>
                  <a:spcPct val="130000"/>
                </a:lnSpc>
              </a:pPr>
              <a:r>
                <a:rPr lang="zh-CN" altLang="en-US" sz="2400" dirty="0"/>
                <a:t>     和       合并为</a:t>
              </a:r>
              <a:r>
                <a:rPr lang="en-US" altLang="zh-CN" sz="2400" dirty="0"/>
                <a:t>1</a:t>
              </a:r>
              <a:r>
                <a:rPr lang="zh-CN" altLang="en-US" sz="2400" dirty="0"/>
                <a:t>类，得</a:t>
              </a:r>
            </a:p>
            <a:p>
              <a:pPr>
                <a:lnSpc>
                  <a:spcPct val="130000"/>
                </a:lnSpc>
              </a:pPr>
              <a:r>
                <a:rPr lang="zh-CN" altLang="en-US" sz="2400" dirty="0"/>
                <a:t>  新的分类。</a:t>
              </a:r>
            </a:p>
          </p:txBody>
        </p:sp>
        <p:graphicFrame>
          <p:nvGraphicFramePr>
            <p:cNvPr id="36970" name="Object 259"/>
            <p:cNvGraphicFramePr>
              <a:graphicFrameLocks noChangeAspect="1"/>
            </p:cNvGraphicFramePr>
            <p:nvPr>
              <p:extLst>
                <p:ext uri="{D42A27DB-BD31-4B8C-83A1-F6EECF244321}">
                  <p14:modId xmlns:p14="http://schemas.microsoft.com/office/powerpoint/2010/main" val="844591223"/>
                </p:ext>
              </p:extLst>
            </p:nvPr>
          </p:nvGraphicFramePr>
          <p:xfrm>
            <a:off x="4224" y="533"/>
            <a:ext cx="299" cy="283"/>
          </p:xfrm>
          <a:graphic>
            <a:graphicData uri="http://schemas.openxmlformats.org/presentationml/2006/ole">
              <mc:AlternateContent xmlns:mc="http://schemas.openxmlformats.org/markup-compatibility/2006">
                <mc:Choice xmlns:v="urn:schemas-microsoft-com:vml" Requires="v">
                  <p:oleObj spid="_x0000_s37627" name="公式" r:id="rId55" imgW="228600" imgH="228600" progId="Equation.3">
                    <p:embed/>
                  </p:oleObj>
                </mc:Choice>
                <mc:Fallback>
                  <p:oleObj name="公式" r:id="rId55" imgW="228600" imgH="228600" progId="Equation.3">
                    <p:embed/>
                    <p:pic>
                      <p:nvPicPr>
                        <p:cNvPr id="0" name="Object 259"/>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224" y="533"/>
                          <a:ext cx="299" cy="283"/>
                        </a:xfrm>
                        <a:prstGeom prst="rect">
                          <a:avLst/>
                        </a:prstGeom>
                        <a:noFill/>
                        <a:ln>
                          <a:noFill/>
                        </a:ln>
                      </p:spPr>
                    </p:pic>
                  </p:oleObj>
                </mc:Fallback>
              </mc:AlternateContent>
            </a:graphicData>
          </a:graphic>
        </p:graphicFrame>
        <p:graphicFrame>
          <p:nvGraphicFramePr>
            <p:cNvPr id="36971" name="Object 260"/>
            <p:cNvGraphicFramePr>
              <a:graphicFrameLocks noChangeAspect="1"/>
            </p:cNvGraphicFramePr>
            <p:nvPr>
              <p:extLst>
                <p:ext uri="{D42A27DB-BD31-4B8C-83A1-F6EECF244321}">
                  <p14:modId xmlns:p14="http://schemas.microsoft.com/office/powerpoint/2010/main" val="1350404252"/>
                </p:ext>
              </p:extLst>
            </p:nvPr>
          </p:nvGraphicFramePr>
          <p:xfrm>
            <a:off x="2738" y="848"/>
            <a:ext cx="414" cy="236"/>
          </p:xfrm>
          <a:graphic>
            <a:graphicData uri="http://schemas.openxmlformats.org/presentationml/2006/ole">
              <mc:AlternateContent xmlns:mc="http://schemas.openxmlformats.org/markup-compatibility/2006">
                <mc:Choice xmlns:v="urn:schemas-microsoft-com:vml" Requires="v">
                  <p:oleObj spid="_x0000_s37628" name="公式" r:id="rId57" imgW="393359" imgH="215713" progId="Equation.3">
                    <p:embed/>
                  </p:oleObj>
                </mc:Choice>
                <mc:Fallback>
                  <p:oleObj name="公式" r:id="rId57" imgW="393359" imgH="215713" progId="Equation.3">
                    <p:embed/>
                    <p:pic>
                      <p:nvPicPr>
                        <p:cNvPr id="0" name="Object 260"/>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2738" y="848"/>
                          <a:ext cx="414" cy="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972" name="Object 261"/>
            <p:cNvGraphicFramePr>
              <a:graphicFrameLocks noChangeAspect="1"/>
            </p:cNvGraphicFramePr>
            <p:nvPr>
              <p:extLst>
                <p:ext uri="{D42A27DB-BD31-4B8C-83A1-F6EECF244321}">
                  <p14:modId xmlns:p14="http://schemas.microsoft.com/office/powerpoint/2010/main" val="1464598184"/>
                </p:ext>
              </p:extLst>
            </p:nvPr>
          </p:nvGraphicFramePr>
          <p:xfrm>
            <a:off x="3300" y="841"/>
            <a:ext cx="426" cy="243"/>
          </p:xfrm>
          <a:graphic>
            <a:graphicData uri="http://schemas.openxmlformats.org/presentationml/2006/ole">
              <mc:AlternateContent xmlns:mc="http://schemas.openxmlformats.org/markup-compatibility/2006">
                <mc:Choice xmlns:v="urn:schemas-microsoft-com:vml" Requires="v">
                  <p:oleObj spid="_x0000_s37629" name="公式" r:id="rId59" imgW="406048" imgH="215713" progId="Equation.3">
                    <p:embed/>
                  </p:oleObj>
                </mc:Choice>
                <mc:Fallback>
                  <p:oleObj name="公式" r:id="rId59" imgW="406048" imgH="215713" progId="Equation.3">
                    <p:embed/>
                    <p:pic>
                      <p:nvPicPr>
                        <p:cNvPr id="0" name="Object 261"/>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300" y="841"/>
                          <a:ext cx="426" cy="2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3157" name="Group 277"/>
          <p:cNvGrpSpPr>
            <a:grpSpLocks/>
          </p:cNvGrpSpPr>
          <p:nvPr/>
        </p:nvGrpSpPr>
        <p:grpSpPr bwMode="auto">
          <a:xfrm>
            <a:off x="4789488" y="2551113"/>
            <a:ext cx="3833812" cy="1620837"/>
            <a:chOff x="3017" y="1607"/>
            <a:chExt cx="2415" cy="1021"/>
          </a:xfrm>
        </p:grpSpPr>
        <p:graphicFrame>
          <p:nvGraphicFramePr>
            <p:cNvPr id="36964" name="Object 265"/>
            <p:cNvGraphicFramePr>
              <a:graphicFrameLocks noChangeAspect="1"/>
            </p:cNvGraphicFramePr>
            <p:nvPr/>
          </p:nvGraphicFramePr>
          <p:xfrm>
            <a:off x="4337" y="1992"/>
            <a:ext cx="1095" cy="242"/>
          </p:xfrm>
          <a:graphic>
            <a:graphicData uri="http://schemas.openxmlformats.org/presentationml/2006/ole">
              <mc:AlternateContent xmlns:mc="http://schemas.openxmlformats.org/markup-compatibility/2006">
                <mc:Choice xmlns:v="urn:schemas-microsoft-com:vml" Requires="v">
                  <p:oleObj spid="_x0000_s37630" name="公式" r:id="rId61" imgW="990170" imgH="215806" progId="Equation.3">
                    <p:embed/>
                  </p:oleObj>
                </mc:Choice>
                <mc:Fallback>
                  <p:oleObj name="公式" r:id="rId61" imgW="990170" imgH="215806" progId="Equation.3">
                    <p:embed/>
                    <p:pic>
                      <p:nvPicPr>
                        <p:cNvPr id="0" name="Object 265"/>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337" y="1992"/>
                          <a:ext cx="1095" cy="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965" name="Object 266"/>
            <p:cNvGraphicFramePr>
              <a:graphicFrameLocks noChangeAspect="1"/>
            </p:cNvGraphicFramePr>
            <p:nvPr/>
          </p:nvGraphicFramePr>
          <p:xfrm>
            <a:off x="3041" y="2375"/>
            <a:ext cx="1083" cy="253"/>
          </p:xfrm>
          <a:graphic>
            <a:graphicData uri="http://schemas.openxmlformats.org/presentationml/2006/ole">
              <mc:AlternateContent xmlns:mc="http://schemas.openxmlformats.org/markup-compatibility/2006">
                <mc:Choice xmlns:v="urn:schemas-microsoft-com:vml" Requires="v">
                  <p:oleObj spid="_x0000_s37631" name="公式" r:id="rId63" imgW="977900" imgH="228600" progId="Equation.3">
                    <p:embed/>
                  </p:oleObj>
                </mc:Choice>
                <mc:Fallback>
                  <p:oleObj name="公式" r:id="rId63" imgW="977900" imgH="228600" progId="Equation.3">
                    <p:embed/>
                    <p:pic>
                      <p:nvPicPr>
                        <p:cNvPr id="0" name="Object 266"/>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3041" y="2375"/>
                          <a:ext cx="1083"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966" name="Object 263"/>
            <p:cNvGraphicFramePr>
              <a:graphicFrameLocks noChangeAspect="1"/>
            </p:cNvGraphicFramePr>
            <p:nvPr/>
          </p:nvGraphicFramePr>
          <p:xfrm>
            <a:off x="3017" y="1607"/>
            <a:ext cx="1672" cy="242"/>
          </p:xfrm>
          <a:graphic>
            <a:graphicData uri="http://schemas.openxmlformats.org/presentationml/2006/ole">
              <mc:AlternateContent xmlns:mc="http://schemas.openxmlformats.org/markup-compatibility/2006">
                <mc:Choice xmlns:v="urn:schemas-microsoft-com:vml" Requires="v">
                  <p:oleObj spid="_x0000_s37632" name="公式" r:id="rId65" imgW="1422400" imgH="215900" progId="Equation.3">
                    <p:embed/>
                  </p:oleObj>
                </mc:Choice>
                <mc:Fallback>
                  <p:oleObj name="公式" r:id="rId65" imgW="1422400" imgH="215900" progId="Equation.3">
                    <p:embed/>
                    <p:pic>
                      <p:nvPicPr>
                        <p:cNvPr id="0" name="Object 263"/>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3017" y="1607"/>
                          <a:ext cx="1672" cy="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967" name="Object 264"/>
            <p:cNvGraphicFramePr>
              <a:graphicFrameLocks noChangeAspect="1"/>
            </p:cNvGraphicFramePr>
            <p:nvPr/>
          </p:nvGraphicFramePr>
          <p:xfrm>
            <a:off x="3027" y="1976"/>
            <a:ext cx="1106" cy="253"/>
          </p:xfrm>
          <a:graphic>
            <a:graphicData uri="http://schemas.openxmlformats.org/presentationml/2006/ole">
              <mc:AlternateContent xmlns:mc="http://schemas.openxmlformats.org/markup-compatibility/2006">
                <mc:Choice xmlns:v="urn:schemas-microsoft-com:vml" Requires="v">
                  <p:oleObj spid="_x0000_s37633" name="公式" r:id="rId67" imgW="977900" imgH="228600" progId="Equation.3">
                    <p:embed/>
                  </p:oleObj>
                </mc:Choice>
                <mc:Fallback>
                  <p:oleObj name="公式" r:id="rId67" imgW="977900" imgH="228600" progId="Equation.3">
                    <p:embed/>
                    <p:pic>
                      <p:nvPicPr>
                        <p:cNvPr id="0" name="Object 264"/>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3027" y="1976"/>
                          <a:ext cx="1106"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968" name="Object 267"/>
            <p:cNvGraphicFramePr>
              <a:graphicFrameLocks noChangeAspect="1"/>
            </p:cNvGraphicFramePr>
            <p:nvPr/>
          </p:nvGraphicFramePr>
          <p:xfrm>
            <a:off x="4337" y="2373"/>
            <a:ext cx="1094" cy="252"/>
          </p:xfrm>
          <a:graphic>
            <a:graphicData uri="http://schemas.openxmlformats.org/presentationml/2006/ole">
              <mc:AlternateContent xmlns:mc="http://schemas.openxmlformats.org/markup-compatibility/2006">
                <mc:Choice xmlns:v="urn:schemas-microsoft-com:vml" Requires="v">
                  <p:oleObj spid="_x0000_s37634" name="公式" r:id="rId69" imgW="990600" imgH="228600" progId="Equation.3">
                    <p:embed/>
                  </p:oleObj>
                </mc:Choice>
                <mc:Fallback>
                  <p:oleObj name="公式" r:id="rId69" imgW="990600" imgH="228600" progId="Equation.3">
                    <p:embed/>
                    <p:pic>
                      <p:nvPicPr>
                        <p:cNvPr id="0" name="Object 267"/>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4337" y="2373"/>
                          <a:ext cx="1094"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sp>
        <p:nvSpPr>
          <p:cNvPr id="123148" name="Rectangle 268"/>
          <p:cNvSpPr>
            <a:spLocks noChangeArrowheads="1"/>
          </p:cNvSpPr>
          <p:nvPr/>
        </p:nvSpPr>
        <p:spPr bwMode="auto">
          <a:xfrm>
            <a:off x="479425" y="4960938"/>
            <a:ext cx="4864100" cy="949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nSpc>
                <a:spcPct val="130000"/>
              </a:lnSpc>
            </a:pPr>
            <a:r>
              <a:rPr lang="zh-CN" altLang="en-US" sz="2400"/>
              <a:t>计算聚类后的距离矩阵</a:t>
            </a:r>
            <a:r>
              <a:rPr lang="en-US" altLang="zh-CN" sz="2400" b="1" i="1"/>
              <a:t>D</a:t>
            </a:r>
            <a:r>
              <a:rPr lang="en-US" altLang="zh-CN" sz="2400"/>
              <a:t>(1)</a:t>
            </a:r>
            <a:r>
              <a:rPr lang="zh-CN" altLang="en-US" sz="2400"/>
              <a:t>：</a:t>
            </a:r>
          </a:p>
          <a:p>
            <a:pPr>
              <a:lnSpc>
                <a:spcPct val="130000"/>
              </a:lnSpc>
            </a:pPr>
            <a:r>
              <a:rPr lang="zh-CN" altLang="en-US" sz="2400"/>
              <a:t>由</a:t>
            </a:r>
            <a:r>
              <a:rPr lang="en-US" altLang="zh-CN" sz="2400" b="1" i="1"/>
              <a:t>D</a:t>
            </a:r>
            <a:r>
              <a:rPr lang="en-US" altLang="zh-CN" sz="2400"/>
              <a:t>(0) </a:t>
            </a:r>
            <a:r>
              <a:rPr lang="zh-CN" altLang="en-US" sz="2400"/>
              <a:t>递推出</a:t>
            </a:r>
            <a:r>
              <a:rPr lang="en-US" altLang="zh-CN" sz="2400" b="1" i="1"/>
              <a:t>D</a:t>
            </a:r>
            <a:r>
              <a:rPr lang="en-US" altLang="zh-CN" sz="2400"/>
              <a:t>(1) </a:t>
            </a:r>
            <a:r>
              <a:rPr lang="zh-CN" altLang="en-US" sz="2400"/>
              <a:t>。</a:t>
            </a:r>
          </a:p>
        </p:txBody>
      </p:sp>
      <p:sp>
        <p:nvSpPr>
          <p:cNvPr id="36963" name="Rectangle 272"/>
          <p:cNvSpPr>
            <a:spLocks noChangeArrowheads="1"/>
          </p:cNvSpPr>
          <p:nvPr/>
        </p:nvSpPr>
        <p:spPr bwMode="auto">
          <a:xfrm>
            <a:off x="523875" y="476250"/>
            <a:ext cx="2405063" cy="3651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r>
              <a:rPr lang="zh-CN" altLang="en-US" sz="2400"/>
              <a:t>得距离矩阵</a:t>
            </a:r>
            <a:r>
              <a:rPr lang="en-US" altLang="zh-CN" sz="2400" b="1" i="1"/>
              <a:t>D</a:t>
            </a:r>
            <a:r>
              <a:rPr lang="en-US" altLang="zh-CN" sz="2400"/>
              <a:t>(0)</a:t>
            </a:r>
            <a:r>
              <a:rPr lang="zh-CN" altLang="en-US" sz="24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ntr" presetSubtype="0" fill="hold" grpId="0" nodeType="clickEffect">
                                  <p:stCondLst>
                                    <p:cond delay="0"/>
                                  </p:stCondLst>
                                  <p:iterate type="lt">
                                    <p:tmPct val="0"/>
                                  </p:iterate>
                                  <p:childTnLst>
                                    <p:set>
                                      <p:cBhvr>
                                        <p:cTn id="6" dur="1" fill="hold">
                                          <p:stCondLst>
                                            <p:cond delay="0"/>
                                          </p:stCondLst>
                                        </p:cTn>
                                        <p:tgtEl>
                                          <p:spTgt spid="122977"/>
                                        </p:tgtEl>
                                        <p:attrNameLst>
                                          <p:attrName>style.visibility</p:attrName>
                                        </p:attrNameLst>
                                      </p:cBhvr>
                                      <p:to>
                                        <p:strVal val="visible"/>
                                      </p:to>
                                    </p:set>
                                    <p:animEffect transition="in" filter="fade">
                                      <p:cBhvr>
                                        <p:cTn id="7" dur="1000"/>
                                        <p:tgtEl>
                                          <p:spTgt spid="122977"/>
                                        </p:tgtEl>
                                      </p:cBhvr>
                                    </p:animEffect>
                                    <p:anim calcmode="lin" valueType="num">
                                      <p:cBhvr>
                                        <p:cTn id="8" dur="1000" fill="hold"/>
                                        <p:tgtEl>
                                          <p:spTgt spid="122977"/>
                                        </p:tgtEl>
                                        <p:attrNameLst>
                                          <p:attrName>style.rotation</p:attrName>
                                        </p:attrNameLst>
                                      </p:cBhvr>
                                      <p:tavLst>
                                        <p:tav tm="0">
                                          <p:val>
                                            <p:fltVal val="720"/>
                                          </p:val>
                                        </p:tav>
                                        <p:tav tm="100000">
                                          <p:val>
                                            <p:fltVal val="0"/>
                                          </p:val>
                                        </p:tav>
                                      </p:tavLst>
                                    </p:anim>
                                    <p:anim calcmode="lin" valueType="num">
                                      <p:cBhvr>
                                        <p:cTn id="9" dur="1000" fill="hold"/>
                                        <p:tgtEl>
                                          <p:spTgt spid="122977"/>
                                        </p:tgtEl>
                                        <p:attrNameLst>
                                          <p:attrName>ppt_h</p:attrName>
                                        </p:attrNameLst>
                                      </p:cBhvr>
                                      <p:tavLst>
                                        <p:tav tm="0">
                                          <p:val>
                                            <p:fltVal val="0"/>
                                          </p:val>
                                        </p:tav>
                                        <p:tav tm="100000">
                                          <p:val>
                                            <p:strVal val="#ppt_h"/>
                                          </p:val>
                                        </p:tav>
                                      </p:tavLst>
                                    </p:anim>
                                    <p:anim calcmode="lin" valueType="num">
                                      <p:cBhvr>
                                        <p:cTn id="10" dur="1000" fill="hold"/>
                                        <p:tgtEl>
                                          <p:spTgt spid="122977"/>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3156"/>
                                        </p:tgtEl>
                                        <p:attrNameLst>
                                          <p:attrName>style.visibility</p:attrName>
                                        </p:attrNameLst>
                                      </p:cBhvr>
                                      <p:to>
                                        <p:strVal val="visible"/>
                                      </p:to>
                                    </p:set>
                                    <p:animEffect transition="in" filter="fade">
                                      <p:cBhvr>
                                        <p:cTn id="15" dur="500"/>
                                        <p:tgtEl>
                                          <p:spTgt spid="12315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123157"/>
                                        </p:tgtEl>
                                        <p:attrNameLst>
                                          <p:attrName>style.visibility</p:attrName>
                                        </p:attrNameLst>
                                      </p:cBhvr>
                                      <p:to>
                                        <p:strVal val="visible"/>
                                      </p:to>
                                    </p:set>
                                    <p:animEffect transition="in" filter="fade">
                                      <p:cBhvr>
                                        <p:cTn id="20" dur="500"/>
                                        <p:tgtEl>
                                          <p:spTgt spid="12315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3148"/>
                                        </p:tgtEl>
                                        <p:attrNameLst>
                                          <p:attrName>style.visibility</p:attrName>
                                        </p:attrNameLst>
                                      </p:cBhvr>
                                      <p:to>
                                        <p:strVal val="visible"/>
                                      </p:to>
                                    </p:set>
                                    <p:animEffect transition="in" filter="fade">
                                      <p:cBhvr>
                                        <p:cTn id="25" dur="500"/>
                                        <p:tgtEl>
                                          <p:spTgt spid="123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77" grpId="0"/>
      <p:bldP spid="12314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970" name="Object 66"/>
          <p:cNvGraphicFramePr>
            <a:graphicFrameLocks noChangeAspect="1"/>
          </p:cNvGraphicFramePr>
          <p:nvPr/>
        </p:nvGraphicFramePr>
        <p:xfrm>
          <a:off x="1150938" y="693738"/>
          <a:ext cx="495300" cy="296862"/>
        </p:xfrm>
        <a:graphic>
          <a:graphicData uri="http://schemas.openxmlformats.org/presentationml/2006/ole">
            <mc:AlternateContent xmlns:mc="http://schemas.openxmlformats.org/markup-compatibility/2006">
              <mc:Choice xmlns:v="urn:schemas-microsoft-com:vml" Requires="v">
                <p:oleObj spid="_x0000_s1769" name="公式" r:id="rId3" imgW="393359" imgH="215713" progId="Equation.3">
                  <p:embed/>
                </p:oleObj>
              </mc:Choice>
              <mc:Fallback>
                <p:oleObj name="公式" r:id="rId3" imgW="393359" imgH="215713" progId="Equation.3">
                  <p:embed/>
                  <p:pic>
                    <p:nvPicPr>
                      <p:cNvPr id="0" name="Object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0938" y="693738"/>
                        <a:ext cx="495300"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71" name="Object 67"/>
          <p:cNvGraphicFramePr>
            <a:graphicFrameLocks noChangeAspect="1"/>
          </p:cNvGraphicFramePr>
          <p:nvPr/>
        </p:nvGraphicFramePr>
        <p:xfrm>
          <a:off x="1646238" y="701675"/>
          <a:ext cx="539750" cy="288925"/>
        </p:xfrm>
        <a:graphic>
          <a:graphicData uri="http://schemas.openxmlformats.org/presentationml/2006/ole">
            <mc:AlternateContent xmlns:mc="http://schemas.openxmlformats.org/markup-compatibility/2006">
              <mc:Choice xmlns:v="urn:schemas-microsoft-com:vml" Requires="v">
                <p:oleObj spid="_x0000_s1770" name="公式" r:id="rId5" imgW="406048" imgH="215713" progId="Equation.3">
                  <p:embed/>
                </p:oleObj>
              </mc:Choice>
              <mc:Fallback>
                <p:oleObj name="公式" r:id="rId5" imgW="406048" imgH="215713" progId="Equation.3">
                  <p:embed/>
                  <p:pic>
                    <p:nvPicPr>
                      <p:cNvPr id="0" name="Object 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6238" y="701675"/>
                        <a:ext cx="539750"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72" name="Object 68"/>
          <p:cNvGraphicFramePr>
            <a:graphicFrameLocks noChangeAspect="1"/>
          </p:cNvGraphicFramePr>
          <p:nvPr/>
        </p:nvGraphicFramePr>
        <p:xfrm>
          <a:off x="2185988" y="676275"/>
          <a:ext cx="541337" cy="315913"/>
        </p:xfrm>
        <a:graphic>
          <a:graphicData uri="http://schemas.openxmlformats.org/presentationml/2006/ole">
            <mc:AlternateContent xmlns:mc="http://schemas.openxmlformats.org/markup-compatibility/2006">
              <mc:Choice xmlns:v="urn:schemas-microsoft-com:vml" Requires="v">
                <p:oleObj spid="_x0000_s1771" name="公式" r:id="rId7" imgW="393529" imgH="228501" progId="Equation.3">
                  <p:embed/>
                </p:oleObj>
              </mc:Choice>
              <mc:Fallback>
                <p:oleObj name="公式" r:id="rId7" imgW="393529" imgH="228501" progId="Equation.3">
                  <p:embed/>
                  <p:pic>
                    <p:nvPicPr>
                      <p:cNvPr id="0" name="Object 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5988" y="676275"/>
                        <a:ext cx="541337" cy="315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73" name="Object 69"/>
          <p:cNvGraphicFramePr>
            <a:graphicFrameLocks noChangeAspect="1"/>
          </p:cNvGraphicFramePr>
          <p:nvPr/>
        </p:nvGraphicFramePr>
        <p:xfrm>
          <a:off x="2681288" y="720725"/>
          <a:ext cx="539750" cy="288925"/>
        </p:xfrm>
        <a:graphic>
          <a:graphicData uri="http://schemas.openxmlformats.org/presentationml/2006/ole">
            <mc:AlternateContent xmlns:mc="http://schemas.openxmlformats.org/markup-compatibility/2006">
              <mc:Choice xmlns:v="urn:schemas-microsoft-com:vml" Requires="v">
                <p:oleObj spid="_x0000_s1772" name="公式" r:id="rId9" imgW="406048" imgH="215713" progId="Equation.3">
                  <p:embed/>
                </p:oleObj>
              </mc:Choice>
              <mc:Fallback>
                <p:oleObj name="公式" r:id="rId9" imgW="406048" imgH="215713" progId="Equation.3">
                  <p:embed/>
                  <p:pic>
                    <p:nvPicPr>
                      <p:cNvPr id="0" name="Object 6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81288" y="720725"/>
                        <a:ext cx="539750"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74" name="Object 70"/>
          <p:cNvGraphicFramePr>
            <a:graphicFrameLocks noChangeAspect="1"/>
          </p:cNvGraphicFramePr>
          <p:nvPr/>
        </p:nvGraphicFramePr>
        <p:xfrm>
          <a:off x="611188" y="2881313"/>
          <a:ext cx="539750" cy="301625"/>
        </p:xfrm>
        <a:graphic>
          <a:graphicData uri="http://schemas.openxmlformats.org/presentationml/2006/ole">
            <mc:AlternateContent xmlns:mc="http://schemas.openxmlformats.org/markup-compatibility/2006">
              <mc:Choice xmlns:v="urn:schemas-microsoft-com:vml" Requires="v">
                <p:oleObj spid="_x0000_s1773" name="公式" r:id="rId11" imgW="406224" imgH="228501" progId="Equation.3">
                  <p:embed/>
                </p:oleObj>
              </mc:Choice>
              <mc:Fallback>
                <p:oleObj name="公式" r:id="rId11" imgW="406224" imgH="228501" progId="Equation.3">
                  <p:embed/>
                  <p:pic>
                    <p:nvPicPr>
                      <p:cNvPr id="0" name="Object 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188" y="2881313"/>
                        <a:ext cx="5397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75" name="Object 71"/>
          <p:cNvGraphicFramePr>
            <a:graphicFrameLocks noChangeAspect="1"/>
          </p:cNvGraphicFramePr>
          <p:nvPr/>
        </p:nvGraphicFramePr>
        <p:xfrm>
          <a:off x="611188" y="3286125"/>
          <a:ext cx="539750" cy="301625"/>
        </p:xfrm>
        <a:graphic>
          <a:graphicData uri="http://schemas.openxmlformats.org/presentationml/2006/ole">
            <mc:AlternateContent xmlns:mc="http://schemas.openxmlformats.org/markup-compatibility/2006">
              <mc:Choice xmlns:v="urn:schemas-microsoft-com:vml" Requires="v">
                <p:oleObj spid="_x0000_s1774" name="公式" r:id="rId13" imgW="406224" imgH="228501" progId="Equation.3">
                  <p:embed/>
                </p:oleObj>
              </mc:Choice>
              <mc:Fallback>
                <p:oleObj name="公式" r:id="rId13" imgW="406224" imgH="228501" progId="Equation.3">
                  <p:embed/>
                  <p:pic>
                    <p:nvPicPr>
                      <p:cNvPr id="0"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1188" y="3286125"/>
                        <a:ext cx="5397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76" name="Object 72"/>
          <p:cNvGraphicFramePr>
            <a:graphicFrameLocks noChangeAspect="1"/>
          </p:cNvGraphicFramePr>
          <p:nvPr/>
        </p:nvGraphicFramePr>
        <p:xfrm>
          <a:off x="611188" y="1146175"/>
          <a:ext cx="539750" cy="303213"/>
        </p:xfrm>
        <a:graphic>
          <a:graphicData uri="http://schemas.openxmlformats.org/presentationml/2006/ole">
            <mc:AlternateContent xmlns:mc="http://schemas.openxmlformats.org/markup-compatibility/2006">
              <mc:Choice xmlns:v="urn:schemas-microsoft-com:vml" Requires="v">
                <p:oleObj spid="_x0000_s1775" name="公式" r:id="rId15" imgW="393359" imgH="215713" progId="Equation.3">
                  <p:embed/>
                </p:oleObj>
              </mc:Choice>
              <mc:Fallback>
                <p:oleObj name="公式" r:id="rId15" imgW="393359" imgH="215713" progId="Equation.3">
                  <p:embed/>
                  <p:pic>
                    <p:nvPicPr>
                      <p:cNvPr id="0" name="Object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146175"/>
                        <a:ext cx="53975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77" name="Object 73"/>
          <p:cNvGraphicFramePr>
            <a:graphicFrameLocks noChangeAspect="1"/>
          </p:cNvGraphicFramePr>
          <p:nvPr/>
        </p:nvGraphicFramePr>
        <p:xfrm>
          <a:off x="611188" y="1576388"/>
          <a:ext cx="539750" cy="288925"/>
        </p:xfrm>
        <a:graphic>
          <a:graphicData uri="http://schemas.openxmlformats.org/presentationml/2006/ole">
            <mc:AlternateContent xmlns:mc="http://schemas.openxmlformats.org/markup-compatibility/2006">
              <mc:Choice xmlns:v="urn:schemas-microsoft-com:vml" Requires="v">
                <p:oleObj spid="_x0000_s1776" name="公式" r:id="rId16" imgW="406048" imgH="215713" progId="Equation.3">
                  <p:embed/>
                </p:oleObj>
              </mc:Choice>
              <mc:Fallback>
                <p:oleObj name="公式" r:id="rId16" imgW="406048" imgH="215713" progId="Equation.3">
                  <p:embed/>
                  <p:pic>
                    <p:nvPicPr>
                      <p:cNvPr id="0" name="Object 7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1188" y="1576388"/>
                        <a:ext cx="539750"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78" name="Object 74"/>
          <p:cNvGraphicFramePr>
            <a:graphicFrameLocks noChangeAspect="1"/>
          </p:cNvGraphicFramePr>
          <p:nvPr/>
        </p:nvGraphicFramePr>
        <p:xfrm>
          <a:off x="1195388" y="1576388"/>
          <a:ext cx="404812" cy="358775"/>
        </p:xfrm>
        <a:graphic>
          <a:graphicData uri="http://schemas.openxmlformats.org/presentationml/2006/ole">
            <mc:AlternateContent xmlns:mc="http://schemas.openxmlformats.org/markup-compatibility/2006">
              <mc:Choice xmlns:v="urn:schemas-microsoft-com:vml" Requires="v">
                <p:oleObj spid="_x0000_s1777" name="公式" r:id="rId18" imgW="228600" imgH="228600" progId="Equation.3">
                  <p:embed/>
                </p:oleObj>
              </mc:Choice>
              <mc:Fallback>
                <p:oleObj name="公式" r:id="rId18" imgW="228600" imgH="228600" progId="Equation.3">
                  <p:embed/>
                  <p:pic>
                    <p:nvPicPr>
                      <p:cNvPr id="0" name="Object 7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95388" y="1576388"/>
                        <a:ext cx="404812" cy="35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79" name="Object 75"/>
          <p:cNvGraphicFramePr>
            <a:graphicFrameLocks noChangeAspect="1"/>
          </p:cNvGraphicFramePr>
          <p:nvPr/>
        </p:nvGraphicFramePr>
        <p:xfrm>
          <a:off x="611188" y="2025650"/>
          <a:ext cx="539750" cy="315913"/>
        </p:xfrm>
        <a:graphic>
          <a:graphicData uri="http://schemas.openxmlformats.org/presentationml/2006/ole">
            <mc:AlternateContent xmlns:mc="http://schemas.openxmlformats.org/markup-compatibility/2006">
              <mc:Choice xmlns:v="urn:schemas-microsoft-com:vml" Requires="v">
                <p:oleObj spid="_x0000_s1778" name="公式" r:id="rId20" imgW="393529" imgH="228501" progId="Equation.3">
                  <p:embed/>
                </p:oleObj>
              </mc:Choice>
              <mc:Fallback>
                <p:oleObj name="公式" r:id="rId20" imgW="393529" imgH="228501" progId="Equation.3">
                  <p:embed/>
                  <p:pic>
                    <p:nvPicPr>
                      <p:cNvPr id="0" name="Object 7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1188" y="2025650"/>
                        <a:ext cx="539750" cy="315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80" name="Object 76"/>
          <p:cNvGraphicFramePr>
            <a:graphicFrameLocks noChangeAspect="1"/>
          </p:cNvGraphicFramePr>
          <p:nvPr/>
        </p:nvGraphicFramePr>
        <p:xfrm>
          <a:off x="1195388" y="1981200"/>
          <a:ext cx="449262" cy="347663"/>
        </p:xfrm>
        <a:graphic>
          <a:graphicData uri="http://schemas.openxmlformats.org/presentationml/2006/ole">
            <mc:AlternateContent xmlns:mc="http://schemas.openxmlformats.org/markup-compatibility/2006">
              <mc:Choice xmlns:v="urn:schemas-microsoft-com:vml" Requires="v">
                <p:oleObj spid="_x0000_s1779" name="公式" r:id="rId22" imgW="291973" imgH="228501" progId="Equation.3">
                  <p:embed/>
                </p:oleObj>
              </mc:Choice>
              <mc:Fallback>
                <p:oleObj name="公式" r:id="rId22" imgW="291973" imgH="228501" progId="Equation.3">
                  <p:embed/>
                  <p:pic>
                    <p:nvPicPr>
                      <p:cNvPr id="0" name="Object 7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95388" y="1981200"/>
                        <a:ext cx="449262" cy="34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81" name="Object 77"/>
          <p:cNvGraphicFramePr>
            <a:graphicFrameLocks noChangeAspect="1"/>
          </p:cNvGraphicFramePr>
          <p:nvPr/>
        </p:nvGraphicFramePr>
        <p:xfrm>
          <a:off x="2276475" y="2849563"/>
          <a:ext cx="360363" cy="346075"/>
        </p:xfrm>
        <a:graphic>
          <a:graphicData uri="http://schemas.openxmlformats.org/presentationml/2006/ole">
            <mc:AlternateContent xmlns:mc="http://schemas.openxmlformats.org/markup-compatibility/2006">
              <mc:Choice xmlns:v="urn:schemas-microsoft-com:vml" Requires="v">
                <p:oleObj spid="_x0000_s1780" name="公式" r:id="rId24" imgW="241300" imgH="228600" progId="Equation.3">
                  <p:embed/>
                </p:oleObj>
              </mc:Choice>
              <mc:Fallback>
                <p:oleObj name="公式" r:id="rId24" imgW="241300" imgH="228600" progId="Equation.3">
                  <p:embed/>
                  <p:pic>
                    <p:nvPicPr>
                      <p:cNvPr id="0" name="Object 7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276475" y="2849563"/>
                        <a:ext cx="360363"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82" name="Object 78"/>
          <p:cNvGraphicFramePr>
            <a:graphicFrameLocks noChangeAspect="1"/>
          </p:cNvGraphicFramePr>
          <p:nvPr/>
        </p:nvGraphicFramePr>
        <p:xfrm>
          <a:off x="611188" y="2430463"/>
          <a:ext cx="539750" cy="288925"/>
        </p:xfrm>
        <a:graphic>
          <a:graphicData uri="http://schemas.openxmlformats.org/presentationml/2006/ole">
            <mc:AlternateContent xmlns:mc="http://schemas.openxmlformats.org/markup-compatibility/2006">
              <mc:Choice xmlns:v="urn:schemas-microsoft-com:vml" Requires="v">
                <p:oleObj spid="_x0000_s1781" name="公式" r:id="rId26" imgW="406048" imgH="215713" progId="Equation.3">
                  <p:embed/>
                </p:oleObj>
              </mc:Choice>
              <mc:Fallback>
                <p:oleObj name="公式" r:id="rId26" imgW="406048" imgH="215713" progId="Equation.3">
                  <p:embed/>
                  <p:pic>
                    <p:nvPicPr>
                      <p:cNvPr id="0" name="Object 7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11188" y="2430463"/>
                        <a:ext cx="539750"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83" name="Object 79"/>
          <p:cNvGraphicFramePr>
            <a:graphicFrameLocks noChangeAspect="1"/>
          </p:cNvGraphicFramePr>
          <p:nvPr/>
        </p:nvGraphicFramePr>
        <p:xfrm>
          <a:off x="1736725" y="2025650"/>
          <a:ext cx="404813" cy="346075"/>
        </p:xfrm>
        <a:graphic>
          <a:graphicData uri="http://schemas.openxmlformats.org/presentationml/2006/ole">
            <mc:AlternateContent xmlns:mc="http://schemas.openxmlformats.org/markup-compatibility/2006">
              <mc:Choice xmlns:v="urn:schemas-microsoft-com:vml" Requires="v">
                <p:oleObj spid="_x0000_s1782" name="公式" r:id="rId28" imgW="241300" imgH="228600" progId="Equation.3">
                  <p:embed/>
                </p:oleObj>
              </mc:Choice>
              <mc:Fallback>
                <p:oleObj name="公式" r:id="rId28" imgW="241300" imgH="228600" progId="Equation.3">
                  <p:embed/>
                  <p:pic>
                    <p:nvPicPr>
                      <p:cNvPr id="0" name="Object 7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736725" y="2025650"/>
                        <a:ext cx="404813"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84" name="Object 80"/>
          <p:cNvGraphicFramePr>
            <a:graphicFrameLocks noChangeAspect="1"/>
          </p:cNvGraphicFramePr>
          <p:nvPr/>
        </p:nvGraphicFramePr>
        <p:xfrm>
          <a:off x="1736725" y="2430463"/>
          <a:ext cx="358775" cy="358775"/>
        </p:xfrm>
        <a:graphic>
          <a:graphicData uri="http://schemas.openxmlformats.org/presentationml/2006/ole">
            <mc:AlternateContent xmlns:mc="http://schemas.openxmlformats.org/markup-compatibility/2006">
              <mc:Choice xmlns:v="urn:schemas-microsoft-com:vml" Requires="v">
                <p:oleObj spid="_x0000_s1783" name="公式" r:id="rId30" imgW="228600" imgH="228600" progId="Equation.3">
                  <p:embed/>
                </p:oleObj>
              </mc:Choice>
              <mc:Fallback>
                <p:oleObj name="公式" r:id="rId30" imgW="228600" imgH="228600" progId="Equation.3">
                  <p:embed/>
                  <p:pic>
                    <p:nvPicPr>
                      <p:cNvPr id="0" name="Object 8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36725" y="2430463"/>
                        <a:ext cx="358775" cy="35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85" name="Object 81"/>
          <p:cNvGraphicFramePr>
            <a:graphicFrameLocks noChangeAspect="1"/>
          </p:cNvGraphicFramePr>
          <p:nvPr/>
        </p:nvGraphicFramePr>
        <p:xfrm>
          <a:off x="2230438" y="2443163"/>
          <a:ext cx="450850" cy="347662"/>
        </p:xfrm>
        <a:graphic>
          <a:graphicData uri="http://schemas.openxmlformats.org/presentationml/2006/ole">
            <mc:AlternateContent xmlns:mc="http://schemas.openxmlformats.org/markup-compatibility/2006">
              <mc:Choice xmlns:v="urn:schemas-microsoft-com:vml" Requires="v">
                <p:oleObj spid="_x0000_s1784" name="公式" r:id="rId32" imgW="291973" imgH="228501" progId="Equation.3">
                  <p:embed/>
                </p:oleObj>
              </mc:Choice>
              <mc:Fallback>
                <p:oleObj name="公式" r:id="rId32" imgW="291973" imgH="228501" progId="Equation.3">
                  <p:embed/>
                  <p:pic>
                    <p:nvPicPr>
                      <p:cNvPr id="0" name="Object 8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230438" y="2443163"/>
                        <a:ext cx="450850" cy="347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86" name="Object 82"/>
          <p:cNvGraphicFramePr>
            <a:graphicFrameLocks noChangeAspect="1"/>
          </p:cNvGraphicFramePr>
          <p:nvPr/>
        </p:nvGraphicFramePr>
        <p:xfrm>
          <a:off x="3221038" y="720725"/>
          <a:ext cx="541337" cy="301625"/>
        </p:xfrm>
        <a:graphic>
          <a:graphicData uri="http://schemas.openxmlformats.org/presentationml/2006/ole">
            <mc:AlternateContent xmlns:mc="http://schemas.openxmlformats.org/markup-compatibility/2006">
              <mc:Choice xmlns:v="urn:schemas-microsoft-com:vml" Requires="v">
                <p:oleObj spid="_x0000_s1785" name="公式" r:id="rId34" imgW="406224" imgH="228501" progId="Equation.3">
                  <p:embed/>
                </p:oleObj>
              </mc:Choice>
              <mc:Fallback>
                <p:oleObj name="公式" r:id="rId34" imgW="406224" imgH="228501" progId="Equation.3">
                  <p:embed/>
                  <p:pic>
                    <p:nvPicPr>
                      <p:cNvPr id="0" name="Object 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21038" y="720725"/>
                        <a:ext cx="54133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87" name="Object 83"/>
          <p:cNvGraphicFramePr>
            <a:graphicFrameLocks noChangeAspect="1"/>
          </p:cNvGraphicFramePr>
          <p:nvPr/>
        </p:nvGraphicFramePr>
        <p:xfrm>
          <a:off x="1195388" y="2835275"/>
          <a:ext cx="450850" cy="333375"/>
        </p:xfrm>
        <a:graphic>
          <a:graphicData uri="http://schemas.openxmlformats.org/presentationml/2006/ole">
            <mc:AlternateContent xmlns:mc="http://schemas.openxmlformats.org/markup-compatibility/2006">
              <mc:Choice xmlns:v="urn:schemas-microsoft-com:vml" Requires="v">
                <p:oleObj spid="_x0000_s1786" name="公式" r:id="rId35" imgW="291847" imgH="215713" progId="Equation.3">
                  <p:embed/>
                </p:oleObj>
              </mc:Choice>
              <mc:Fallback>
                <p:oleObj name="公式" r:id="rId35" imgW="291847" imgH="215713" progId="Equation.3">
                  <p:embed/>
                  <p:pic>
                    <p:nvPicPr>
                      <p:cNvPr id="0" name="Object 8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195388" y="2835275"/>
                        <a:ext cx="450850" cy="333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88" name="Object 84"/>
          <p:cNvGraphicFramePr>
            <a:graphicFrameLocks noChangeAspect="1"/>
          </p:cNvGraphicFramePr>
          <p:nvPr/>
        </p:nvGraphicFramePr>
        <p:xfrm>
          <a:off x="2276475" y="3286125"/>
          <a:ext cx="404813" cy="360363"/>
        </p:xfrm>
        <a:graphic>
          <a:graphicData uri="http://schemas.openxmlformats.org/presentationml/2006/ole">
            <mc:AlternateContent xmlns:mc="http://schemas.openxmlformats.org/markup-compatibility/2006">
              <mc:Choice xmlns:v="urn:schemas-microsoft-com:vml" Requires="v">
                <p:oleObj spid="_x0000_s1787" name="公式" r:id="rId37" imgW="228600" imgH="228600" progId="Equation.3">
                  <p:embed/>
                </p:oleObj>
              </mc:Choice>
              <mc:Fallback>
                <p:oleObj name="公式" r:id="rId37" imgW="228600" imgH="228600" progId="Equation.3">
                  <p:embed/>
                  <p:pic>
                    <p:nvPicPr>
                      <p:cNvPr id="0" name="Object 8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276475" y="3286125"/>
                        <a:ext cx="404813" cy="360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89" name="Object 85"/>
          <p:cNvGraphicFramePr>
            <a:graphicFrameLocks noChangeAspect="1"/>
          </p:cNvGraphicFramePr>
          <p:nvPr/>
        </p:nvGraphicFramePr>
        <p:xfrm>
          <a:off x="1195388" y="2430463"/>
          <a:ext cx="406400" cy="346075"/>
        </p:xfrm>
        <a:graphic>
          <a:graphicData uri="http://schemas.openxmlformats.org/presentationml/2006/ole">
            <mc:AlternateContent xmlns:mc="http://schemas.openxmlformats.org/markup-compatibility/2006">
              <mc:Choice xmlns:v="urn:schemas-microsoft-com:vml" Requires="v">
                <p:oleObj spid="_x0000_s1788" name="公式" r:id="rId39" imgW="241300" imgH="228600" progId="Equation.3">
                  <p:embed/>
                </p:oleObj>
              </mc:Choice>
              <mc:Fallback>
                <p:oleObj name="公式" r:id="rId39" imgW="241300" imgH="228600" progId="Equation.3">
                  <p:embed/>
                  <p:pic>
                    <p:nvPicPr>
                      <p:cNvPr id="0" name="Object 85"/>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195388" y="2430463"/>
                        <a:ext cx="406400"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90" name="Object 86"/>
          <p:cNvGraphicFramePr>
            <a:graphicFrameLocks noChangeAspect="1"/>
          </p:cNvGraphicFramePr>
          <p:nvPr/>
        </p:nvGraphicFramePr>
        <p:xfrm>
          <a:off x="2816225" y="2835275"/>
          <a:ext cx="360363" cy="346075"/>
        </p:xfrm>
        <a:graphic>
          <a:graphicData uri="http://schemas.openxmlformats.org/presentationml/2006/ole">
            <mc:AlternateContent xmlns:mc="http://schemas.openxmlformats.org/markup-compatibility/2006">
              <mc:Choice xmlns:v="urn:schemas-microsoft-com:vml" Requires="v">
                <p:oleObj spid="_x0000_s1789" name="公式" r:id="rId41" imgW="241300" imgH="228600" progId="Equation.3">
                  <p:embed/>
                </p:oleObj>
              </mc:Choice>
              <mc:Fallback>
                <p:oleObj name="公式" r:id="rId41" imgW="241300" imgH="228600" progId="Equation.3">
                  <p:embed/>
                  <p:pic>
                    <p:nvPicPr>
                      <p:cNvPr id="0" name="Object 86"/>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816225" y="2835275"/>
                        <a:ext cx="360363"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91" name="Object 87"/>
          <p:cNvGraphicFramePr>
            <a:graphicFrameLocks noChangeAspect="1"/>
          </p:cNvGraphicFramePr>
          <p:nvPr/>
        </p:nvGraphicFramePr>
        <p:xfrm>
          <a:off x="3760788" y="720725"/>
          <a:ext cx="585787" cy="327025"/>
        </p:xfrm>
        <a:graphic>
          <a:graphicData uri="http://schemas.openxmlformats.org/presentationml/2006/ole">
            <mc:AlternateContent xmlns:mc="http://schemas.openxmlformats.org/markup-compatibility/2006">
              <mc:Choice xmlns:v="urn:schemas-microsoft-com:vml" Requires="v">
                <p:oleObj spid="_x0000_s1790" name="公式" r:id="rId43" imgW="406224" imgH="228501" progId="Equation.3">
                  <p:embed/>
                </p:oleObj>
              </mc:Choice>
              <mc:Fallback>
                <p:oleObj name="公式" r:id="rId43" imgW="406224" imgH="228501" progId="Equation.3">
                  <p:embed/>
                  <p:pic>
                    <p:nvPicPr>
                      <p:cNvPr id="0" name="Object 87"/>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760788" y="720725"/>
                        <a:ext cx="585787" cy="327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92" name="Object 88"/>
          <p:cNvGraphicFramePr>
            <a:graphicFrameLocks noChangeAspect="1"/>
          </p:cNvGraphicFramePr>
          <p:nvPr/>
        </p:nvGraphicFramePr>
        <p:xfrm>
          <a:off x="1195388" y="3286125"/>
          <a:ext cx="450850" cy="323850"/>
        </p:xfrm>
        <a:graphic>
          <a:graphicData uri="http://schemas.openxmlformats.org/presentationml/2006/ole">
            <mc:AlternateContent xmlns:mc="http://schemas.openxmlformats.org/markup-compatibility/2006">
              <mc:Choice xmlns:v="urn:schemas-microsoft-com:vml" Requires="v">
                <p:oleObj spid="_x0000_s1791" name="公式" r:id="rId45" imgW="304536" imgH="215713" progId="Equation.3">
                  <p:embed/>
                </p:oleObj>
              </mc:Choice>
              <mc:Fallback>
                <p:oleObj name="公式" r:id="rId45" imgW="304536" imgH="215713" progId="Equation.3">
                  <p:embed/>
                  <p:pic>
                    <p:nvPicPr>
                      <p:cNvPr id="0" name="Object 88"/>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195388" y="3286125"/>
                        <a:ext cx="450850" cy="323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93" name="Object 89"/>
          <p:cNvGraphicFramePr>
            <a:graphicFrameLocks noChangeAspect="1"/>
          </p:cNvGraphicFramePr>
          <p:nvPr/>
        </p:nvGraphicFramePr>
        <p:xfrm>
          <a:off x="1690688" y="3286125"/>
          <a:ext cx="449262" cy="322263"/>
        </p:xfrm>
        <a:graphic>
          <a:graphicData uri="http://schemas.openxmlformats.org/presentationml/2006/ole">
            <mc:AlternateContent xmlns:mc="http://schemas.openxmlformats.org/markup-compatibility/2006">
              <mc:Choice xmlns:v="urn:schemas-microsoft-com:vml" Requires="v">
                <p:oleObj spid="_x0000_s1792" name="公式" r:id="rId47" imgW="304536" imgH="215713" progId="Equation.3">
                  <p:embed/>
                </p:oleObj>
              </mc:Choice>
              <mc:Fallback>
                <p:oleObj name="公式" r:id="rId47" imgW="304536" imgH="215713" progId="Equation.3">
                  <p:embed/>
                  <p:pic>
                    <p:nvPicPr>
                      <p:cNvPr id="0" name="Object 8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690688" y="3286125"/>
                        <a:ext cx="449262"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94" name="Object 90"/>
          <p:cNvGraphicFramePr>
            <a:graphicFrameLocks noChangeAspect="1"/>
          </p:cNvGraphicFramePr>
          <p:nvPr/>
        </p:nvGraphicFramePr>
        <p:xfrm>
          <a:off x="1690688" y="2835275"/>
          <a:ext cx="404812" cy="358775"/>
        </p:xfrm>
        <a:graphic>
          <a:graphicData uri="http://schemas.openxmlformats.org/presentationml/2006/ole">
            <mc:AlternateContent xmlns:mc="http://schemas.openxmlformats.org/markup-compatibility/2006">
              <mc:Choice xmlns:v="urn:schemas-microsoft-com:vml" Requires="v">
                <p:oleObj spid="_x0000_s1793" name="公式" r:id="rId49" imgW="228600" imgH="228600" progId="Equation.3">
                  <p:embed/>
                </p:oleObj>
              </mc:Choice>
              <mc:Fallback>
                <p:oleObj name="公式" r:id="rId49" imgW="228600" imgH="228600" progId="Equation.3">
                  <p:embed/>
                  <p:pic>
                    <p:nvPicPr>
                      <p:cNvPr id="0" name="Object 90"/>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690688" y="2835275"/>
                        <a:ext cx="404812" cy="35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95" name="Object 91"/>
          <p:cNvGraphicFramePr>
            <a:graphicFrameLocks noChangeAspect="1"/>
          </p:cNvGraphicFramePr>
          <p:nvPr/>
        </p:nvGraphicFramePr>
        <p:xfrm>
          <a:off x="2771775" y="3286125"/>
          <a:ext cx="450850" cy="334963"/>
        </p:xfrm>
        <a:graphic>
          <a:graphicData uri="http://schemas.openxmlformats.org/presentationml/2006/ole">
            <mc:AlternateContent xmlns:mc="http://schemas.openxmlformats.org/markup-compatibility/2006">
              <mc:Choice xmlns:v="urn:schemas-microsoft-com:vml" Requires="v">
                <p:oleObj spid="_x0000_s1794" name="公式" r:id="rId51" imgW="291847" imgH="215713" progId="Equation.3">
                  <p:embed/>
                </p:oleObj>
              </mc:Choice>
              <mc:Fallback>
                <p:oleObj name="公式" r:id="rId51" imgW="291847" imgH="215713" progId="Equation.3">
                  <p:embed/>
                  <p:pic>
                    <p:nvPicPr>
                      <p:cNvPr id="0" name="Object 91"/>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771775" y="3286125"/>
                        <a:ext cx="450850" cy="334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96" name="Object 92"/>
          <p:cNvGraphicFramePr>
            <a:graphicFrameLocks noChangeAspect="1"/>
          </p:cNvGraphicFramePr>
          <p:nvPr/>
        </p:nvGraphicFramePr>
        <p:xfrm>
          <a:off x="3311525" y="3241675"/>
          <a:ext cx="404813" cy="371475"/>
        </p:xfrm>
        <a:graphic>
          <a:graphicData uri="http://schemas.openxmlformats.org/presentationml/2006/ole">
            <mc:AlternateContent xmlns:mc="http://schemas.openxmlformats.org/markup-compatibility/2006">
              <mc:Choice xmlns:v="urn:schemas-microsoft-com:vml" Requires="v">
                <p:oleObj spid="_x0000_s1795" name="公式" r:id="rId53" imgW="241091" imgH="215713" progId="Equation.3">
                  <p:embed/>
                </p:oleObj>
              </mc:Choice>
              <mc:Fallback>
                <p:oleObj name="公式" r:id="rId53" imgW="241091" imgH="215713" progId="Equation.3">
                  <p:embed/>
                  <p:pic>
                    <p:nvPicPr>
                      <p:cNvPr id="0" name="Object 92"/>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311525" y="3241675"/>
                        <a:ext cx="404813" cy="37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997" name="Group 93"/>
          <p:cNvGraphicFramePr>
            <a:graphicFrameLocks noGrp="1"/>
          </p:cNvGraphicFramePr>
          <p:nvPr/>
        </p:nvGraphicFramePr>
        <p:xfrm>
          <a:off x="611188" y="585788"/>
          <a:ext cx="3735387" cy="3067049"/>
        </p:xfrm>
        <a:graphic>
          <a:graphicData uri="http://schemas.openxmlformats.org/drawingml/2006/table">
            <a:tbl>
              <a:tblPr/>
              <a:tblGrid>
                <a:gridCol w="530225">
                  <a:extLst>
                    <a:ext uri="{9D8B030D-6E8A-4147-A177-3AD203B41FA5}">
                      <a16:colId xmlns:a16="http://schemas.microsoft.com/office/drawing/2014/main" val="20000"/>
                    </a:ext>
                  </a:extLst>
                </a:gridCol>
                <a:gridCol w="515937">
                  <a:extLst>
                    <a:ext uri="{9D8B030D-6E8A-4147-A177-3AD203B41FA5}">
                      <a16:colId xmlns:a16="http://schemas.microsoft.com/office/drawing/2014/main" val="20001"/>
                    </a:ext>
                  </a:extLst>
                </a:gridCol>
                <a:gridCol w="530225">
                  <a:extLst>
                    <a:ext uri="{9D8B030D-6E8A-4147-A177-3AD203B41FA5}">
                      <a16:colId xmlns:a16="http://schemas.microsoft.com/office/drawing/2014/main" val="20002"/>
                    </a:ext>
                  </a:extLst>
                </a:gridCol>
                <a:gridCol w="515938">
                  <a:extLst>
                    <a:ext uri="{9D8B030D-6E8A-4147-A177-3AD203B41FA5}">
                      <a16:colId xmlns:a16="http://schemas.microsoft.com/office/drawing/2014/main" val="20003"/>
                    </a:ext>
                  </a:extLst>
                </a:gridCol>
                <a:gridCol w="530225">
                  <a:extLst>
                    <a:ext uri="{9D8B030D-6E8A-4147-A177-3AD203B41FA5}">
                      <a16:colId xmlns:a16="http://schemas.microsoft.com/office/drawing/2014/main" val="20004"/>
                    </a:ext>
                  </a:extLst>
                </a:gridCol>
                <a:gridCol w="528637">
                  <a:extLst>
                    <a:ext uri="{9D8B030D-6E8A-4147-A177-3AD203B41FA5}">
                      <a16:colId xmlns:a16="http://schemas.microsoft.com/office/drawing/2014/main" val="20005"/>
                    </a:ext>
                  </a:extLst>
                </a:gridCol>
                <a:gridCol w="584200">
                  <a:extLst>
                    <a:ext uri="{9D8B030D-6E8A-4147-A177-3AD203B41FA5}">
                      <a16:colId xmlns:a16="http://schemas.microsoft.com/office/drawing/2014/main" val="20006"/>
                    </a:ext>
                  </a:extLst>
                </a:gridCol>
              </a:tblGrid>
              <a:tr h="5064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D</a:t>
                      </a: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67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67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67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67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67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67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24063" name="Rectangle 159"/>
          <p:cNvSpPr>
            <a:spLocks noChangeArrowheads="1"/>
          </p:cNvSpPr>
          <p:nvPr/>
        </p:nvSpPr>
        <p:spPr bwMode="auto">
          <a:xfrm>
            <a:off x="836613" y="1485900"/>
            <a:ext cx="560387"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0" tIns="0" rIns="0" bIns="0" anchorCtr="1">
            <a:spAutoFit/>
          </a:bodyPr>
          <a:lstStyle/>
          <a:p>
            <a:pPr indent="304800"/>
            <a:r>
              <a:rPr lang="zh-CN" altLang="en-US" sz="2000" b="1">
                <a:solidFill>
                  <a:srgbClr val="FF0000"/>
                </a:solidFill>
              </a:rPr>
              <a:t>＊</a:t>
            </a:r>
          </a:p>
        </p:txBody>
      </p:sp>
      <p:graphicFrame>
        <p:nvGraphicFramePr>
          <p:cNvPr id="124064" name="Object 160"/>
          <p:cNvGraphicFramePr>
            <a:graphicFrameLocks noChangeAspect="1"/>
          </p:cNvGraphicFramePr>
          <p:nvPr/>
        </p:nvGraphicFramePr>
        <p:xfrm>
          <a:off x="5651500" y="658813"/>
          <a:ext cx="630238" cy="338137"/>
        </p:xfrm>
        <a:graphic>
          <a:graphicData uri="http://schemas.openxmlformats.org/presentationml/2006/ole">
            <mc:AlternateContent xmlns:mc="http://schemas.openxmlformats.org/markup-compatibility/2006">
              <mc:Choice xmlns:v="urn:schemas-microsoft-com:vml" Requires="v">
                <p:oleObj spid="_x0000_s1796" name="公式" r:id="rId55" imgW="406048" imgH="215713" progId="Equation.3">
                  <p:embed/>
                </p:oleObj>
              </mc:Choice>
              <mc:Fallback>
                <p:oleObj name="公式" r:id="rId55" imgW="406048" imgH="215713" progId="Equation.3">
                  <p:embed/>
                  <p:pic>
                    <p:nvPicPr>
                      <p:cNvPr id="0" name="Object 160"/>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5651500" y="658813"/>
                        <a:ext cx="630238"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065" name="Object 161"/>
          <p:cNvGraphicFramePr>
            <a:graphicFrameLocks noChangeAspect="1"/>
          </p:cNvGraphicFramePr>
          <p:nvPr/>
        </p:nvGraphicFramePr>
        <p:xfrm>
          <a:off x="5021263" y="1649413"/>
          <a:ext cx="630237" cy="387350"/>
        </p:xfrm>
        <a:graphic>
          <a:graphicData uri="http://schemas.openxmlformats.org/presentationml/2006/ole">
            <mc:AlternateContent xmlns:mc="http://schemas.openxmlformats.org/markup-compatibility/2006">
              <mc:Choice xmlns:v="urn:schemas-microsoft-com:vml" Requires="v">
                <p:oleObj spid="_x0000_s1797" name="公式" r:id="rId57" imgW="368300" imgH="228600" progId="Equation.3">
                  <p:embed/>
                </p:oleObj>
              </mc:Choice>
              <mc:Fallback>
                <p:oleObj name="公式" r:id="rId57" imgW="368300" imgH="228600" progId="Equation.3">
                  <p:embed/>
                  <p:pic>
                    <p:nvPicPr>
                      <p:cNvPr id="0" name="Object 161"/>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5021263" y="1649413"/>
                        <a:ext cx="630237" cy="387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066" name="Object 162"/>
          <p:cNvGraphicFramePr>
            <a:graphicFrameLocks noChangeAspect="1"/>
          </p:cNvGraphicFramePr>
          <p:nvPr/>
        </p:nvGraphicFramePr>
        <p:xfrm>
          <a:off x="5021263" y="2189163"/>
          <a:ext cx="630237" cy="363537"/>
        </p:xfrm>
        <a:graphic>
          <a:graphicData uri="http://schemas.openxmlformats.org/presentationml/2006/ole">
            <mc:AlternateContent xmlns:mc="http://schemas.openxmlformats.org/markup-compatibility/2006">
              <mc:Choice xmlns:v="urn:schemas-microsoft-com:vml" Requires="v">
                <p:oleObj spid="_x0000_s1798" name="公式" r:id="rId59" imgW="380835" imgH="215806" progId="Equation.3">
                  <p:embed/>
                </p:oleObj>
              </mc:Choice>
              <mc:Fallback>
                <p:oleObj name="公式" r:id="rId59" imgW="380835" imgH="215806" progId="Equation.3">
                  <p:embed/>
                  <p:pic>
                    <p:nvPicPr>
                      <p:cNvPr id="0" name="Object 162"/>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5021263" y="2189163"/>
                        <a:ext cx="630237"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067" name="Object 163"/>
          <p:cNvGraphicFramePr>
            <a:graphicFrameLocks noChangeAspect="1"/>
          </p:cNvGraphicFramePr>
          <p:nvPr/>
        </p:nvGraphicFramePr>
        <p:xfrm>
          <a:off x="5065713" y="2640013"/>
          <a:ext cx="584200" cy="358775"/>
        </p:xfrm>
        <a:graphic>
          <a:graphicData uri="http://schemas.openxmlformats.org/presentationml/2006/ole">
            <mc:AlternateContent xmlns:mc="http://schemas.openxmlformats.org/markup-compatibility/2006">
              <mc:Choice xmlns:v="urn:schemas-microsoft-com:vml" Requires="v">
                <p:oleObj spid="_x0000_s1799" name="公式" r:id="rId61" imgW="368300" imgH="228600" progId="Equation.3">
                  <p:embed/>
                </p:oleObj>
              </mc:Choice>
              <mc:Fallback>
                <p:oleObj name="公式" r:id="rId61" imgW="368300" imgH="228600" progId="Equation.3">
                  <p:embed/>
                  <p:pic>
                    <p:nvPicPr>
                      <p:cNvPr id="0" name="Object 16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5065713" y="2640013"/>
                        <a:ext cx="584200" cy="35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068" name="Object 164"/>
          <p:cNvGraphicFramePr>
            <a:graphicFrameLocks noChangeAspect="1"/>
          </p:cNvGraphicFramePr>
          <p:nvPr/>
        </p:nvGraphicFramePr>
        <p:xfrm>
          <a:off x="8215313" y="703263"/>
          <a:ext cx="585787" cy="350837"/>
        </p:xfrm>
        <a:graphic>
          <a:graphicData uri="http://schemas.openxmlformats.org/presentationml/2006/ole">
            <mc:AlternateContent xmlns:mc="http://schemas.openxmlformats.org/markup-compatibility/2006">
              <mc:Choice xmlns:v="urn:schemas-microsoft-com:vml" Requires="v">
                <p:oleObj spid="_x0000_s1800" name="公式" r:id="rId63" imgW="381000" imgH="228600" progId="Equation.3">
                  <p:embed/>
                </p:oleObj>
              </mc:Choice>
              <mc:Fallback>
                <p:oleObj name="公式" r:id="rId63" imgW="381000" imgH="228600" progId="Equation.3">
                  <p:embed/>
                  <p:pic>
                    <p:nvPicPr>
                      <p:cNvPr id="0" name="Object 164"/>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8215313" y="703263"/>
                        <a:ext cx="585787" cy="35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069" name="Object 165"/>
          <p:cNvGraphicFramePr>
            <a:graphicFrameLocks noChangeAspect="1"/>
          </p:cNvGraphicFramePr>
          <p:nvPr/>
        </p:nvGraphicFramePr>
        <p:xfrm>
          <a:off x="5021263" y="1154113"/>
          <a:ext cx="676275" cy="360362"/>
        </p:xfrm>
        <a:graphic>
          <a:graphicData uri="http://schemas.openxmlformats.org/presentationml/2006/ole">
            <mc:AlternateContent xmlns:mc="http://schemas.openxmlformats.org/markup-compatibility/2006">
              <mc:Choice xmlns:v="urn:schemas-microsoft-com:vml" Requires="v">
                <p:oleObj spid="_x0000_s1801" name="公式" r:id="rId65" imgW="406048" imgH="215713" progId="Equation.3">
                  <p:embed/>
                </p:oleObj>
              </mc:Choice>
              <mc:Fallback>
                <p:oleObj name="公式" r:id="rId65" imgW="406048" imgH="215713" progId="Equation.3">
                  <p:embed/>
                  <p:pic>
                    <p:nvPicPr>
                      <p:cNvPr id="0" name="Object 165"/>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5021263" y="1154113"/>
                        <a:ext cx="676275" cy="360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070" name="Object 166"/>
          <p:cNvGraphicFramePr>
            <a:graphicFrameLocks noChangeAspect="1"/>
          </p:cNvGraphicFramePr>
          <p:nvPr/>
        </p:nvGraphicFramePr>
        <p:xfrm>
          <a:off x="6281738" y="703263"/>
          <a:ext cx="495300" cy="342900"/>
        </p:xfrm>
        <a:graphic>
          <a:graphicData uri="http://schemas.openxmlformats.org/presentationml/2006/ole">
            <mc:AlternateContent xmlns:mc="http://schemas.openxmlformats.org/markup-compatibility/2006">
              <mc:Choice xmlns:v="urn:schemas-microsoft-com:vml" Requires="v">
                <p:oleObj spid="_x0000_s1802" name="公式" r:id="rId67" imgW="368300" imgH="228600" progId="Equation.3">
                  <p:embed/>
                </p:oleObj>
              </mc:Choice>
              <mc:Fallback>
                <p:oleObj name="公式" r:id="rId67" imgW="368300" imgH="228600" progId="Equation.3">
                  <p:embed/>
                  <p:pic>
                    <p:nvPicPr>
                      <p:cNvPr id="0" name="Object 166"/>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6281738" y="703263"/>
                        <a:ext cx="495300"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071" name="Object 167"/>
          <p:cNvGraphicFramePr>
            <a:graphicFrameLocks noChangeAspect="1"/>
          </p:cNvGraphicFramePr>
          <p:nvPr/>
        </p:nvGraphicFramePr>
        <p:xfrm>
          <a:off x="5740400" y="1693863"/>
          <a:ext cx="360363" cy="346075"/>
        </p:xfrm>
        <a:graphic>
          <a:graphicData uri="http://schemas.openxmlformats.org/presentationml/2006/ole">
            <mc:AlternateContent xmlns:mc="http://schemas.openxmlformats.org/markup-compatibility/2006">
              <mc:Choice xmlns:v="urn:schemas-microsoft-com:vml" Requires="v">
                <p:oleObj spid="_x0000_s1803" name="公式" r:id="rId69" imgW="241300" imgH="228600" progId="Equation.3">
                  <p:embed/>
                </p:oleObj>
              </mc:Choice>
              <mc:Fallback>
                <p:oleObj name="公式" r:id="rId69" imgW="241300" imgH="228600" progId="Equation.3">
                  <p:embed/>
                  <p:pic>
                    <p:nvPicPr>
                      <p:cNvPr id="0" name="Object 16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740400" y="1693863"/>
                        <a:ext cx="360363"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072" name="Object 168"/>
          <p:cNvGraphicFramePr>
            <a:graphicFrameLocks noChangeAspect="1"/>
          </p:cNvGraphicFramePr>
          <p:nvPr/>
        </p:nvGraphicFramePr>
        <p:xfrm>
          <a:off x="6910388" y="703263"/>
          <a:ext cx="585787" cy="336550"/>
        </p:xfrm>
        <a:graphic>
          <a:graphicData uri="http://schemas.openxmlformats.org/presentationml/2006/ole">
            <mc:AlternateContent xmlns:mc="http://schemas.openxmlformats.org/markup-compatibility/2006">
              <mc:Choice xmlns:v="urn:schemas-microsoft-com:vml" Requires="v">
                <p:oleObj spid="_x0000_s1804" name="公式" r:id="rId70" imgW="380835" imgH="215806" progId="Equation.3">
                  <p:embed/>
                </p:oleObj>
              </mc:Choice>
              <mc:Fallback>
                <p:oleObj name="公式" r:id="rId70" imgW="380835" imgH="215806" progId="Equation.3">
                  <p:embed/>
                  <p:pic>
                    <p:nvPicPr>
                      <p:cNvPr id="0" name="Object 168"/>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6910388" y="703263"/>
                        <a:ext cx="5857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073" name="Object 169"/>
          <p:cNvGraphicFramePr>
            <a:graphicFrameLocks noChangeAspect="1"/>
          </p:cNvGraphicFramePr>
          <p:nvPr/>
        </p:nvGraphicFramePr>
        <p:xfrm>
          <a:off x="5695950" y="2144713"/>
          <a:ext cx="406400" cy="406400"/>
        </p:xfrm>
        <a:graphic>
          <a:graphicData uri="http://schemas.openxmlformats.org/presentationml/2006/ole">
            <mc:AlternateContent xmlns:mc="http://schemas.openxmlformats.org/markup-compatibility/2006">
              <mc:Choice xmlns:v="urn:schemas-microsoft-com:vml" Requires="v">
                <p:oleObj spid="_x0000_s1805" name="公式" r:id="rId72" imgW="228600" imgH="228600" progId="Equation.3">
                  <p:embed/>
                </p:oleObj>
              </mc:Choice>
              <mc:Fallback>
                <p:oleObj name="公式" r:id="rId72" imgW="228600" imgH="228600" progId="Equation.3">
                  <p:embed/>
                  <p:pic>
                    <p:nvPicPr>
                      <p:cNvPr id="0" name="Object 169"/>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695950" y="2144713"/>
                        <a:ext cx="406400"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074" name="Object 170"/>
          <p:cNvGraphicFramePr>
            <a:graphicFrameLocks noChangeAspect="1"/>
          </p:cNvGraphicFramePr>
          <p:nvPr/>
        </p:nvGraphicFramePr>
        <p:xfrm>
          <a:off x="6281738" y="2201863"/>
          <a:ext cx="450850" cy="347662"/>
        </p:xfrm>
        <a:graphic>
          <a:graphicData uri="http://schemas.openxmlformats.org/presentationml/2006/ole">
            <mc:AlternateContent xmlns:mc="http://schemas.openxmlformats.org/markup-compatibility/2006">
              <mc:Choice xmlns:v="urn:schemas-microsoft-com:vml" Requires="v">
                <p:oleObj spid="_x0000_s1806" name="公式" r:id="rId73" imgW="291973" imgH="228501" progId="Equation.3">
                  <p:embed/>
                </p:oleObj>
              </mc:Choice>
              <mc:Fallback>
                <p:oleObj name="公式" r:id="rId73" imgW="291973" imgH="228501" progId="Equation.3">
                  <p:embed/>
                  <p:pic>
                    <p:nvPicPr>
                      <p:cNvPr id="0" name="Object 170"/>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281738" y="2201863"/>
                        <a:ext cx="450850" cy="347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075" name="Object 171"/>
          <p:cNvGraphicFramePr>
            <a:graphicFrameLocks noChangeAspect="1"/>
          </p:cNvGraphicFramePr>
          <p:nvPr/>
        </p:nvGraphicFramePr>
        <p:xfrm>
          <a:off x="7496175" y="703263"/>
          <a:ext cx="630238" cy="387350"/>
        </p:xfrm>
        <a:graphic>
          <a:graphicData uri="http://schemas.openxmlformats.org/presentationml/2006/ole">
            <mc:AlternateContent xmlns:mc="http://schemas.openxmlformats.org/markup-compatibility/2006">
              <mc:Choice xmlns:v="urn:schemas-microsoft-com:vml" Requires="v">
                <p:oleObj spid="_x0000_s1807" name="公式" r:id="rId74" imgW="368300" imgH="228600" progId="Equation.3">
                  <p:embed/>
                </p:oleObj>
              </mc:Choice>
              <mc:Fallback>
                <p:oleObj name="公式" r:id="rId74" imgW="368300" imgH="228600" progId="Equation.3">
                  <p:embed/>
                  <p:pic>
                    <p:nvPicPr>
                      <p:cNvPr id="0" name="Object 171"/>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7496175" y="703263"/>
                        <a:ext cx="630238" cy="387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076" name="Object 172"/>
          <p:cNvGraphicFramePr>
            <a:graphicFrameLocks noChangeAspect="1"/>
          </p:cNvGraphicFramePr>
          <p:nvPr/>
        </p:nvGraphicFramePr>
        <p:xfrm>
          <a:off x="5695950" y="2684463"/>
          <a:ext cx="404813" cy="358775"/>
        </p:xfrm>
        <a:graphic>
          <a:graphicData uri="http://schemas.openxmlformats.org/presentationml/2006/ole">
            <mc:AlternateContent xmlns:mc="http://schemas.openxmlformats.org/markup-compatibility/2006">
              <mc:Choice xmlns:v="urn:schemas-microsoft-com:vml" Requires="v">
                <p:oleObj spid="_x0000_s1808" name="公式" r:id="rId76" imgW="228600" imgH="228600" progId="Equation.3">
                  <p:embed/>
                </p:oleObj>
              </mc:Choice>
              <mc:Fallback>
                <p:oleObj name="公式" r:id="rId76" imgW="228600" imgH="228600" progId="Equation.3">
                  <p:embed/>
                  <p:pic>
                    <p:nvPicPr>
                      <p:cNvPr id="0" name="Object 172"/>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695950" y="2684463"/>
                        <a:ext cx="404813" cy="35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077" name="Object 173"/>
          <p:cNvGraphicFramePr>
            <a:graphicFrameLocks noChangeAspect="1"/>
          </p:cNvGraphicFramePr>
          <p:nvPr/>
        </p:nvGraphicFramePr>
        <p:xfrm>
          <a:off x="6326188" y="2684463"/>
          <a:ext cx="404812" cy="388937"/>
        </p:xfrm>
        <a:graphic>
          <a:graphicData uri="http://schemas.openxmlformats.org/presentationml/2006/ole">
            <mc:AlternateContent xmlns:mc="http://schemas.openxmlformats.org/markup-compatibility/2006">
              <mc:Choice xmlns:v="urn:schemas-microsoft-com:vml" Requires="v">
                <p:oleObj spid="_x0000_s1809" name="公式" r:id="rId77" imgW="241300" imgH="228600" progId="Equation.3">
                  <p:embed/>
                </p:oleObj>
              </mc:Choice>
              <mc:Fallback>
                <p:oleObj name="公式" r:id="rId77" imgW="241300" imgH="228600" progId="Equation.3">
                  <p:embed/>
                  <p:pic>
                    <p:nvPicPr>
                      <p:cNvPr id="0" name="Object 173"/>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326188" y="2684463"/>
                        <a:ext cx="404812" cy="388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078" name="Object 174"/>
          <p:cNvGraphicFramePr>
            <a:graphicFrameLocks noChangeAspect="1"/>
          </p:cNvGraphicFramePr>
          <p:nvPr/>
        </p:nvGraphicFramePr>
        <p:xfrm>
          <a:off x="7000875" y="2684463"/>
          <a:ext cx="360363" cy="346075"/>
        </p:xfrm>
        <a:graphic>
          <a:graphicData uri="http://schemas.openxmlformats.org/presentationml/2006/ole">
            <mc:AlternateContent xmlns:mc="http://schemas.openxmlformats.org/markup-compatibility/2006">
              <mc:Choice xmlns:v="urn:schemas-microsoft-com:vml" Requires="v">
                <p:oleObj spid="_x0000_s1810" name="公式" r:id="rId78" imgW="241300" imgH="228600" progId="Equation.3">
                  <p:embed/>
                </p:oleObj>
              </mc:Choice>
              <mc:Fallback>
                <p:oleObj name="公式" r:id="rId78" imgW="241300" imgH="228600" progId="Equation.3">
                  <p:embed/>
                  <p:pic>
                    <p:nvPicPr>
                      <p:cNvPr id="0" name="Object 174"/>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000875" y="2684463"/>
                        <a:ext cx="360363"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079" name="Object 175"/>
          <p:cNvGraphicFramePr>
            <a:graphicFrameLocks noChangeAspect="1"/>
          </p:cNvGraphicFramePr>
          <p:nvPr/>
        </p:nvGraphicFramePr>
        <p:xfrm>
          <a:off x="5065713" y="3143250"/>
          <a:ext cx="585787" cy="350838"/>
        </p:xfrm>
        <a:graphic>
          <a:graphicData uri="http://schemas.openxmlformats.org/presentationml/2006/ole">
            <mc:AlternateContent xmlns:mc="http://schemas.openxmlformats.org/markup-compatibility/2006">
              <mc:Choice xmlns:v="urn:schemas-microsoft-com:vml" Requires="v">
                <p:oleObj spid="_x0000_s1811" name="公式" r:id="rId79" imgW="381000" imgH="228600" progId="Equation.3">
                  <p:embed/>
                </p:oleObj>
              </mc:Choice>
              <mc:Fallback>
                <p:oleObj name="公式" r:id="rId79" imgW="381000" imgH="228600" progId="Equation.3">
                  <p:embed/>
                  <p:pic>
                    <p:nvPicPr>
                      <p:cNvPr id="0" name="Object 175"/>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5065713" y="3143250"/>
                        <a:ext cx="585787"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080" name="Object 176"/>
          <p:cNvGraphicFramePr>
            <a:graphicFrameLocks noChangeAspect="1"/>
          </p:cNvGraphicFramePr>
          <p:nvPr/>
        </p:nvGraphicFramePr>
        <p:xfrm>
          <a:off x="5695950" y="3179763"/>
          <a:ext cx="449263" cy="322262"/>
        </p:xfrm>
        <a:graphic>
          <a:graphicData uri="http://schemas.openxmlformats.org/presentationml/2006/ole">
            <mc:AlternateContent xmlns:mc="http://schemas.openxmlformats.org/markup-compatibility/2006">
              <mc:Choice xmlns:v="urn:schemas-microsoft-com:vml" Requires="v">
                <p:oleObj spid="_x0000_s1812" name="公式" r:id="rId81" imgW="304536" imgH="215713" progId="Equation.3">
                  <p:embed/>
                </p:oleObj>
              </mc:Choice>
              <mc:Fallback>
                <p:oleObj name="公式" r:id="rId81" imgW="304536" imgH="215713" progId="Equation.3">
                  <p:embed/>
                  <p:pic>
                    <p:nvPicPr>
                      <p:cNvPr id="0" name="Object 176"/>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5695950" y="3179763"/>
                        <a:ext cx="449263"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081" name="Object 177"/>
          <p:cNvGraphicFramePr>
            <a:graphicFrameLocks noChangeAspect="1"/>
          </p:cNvGraphicFramePr>
          <p:nvPr/>
        </p:nvGraphicFramePr>
        <p:xfrm>
          <a:off x="6281738" y="3140075"/>
          <a:ext cx="449262" cy="400050"/>
        </p:xfrm>
        <a:graphic>
          <a:graphicData uri="http://schemas.openxmlformats.org/presentationml/2006/ole">
            <mc:AlternateContent xmlns:mc="http://schemas.openxmlformats.org/markup-compatibility/2006">
              <mc:Choice xmlns:v="urn:schemas-microsoft-com:vml" Requires="v">
                <p:oleObj spid="_x0000_s1813" name="公式" r:id="rId82" imgW="228600" imgH="228600" progId="Equation.3">
                  <p:embed/>
                </p:oleObj>
              </mc:Choice>
              <mc:Fallback>
                <p:oleObj name="公式" r:id="rId82" imgW="228600" imgH="228600" progId="Equation.3">
                  <p:embed/>
                  <p:pic>
                    <p:nvPicPr>
                      <p:cNvPr id="0" name="Object 177"/>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6281738" y="3140075"/>
                        <a:ext cx="44926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082" name="Object 178"/>
          <p:cNvGraphicFramePr>
            <a:graphicFrameLocks noChangeAspect="1"/>
          </p:cNvGraphicFramePr>
          <p:nvPr/>
        </p:nvGraphicFramePr>
        <p:xfrm>
          <a:off x="6910388" y="3179763"/>
          <a:ext cx="495300" cy="368300"/>
        </p:xfrm>
        <a:graphic>
          <a:graphicData uri="http://schemas.openxmlformats.org/presentationml/2006/ole">
            <mc:AlternateContent xmlns:mc="http://schemas.openxmlformats.org/markup-compatibility/2006">
              <mc:Choice xmlns:v="urn:schemas-microsoft-com:vml" Requires="v">
                <p:oleObj spid="_x0000_s1814" name="公式" r:id="rId83" imgW="291847" imgH="215713" progId="Equation.3">
                  <p:embed/>
                </p:oleObj>
              </mc:Choice>
              <mc:Fallback>
                <p:oleObj name="公式" r:id="rId83" imgW="291847" imgH="215713" progId="Equation.3">
                  <p:embed/>
                  <p:pic>
                    <p:nvPicPr>
                      <p:cNvPr id="0" name="Object 178"/>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6910388" y="3179763"/>
                        <a:ext cx="4953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083" name="Object 179"/>
          <p:cNvGraphicFramePr>
            <a:graphicFrameLocks noChangeAspect="1"/>
          </p:cNvGraphicFramePr>
          <p:nvPr/>
        </p:nvGraphicFramePr>
        <p:xfrm>
          <a:off x="7721600" y="3133725"/>
          <a:ext cx="404813" cy="373063"/>
        </p:xfrm>
        <a:graphic>
          <a:graphicData uri="http://schemas.openxmlformats.org/presentationml/2006/ole">
            <mc:AlternateContent xmlns:mc="http://schemas.openxmlformats.org/markup-compatibility/2006">
              <mc:Choice xmlns:v="urn:schemas-microsoft-com:vml" Requires="v">
                <p:oleObj spid="_x0000_s1815" name="公式" r:id="rId84" imgW="241091" imgH="215713" progId="Equation.3">
                  <p:embed/>
                </p:oleObj>
              </mc:Choice>
              <mc:Fallback>
                <p:oleObj name="公式" r:id="rId84" imgW="241091" imgH="215713" progId="Equation.3">
                  <p:embed/>
                  <p:pic>
                    <p:nvPicPr>
                      <p:cNvPr id="0" name="Object 179"/>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7721600" y="3133725"/>
                        <a:ext cx="404813"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203" name="Group 299"/>
          <p:cNvGraphicFramePr>
            <a:graphicFrameLocks noGrp="1"/>
          </p:cNvGraphicFramePr>
          <p:nvPr/>
        </p:nvGraphicFramePr>
        <p:xfrm>
          <a:off x="5021263" y="593725"/>
          <a:ext cx="3779837" cy="2992440"/>
        </p:xfrm>
        <a:graphic>
          <a:graphicData uri="http://schemas.openxmlformats.org/drawingml/2006/table">
            <a:tbl>
              <a:tblPr/>
              <a:tblGrid>
                <a:gridCol w="630237">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gridCol w="630238">
                  <a:extLst>
                    <a:ext uri="{9D8B030D-6E8A-4147-A177-3AD203B41FA5}">
                      <a16:colId xmlns:a16="http://schemas.microsoft.com/office/drawing/2014/main" val="20002"/>
                    </a:ext>
                  </a:extLst>
                </a:gridCol>
                <a:gridCol w="630237">
                  <a:extLst>
                    <a:ext uri="{9D8B030D-6E8A-4147-A177-3AD203B41FA5}">
                      <a16:colId xmlns:a16="http://schemas.microsoft.com/office/drawing/2014/main" val="20003"/>
                    </a:ext>
                  </a:extLst>
                </a:gridCol>
                <a:gridCol w="674688">
                  <a:extLst>
                    <a:ext uri="{9D8B030D-6E8A-4147-A177-3AD203B41FA5}">
                      <a16:colId xmlns:a16="http://schemas.microsoft.com/office/drawing/2014/main" val="20004"/>
                    </a:ext>
                  </a:extLst>
                </a:gridCol>
                <a:gridCol w="630237">
                  <a:extLst>
                    <a:ext uri="{9D8B030D-6E8A-4147-A177-3AD203B41FA5}">
                      <a16:colId xmlns:a16="http://schemas.microsoft.com/office/drawing/2014/main" val="20005"/>
                    </a:ext>
                  </a:extLst>
                </a:gridCol>
              </a:tblGrid>
              <a:tr h="4987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  </a:t>
                      </a:r>
                      <a:r>
                        <a:rPr kumimoji="0" lang="en-US" altLang="zh-CN" sz="2000" b="1" i="1"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D</a:t>
                      </a: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(1)</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87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    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87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    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87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    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87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    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87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    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72003"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pSp>
        <p:nvGrpSpPr>
          <p:cNvPr id="124212" name="Group 308"/>
          <p:cNvGrpSpPr>
            <a:grpSpLocks/>
          </p:cNvGrpSpPr>
          <p:nvPr/>
        </p:nvGrpSpPr>
        <p:grpSpPr bwMode="auto">
          <a:xfrm>
            <a:off x="377825" y="3911602"/>
            <a:ext cx="3965576" cy="1422400"/>
            <a:chOff x="238" y="2464"/>
            <a:chExt cx="2498" cy="896"/>
          </a:xfrm>
        </p:grpSpPr>
        <p:sp>
          <p:nvSpPr>
            <p:cNvPr id="38123" name="Rectangle 233"/>
            <p:cNvSpPr>
              <a:spLocks noChangeArrowheads="1"/>
            </p:cNvSpPr>
            <p:nvPr/>
          </p:nvSpPr>
          <p:spPr bwMode="auto">
            <a:xfrm>
              <a:off x="238" y="2464"/>
              <a:ext cx="2498" cy="89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pPr>
                <a:lnSpc>
                  <a:spcPct val="130000"/>
                </a:lnSpc>
              </a:pPr>
              <a:r>
                <a:rPr lang="zh-CN" altLang="en-US" sz="2400" dirty="0"/>
                <a:t>（</a:t>
              </a:r>
              <a:r>
                <a:rPr lang="en-US" altLang="zh-CN" sz="2400" dirty="0"/>
                <a:t>3</a:t>
              </a:r>
              <a:r>
                <a:rPr lang="zh-CN" altLang="en-US" sz="2400" dirty="0"/>
                <a:t>）将</a:t>
              </a:r>
              <a:r>
                <a:rPr lang="en-US" altLang="zh-CN" sz="2400" b="1" i="1" dirty="0"/>
                <a:t>D</a:t>
              </a:r>
              <a:r>
                <a:rPr lang="en-US" altLang="zh-CN" sz="2400" dirty="0"/>
                <a:t>(1)</a:t>
              </a:r>
              <a:r>
                <a:rPr lang="zh-CN" altLang="en-US" sz="2400" dirty="0"/>
                <a:t>中最小值    </a:t>
              </a:r>
            </a:p>
            <a:p>
              <a:pPr>
                <a:lnSpc>
                  <a:spcPct val="130000"/>
                </a:lnSpc>
              </a:pPr>
              <a:r>
                <a:rPr lang="zh-CN" altLang="en-US" sz="2400" dirty="0"/>
                <a:t>    对应的类合为一类，</a:t>
              </a:r>
            </a:p>
            <a:p>
              <a:pPr>
                <a:lnSpc>
                  <a:spcPct val="130000"/>
                </a:lnSpc>
              </a:pPr>
              <a:r>
                <a:rPr lang="zh-CN" altLang="en-US" sz="2400" dirty="0"/>
                <a:t>          得</a:t>
              </a:r>
              <a:r>
                <a:rPr lang="en-US" altLang="zh-CN" sz="2400" b="1" i="1" dirty="0"/>
                <a:t>D</a:t>
              </a:r>
              <a:r>
                <a:rPr lang="en-US" altLang="zh-CN" sz="2400" dirty="0"/>
                <a:t>(2)</a:t>
              </a:r>
              <a:r>
                <a:rPr lang="zh-CN" altLang="en-US" sz="2400" dirty="0"/>
                <a:t>。</a:t>
              </a:r>
            </a:p>
          </p:txBody>
        </p:sp>
        <p:graphicFrame>
          <p:nvGraphicFramePr>
            <p:cNvPr id="38124" name="Object 232"/>
            <p:cNvGraphicFramePr>
              <a:graphicFrameLocks noChangeAspect="1"/>
            </p:cNvGraphicFramePr>
            <p:nvPr/>
          </p:nvGraphicFramePr>
          <p:xfrm>
            <a:off x="2058" y="2512"/>
            <a:ext cx="284" cy="261"/>
          </p:xfrm>
          <a:graphic>
            <a:graphicData uri="http://schemas.openxmlformats.org/presentationml/2006/ole">
              <mc:AlternateContent xmlns:mc="http://schemas.openxmlformats.org/markup-compatibility/2006">
                <mc:Choice xmlns:v="urn:schemas-microsoft-com:vml" Requires="v">
                  <p:oleObj spid="_x0000_s1816" name="公式" r:id="rId85" imgW="241091" imgH="215713" progId="Equation.3">
                    <p:embed/>
                  </p:oleObj>
                </mc:Choice>
                <mc:Fallback>
                  <p:oleObj name="公式" r:id="rId85" imgW="241091" imgH="215713" progId="Equation.3">
                    <p:embed/>
                    <p:pic>
                      <p:nvPicPr>
                        <p:cNvPr id="0" name="Object 232"/>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2058" y="2512"/>
                          <a:ext cx="284" cy="2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24140" name="Object 236"/>
          <p:cNvGraphicFramePr>
            <a:graphicFrameLocks noChangeAspect="1"/>
          </p:cNvGraphicFramePr>
          <p:nvPr/>
        </p:nvGraphicFramePr>
        <p:xfrm>
          <a:off x="5786438" y="4014788"/>
          <a:ext cx="719137" cy="352425"/>
        </p:xfrm>
        <a:graphic>
          <a:graphicData uri="http://schemas.openxmlformats.org/presentationml/2006/ole">
            <mc:AlternateContent xmlns:mc="http://schemas.openxmlformats.org/markup-compatibility/2006">
              <mc:Choice xmlns:v="urn:schemas-microsoft-com:vml" Requires="v">
                <p:oleObj spid="_x0000_s1817" name="公式" r:id="rId87" imgW="444114" imgH="215713" progId="Equation.3">
                  <p:embed/>
                </p:oleObj>
              </mc:Choice>
              <mc:Fallback>
                <p:oleObj name="公式" r:id="rId87" imgW="444114" imgH="215713" progId="Equation.3">
                  <p:embed/>
                  <p:pic>
                    <p:nvPicPr>
                      <p:cNvPr id="0" name="Object 236"/>
                      <p:cNvPicPr>
                        <a:picLocks noChangeAspect="1" noChangeArrowheads="1"/>
                      </p:cNvPicPr>
                      <p:nvPr/>
                    </p:nvPicPr>
                    <p:blipFill>
                      <a:blip r:embed="rId88">
                        <a:extLst>
                          <a:ext uri="{28A0092B-C50C-407E-A947-70E740481C1C}">
                            <a14:useLocalDpi xmlns:a14="http://schemas.microsoft.com/office/drawing/2010/main" val="0"/>
                          </a:ext>
                        </a:extLst>
                      </a:blip>
                      <a:srcRect/>
                      <a:stretch>
                        <a:fillRect/>
                      </a:stretch>
                    </p:blipFill>
                    <p:spPr bwMode="auto">
                      <a:xfrm>
                        <a:off x="5786438" y="4014788"/>
                        <a:ext cx="7191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141" name="Object 237"/>
          <p:cNvGraphicFramePr>
            <a:graphicFrameLocks noChangeAspect="1"/>
          </p:cNvGraphicFramePr>
          <p:nvPr/>
        </p:nvGraphicFramePr>
        <p:xfrm>
          <a:off x="5065713" y="5057775"/>
          <a:ext cx="630237" cy="352425"/>
        </p:xfrm>
        <a:graphic>
          <a:graphicData uri="http://schemas.openxmlformats.org/presentationml/2006/ole">
            <mc:AlternateContent xmlns:mc="http://schemas.openxmlformats.org/markup-compatibility/2006">
              <mc:Choice xmlns:v="urn:schemas-microsoft-com:vml" Requires="v">
                <p:oleObj spid="_x0000_s1818" name="公式" r:id="rId89" imgW="406224" imgH="228501" progId="Equation.3">
                  <p:embed/>
                </p:oleObj>
              </mc:Choice>
              <mc:Fallback>
                <p:oleObj name="公式" r:id="rId89" imgW="406224" imgH="228501" progId="Equation.3">
                  <p:embed/>
                  <p:pic>
                    <p:nvPicPr>
                      <p:cNvPr id="0" name="Object 237"/>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5065713" y="5057775"/>
                        <a:ext cx="6302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142" name="Object 238"/>
          <p:cNvGraphicFramePr>
            <a:graphicFrameLocks noChangeAspect="1"/>
          </p:cNvGraphicFramePr>
          <p:nvPr/>
        </p:nvGraphicFramePr>
        <p:xfrm>
          <a:off x="5065713" y="5567363"/>
          <a:ext cx="630237" cy="338137"/>
        </p:xfrm>
        <a:graphic>
          <a:graphicData uri="http://schemas.openxmlformats.org/presentationml/2006/ole">
            <mc:AlternateContent xmlns:mc="http://schemas.openxmlformats.org/markup-compatibility/2006">
              <mc:Choice xmlns:v="urn:schemas-microsoft-com:vml" Requires="v">
                <p:oleObj spid="_x0000_s1819" name="公式" r:id="rId91" imgW="406048" imgH="215713" progId="Equation.3">
                  <p:embed/>
                </p:oleObj>
              </mc:Choice>
              <mc:Fallback>
                <p:oleObj name="公式" r:id="rId91" imgW="406048" imgH="215713" progId="Equation.3">
                  <p:embed/>
                  <p:pic>
                    <p:nvPicPr>
                      <p:cNvPr id="0" name="Object 238"/>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5065713" y="5567363"/>
                        <a:ext cx="630237"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143" name="Object 239"/>
          <p:cNvGraphicFramePr>
            <a:graphicFrameLocks noChangeAspect="1"/>
          </p:cNvGraphicFramePr>
          <p:nvPr/>
        </p:nvGraphicFramePr>
        <p:xfrm>
          <a:off x="7947025" y="4014788"/>
          <a:ext cx="674688" cy="344487"/>
        </p:xfrm>
        <a:graphic>
          <a:graphicData uri="http://schemas.openxmlformats.org/presentationml/2006/ole">
            <mc:AlternateContent xmlns:mc="http://schemas.openxmlformats.org/markup-compatibility/2006">
              <mc:Choice xmlns:v="urn:schemas-microsoft-com:vml" Requires="v">
                <p:oleObj spid="_x0000_s1820" name="公式" r:id="rId93" imgW="444307" imgH="228501" progId="Equation.3">
                  <p:embed/>
                </p:oleObj>
              </mc:Choice>
              <mc:Fallback>
                <p:oleObj name="公式" r:id="rId93" imgW="444307" imgH="228501" progId="Equation.3">
                  <p:embed/>
                  <p:pic>
                    <p:nvPicPr>
                      <p:cNvPr id="0" name="Object 239"/>
                      <p:cNvPicPr>
                        <a:picLocks noChangeAspect="1" noChangeArrowheads="1"/>
                      </p:cNvPicPr>
                      <p:nvPr/>
                    </p:nvPicPr>
                    <p:blipFill>
                      <a:blip r:embed="rId94">
                        <a:extLst>
                          <a:ext uri="{28A0092B-C50C-407E-A947-70E740481C1C}">
                            <a14:useLocalDpi xmlns:a14="http://schemas.microsoft.com/office/drawing/2010/main" val="0"/>
                          </a:ext>
                        </a:extLst>
                      </a:blip>
                      <a:srcRect/>
                      <a:stretch>
                        <a:fillRect/>
                      </a:stretch>
                    </p:blipFill>
                    <p:spPr bwMode="auto">
                      <a:xfrm>
                        <a:off x="7947025" y="4014788"/>
                        <a:ext cx="674688" cy="344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144" name="Object 240"/>
          <p:cNvGraphicFramePr>
            <a:graphicFrameLocks noChangeAspect="1"/>
          </p:cNvGraphicFramePr>
          <p:nvPr/>
        </p:nvGraphicFramePr>
        <p:xfrm>
          <a:off x="5067300" y="4510088"/>
          <a:ext cx="674688" cy="360362"/>
        </p:xfrm>
        <a:graphic>
          <a:graphicData uri="http://schemas.openxmlformats.org/presentationml/2006/ole">
            <mc:AlternateContent xmlns:mc="http://schemas.openxmlformats.org/markup-compatibility/2006">
              <mc:Choice xmlns:v="urn:schemas-microsoft-com:vml" Requires="v">
                <p:oleObj spid="_x0000_s1821" name="公式" r:id="rId95" imgW="444114" imgH="215713" progId="Equation.3">
                  <p:embed/>
                </p:oleObj>
              </mc:Choice>
              <mc:Fallback>
                <p:oleObj name="公式" r:id="rId95" imgW="444114" imgH="215713" progId="Equation.3">
                  <p:embed/>
                  <p:pic>
                    <p:nvPicPr>
                      <p:cNvPr id="0" name="Object 240"/>
                      <p:cNvPicPr>
                        <a:picLocks noChangeAspect="1" noChangeArrowheads="1"/>
                      </p:cNvPicPr>
                      <p:nvPr/>
                    </p:nvPicPr>
                    <p:blipFill>
                      <a:blip r:embed="rId96">
                        <a:extLst>
                          <a:ext uri="{28A0092B-C50C-407E-A947-70E740481C1C}">
                            <a14:useLocalDpi xmlns:a14="http://schemas.microsoft.com/office/drawing/2010/main" val="0"/>
                          </a:ext>
                        </a:extLst>
                      </a:blip>
                      <a:srcRect/>
                      <a:stretch>
                        <a:fillRect/>
                      </a:stretch>
                    </p:blipFill>
                    <p:spPr bwMode="auto">
                      <a:xfrm>
                        <a:off x="5067300" y="4510088"/>
                        <a:ext cx="674688" cy="360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145" name="Object 241"/>
          <p:cNvGraphicFramePr>
            <a:graphicFrameLocks noChangeAspect="1"/>
          </p:cNvGraphicFramePr>
          <p:nvPr/>
        </p:nvGraphicFramePr>
        <p:xfrm>
          <a:off x="6551613" y="4014788"/>
          <a:ext cx="630237" cy="352425"/>
        </p:xfrm>
        <a:graphic>
          <a:graphicData uri="http://schemas.openxmlformats.org/presentationml/2006/ole">
            <mc:AlternateContent xmlns:mc="http://schemas.openxmlformats.org/markup-compatibility/2006">
              <mc:Choice xmlns:v="urn:schemas-microsoft-com:vml" Requires="v">
                <p:oleObj spid="_x0000_s1822" name="公式" r:id="rId97" imgW="406224" imgH="228501" progId="Equation.3">
                  <p:embed/>
                </p:oleObj>
              </mc:Choice>
              <mc:Fallback>
                <p:oleObj name="公式" r:id="rId97" imgW="406224" imgH="228501" progId="Equation.3">
                  <p:embed/>
                  <p:pic>
                    <p:nvPicPr>
                      <p:cNvPr id="0" name="Object 241"/>
                      <p:cNvPicPr>
                        <a:picLocks noChangeAspect="1" noChangeArrowheads="1"/>
                      </p:cNvPicPr>
                      <p:nvPr/>
                    </p:nvPicPr>
                    <p:blipFill>
                      <a:blip r:embed="rId98">
                        <a:extLst>
                          <a:ext uri="{28A0092B-C50C-407E-A947-70E740481C1C}">
                            <a14:useLocalDpi xmlns:a14="http://schemas.microsoft.com/office/drawing/2010/main" val="0"/>
                          </a:ext>
                        </a:extLst>
                      </a:blip>
                      <a:srcRect/>
                      <a:stretch>
                        <a:fillRect/>
                      </a:stretch>
                    </p:blipFill>
                    <p:spPr bwMode="auto">
                      <a:xfrm>
                        <a:off x="6551613" y="4014788"/>
                        <a:ext cx="6302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146" name="Object 242"/>
          <p:cNvGraphicFramePr>
            <a:graphicFrameLocks noChangeAspect="1"/>
          </p:cNvGraphicFramePr>
          <p:nvPr/>
        </p:nvGraphicFramePr>
        <p:xfrm>
          <a:off x="5876925" y="5049838"/>
          <a:ext cx="404813" cy="388937"/>
        </p:xfrm>
        <a:graphic>
          <a:graphicData uri="http://schemas.openxmlformats.org/presentationml/2006/ole">
            <mc:AlternateContent xmlns:mc="http://schemas.openxmlformats.org/markup-compatibility/2006">
              <mc:Choice xmlns:v="urn:schemas-microsoft-com:vml" Requires="v">
                <p:oleObj spid="_x0000_s1823" name="公式" r:id="rId99" imgW="241300" imgH="228600" progId="Equation.3">
                  <p:embed/>
                </p:oleObj>
              </mc:Choice>
              <mc:Fallback>
                <p:oleObj name="公式" r:id="rId99" imgW="241300" imgH="228600" progId="Equation.3">
                  <p:embed/>
                  <p:pic>
                    <p:nvPicPr>
                      <p:cNvPr id="0" name="Object 24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876925" y="5049838"/>
                        <a:ext cx="404813" cy="388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147" name="Object 243"/>
          <p:cNvGraphicFramePr>
            <a:graphicFrameLocks noChangeAspect="1"/>
          </p:cNvGraphicFramePr>
          <p:nvPr/>
        </p:nvGraphicFramePr>
        <p:xfrm>
          <a:off x="7272338" y="4059238"/>
          <a:ext cx="585787" cy="312737"/>
        </p:xfrm>
        <a:graphic>
          <a:graphicData uri="http://schemas.openxmlformats.org/presentationml/2006/ole">
            <mc:AlternateContent xmlns:mc="http://schemas.openxmlformats.org/markup-compatibility/2006">
              <mc:Choice xmlns:v="urn:schemas-microsoft-com:vml" Requires="v">
                <p:oleObj spid="_x0000_s1824" name="公式" r:id="rId100" imgW="406048" imgH="215713" progId="Equation.3">
                  <p:embed/>
                </p:oleObj>
              </mc:Choice>
              <mc:Fallback>
                <p:oleObj name="公式" r:id="rId100" imgW="406048" imgH="215713" progId="Equation.3">
                  <p:embed/>
                  <p:pic>
                    <p:nvPicPr>
                      <p:cNvPr id="0" name="Object 243"/>
                      <p:cNvPicPr>
                        <a:picLocks noChangeAspect="1" noChangeArrowheads="1"/>
                      </p:cNvPicPr>
                      <p:nvPr/>
                    </p:nvPicPr>
                    <p:blipFill>
                      <a:blip r:embed="rId101">
                        <a:extLst>
                          <a:ext uri="{28A0092B-C50C-407E-A947-70E740481C1C}">
                            <a14:useLocalDpi xmlns:a14="http://schemas.microsoft.com/office/drawing/2010/main" val="0"/>
                          </a:ext>
                        </a:extLst>
                      </a:blip>
                      <a:srcRect/>
                      <a:stretch>
                        <a:fillRect/>
                      </a:stretch>
                    </p:blipFill>
                    <p:spPr bwMode="auto">
                      <a:xfrm>
                        <a:off x="7272338" y="4059238"/>
                        <a:ext cx="585787"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148" name="Object 244"/>
          <p:cNvGraphicFramePr>
            <a:graphicFrameLocks noChangeAspect="1"/>
          </p:cNvGraphicFramePr>
          <p:nvPr/>
        </p:nvGraphicFramePr>
        <p:xfrm>
          <a:off x="5876925" y="5589588"/>
          <a:ext cx="404813" cy="404812"/>
        </p:xfrm>
        <a:graphic>
          <a:graphicData uri="http://schemas.openxmlformats.org/presentationml/2006/ole">
            <mc:AlternateContent xmlns:mc="http://schemas.openxmlformats.org/markup-compatibility/2006">
              <mc:Choice xmlns:v="urn:schemas-microsoft-com:vml" Requires="v">
                <p:oleObj spid="_x0000_s1825" name="公式" r:id="rId102" imgW="228600" imgH="228600" progId="Equation.3">
                  <p:embed/>
                </p:oleObj>
              </mc:Choice>
              <mc:Fallback>
                <p:oleObj name="公式" r:id="rId102" imgW="228600" imgH="228600" progId="Equation.3">
                  <p:embed/>
                  <p:pic>
                    <p:nvPicPr>
                      <p:cNvPr id="0" name="Object 24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876925" y="5589588"/>
                        <a:ext cx="404813" cy="404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149" name="Object 245"/>
          <p:cNvGraphicFramePr>
            <a:graphicFrameLocks noChangeAspect="1"/>
          </p:cNvGraphicFramePr>
          <p:nvPr/>
        </p:nvGraphicFramePr>
        <p:xfrm>
          <a:off x="6596063" y="5600700"/>
          <a:ext cx="450850" cy="349250"/>
        </p:xfrm>
        <a:graphic>
          <a:graphicData uri="http://schemas.openxmlformats.org/presentationml/2006/ole">
            <mc:AlternateContent xmlns:mc="http://schemas.openxmlformats.org/markup-compatibility/2006">
              <mc:Choice xmlns:v="urn:schemas-microsoft-com:vml" Requires="v">
                <p:oleObj spid="_x0000_s1826" name="公式" r:id="rId103" imgW="291973" imgH="228501" progId="Equation.3">
                  <p:embed/>
                </p:oleObj>
              </mc:Choice>
              <mc:Fallback>
                <p:oleObj name="公式" r:id="rId103" imgW="291973" imgH="228501" progId="Equation.3">
                  <p:embed/>
                  <p:pic>
                    <p:nvPicPr>
                      <p:cNvPr id="0" name="Object 24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596063" y="5600700"/>
                        <a:ext cx="450850"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150" name="Object 246"/>
          <p:cNvGraphicFramePr>
            <a:graphicFrameLocks noChangeAspect="1"/>
          </p:cNvGraphicFramePr>
          <p:nvPr/>
        </p:nvGraphicFramePr>
        <p:xfrm>
          <a:off x="5065713" y="6078538"/>
          <a:ext cx="630237" cy="368300"/>
        </p:xfrm>
        <a:graphic>
          <a:graphicData uri="http://schemas.openxmlformats.org/presentationml/2006/ole">
            <mc:AlternateContent xmlns:mc="http://schemas.openxmlformats.org/markup-compatibility/2006">
              <mc:Choice xmlns:v="urn:schemas-microsoft-com:vml" Requires="v">
                <p:oleObj spid="_x0000_s1827" name="公式" r:id="rId104" imgW="444307" imgH="228501" progId="Equation.3">
                  <p:embed/>
                </p:oleObj>
              </mc:Choice>
              <mc:Fallback>
                <p:oleObj name="公式" r:id="rId104" imgW="444307" imgH="228501" progId="Equation.3">
                  <p:embed/>
                  <p:pic>
                    <p:nvPicPr>
                      <p:cNvPr id="0" name="Object 246"/>
                      <p:cNvPicPr>
                        <a:picLocks noChangeAspect="1" noChangeArrowheads="1"/>
                      </p:cNvPicPr>
                      <p:nvPr/>
                    </p:nvPicPr>
                    <p:blipFill>
                      <a:blip r:embed="rId105">
                        <a:extLst>
                          <a:ext uri="{28A0092B-C50C-407E-A947-70E740481C1C}">
                            <a14:useLocalDpi xmlns:a14="http://schemas.microsoft.com/office/drawing/2010/main" val="0"/>
                          </a:ext>
                        </a:extLst>
                      </a:blip>
                      <a:srcRect/>
                      <a:stretch>
                        <a:fillRect/>
                      </a:stretch>
                    </p:blipFill>
                    <p:spPr bwMode="auto">
                      <a:xfrm>
                        <a:off x="5065713" y="6078538"/>
                        <a:ext cx="63023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151" name="Object 247"/>
          <p:cNvGraphicFramePr>
            <a:graphicFrameLocks noChangeAspect="1"/>
          </p:cNvGraphicFramePr>
          <p:nvPr/>
        </p:nvGraphicFramePr>
        <p:xfrm>
          <a:off x="5876925" y="6084888"/>
          <a:ext cx="450850" cy="360362"/>
        </p:xfrm>
        <a:graphic>
          <a:graphicData uri="http://schemas.openxmlformats.org/presentationml/2006/ole">
            <mc:AlternateContent xmlns:mc="http://schemas.openxmlformats.org/markup-compatibility/2006">
              <mc:Choice xmlns:v="urn:schemas-microsoft-com:vml" Requires="v">
                <p:oleObj spid="_x0000_s1828" name="公式" r:id="rId106" imgW="228600" imgH="228600" progId="Equation.3">
                  <p:embed/>
                </p:oleObj>
              </mc:Choice>
              <mc:Fallback>
                <p:oleObj name="公式" r:id="rId106" imgW="228600" imgH="228600" progId="Equation.3">
                  <p:embed/>
                  <p:pic>
                    <p:nvPicPr>
                      <p:cNvPr id="0" name="Object 247"/>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876925" y="6084888"/>
                        <a:ext cx="450850" cy="360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152" name="Object 248"/>
          <p:cNvGraphicFramePr>
            <a:graphicFrameLocks noChangeAspect="1"/>
          </p:cNvGraphicFramePr>
          <p:nvPr/>
        </p:nvGraphicFramePr>
        <p:xfrm>
          <a:off x="6686550" y="6084888"/>
          <a:ext cx="360363" cy="346075"/>
        </p:xfrm>
        <a:graphic>
          <a:graphicData uri="http://schemas.openxmlformats.org/presentationml/2006/ole">
            <mc:AlternateContent xmlns:mc="http://schemas.openxmlformats.org/markup-compatibility/2006">
              <mc:Choice xmlns:v="urn:schemas-microsoft-com:vml" Requires="v">
                <p:oleObj spid="_x0000_s1829" name="公式" r:id="rId107" imgW="241300" imgH="228600" progId="Equation.3">
                  <p:embed/>
                </p:oleObj>
              </mc:Choice>
              <mc:Fallback>
                <p:oleObj name="公式" r:id="rId107" imgW="241300" imgH="228600" progId="Equation.3">
                  <p:embed/>
                  <p:pic>
                    <p:nvPicPr>
                      <p:cNvPr id="0" name="Object 248"/>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686550" y="6084888"/>
                        <a:ext cx="360363"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153" name="Object 249"/>
          <p:cNvGraphicFramePr>
            <a:graphicFrameLocks noChangeAspect="1"/>
          </p:cNvGraphicFramePr>
          <p:nvPr/>
        </p:nvGraphicFramePr>
        <p:xfrm>
          <a:off x="7361238" y="6099175"/>
          <a:ext cx="360362" cy="346075"/>
        </p:xfrm>
        <a:graphic>
          <a:graphicData uri="http://schemas.openxmlformats.org/presentationml/2006/ole">
            <mc:AlternateContent xmlns:mc="http://schemas.openxmlformats.org/markup-compatibility/2006">
              <mc:Choice xmlns:v="urn:schemas-microsoft-com:vml" Requires="v">
                <p:oleObj spid="_x0000_s1830" name="公式" r:id="rId108" imgW="241300" imgH="228600" progId="Equation.3">
                  <p:embed/>
                </p:oleObj>
              </mc:Choice>
              <mc:Fallback>
                <p:oleObj name="公式" r:id="rId108" imgW="241300" imgH="228600" progId="Equation.3">
                  <p:embed/>
                  <p:pic>
                    <p:nvPicPr>
                      <p:cNvPr id="0" name="Object 249"/>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361238" y="6099175"/>
                        <a:ext cx="360362"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154" name="Group 250"/>
          <p:cNvGraphicFramePr>
            <a:graphicFrameLocks noGrp="1"/>
          </p:cNvGraphicFramePr>
          <p:nvPr/>
        </p:nvGraphicFramePr>
        <p:xfrm>
          <a:off x="5021263" y="3924300"/>
          <a:ext cx="3671887" cy="2583205"/>
        </p:xfrm>
        <a:graphic>
          <a:graphicData uri="http://schemas.openxmlformats.org/drawingml/2006/table">
            <a:tbl>
              <a:tblPr/>
              <a:tblGrid>
                <a:gridCol w="757237">
                  <a:extLst>
                    <a:ext uri="{9D8B030D-6E8A-4147-A177-3AD203B41FA5}">
                      <a16:colId xmlns:a16="http://schemas.microsoft.com/office/drawing/2014/main" val="20000"/>
                    </a:ext>
                  </a:extLst>
                </a:gridCol>
                <a:gridCol w="757238">
                  <a:extLst>
                    <a:ext uri="{9D8B030D-6E8A-4147-A177-3AD203B41FA5}">
                      <a16:colId xmlns:a16="http://schemas.microsoft.com/office/drawing/2014/main" val="20001"/>
                    </a:ext>
                  </a:extLst>
                </a:gridCol>
                <a:gridCol w="692150">
                  <a:extLst>
                    <a:ext uri="{9D8B030D-6E8A-4147-A177-3AD203B41FA5}">
                      <a16:colId xmlns:a16="http://schemas.microsoft.com/office/drawing/2014/main" val="20002"/>
                    </a:ext>
                  </a:extLst>
                </a:gridCol>
                <a:gridCol w="719137">
                  <a:extLst>
                    <a:ext uri="{9D8B030D-6E8A-4147-A177-3AD203B41FA5}">
                      <a16:colId xmlns:a16="http://schemas.microsoft.com/office/drawing/2014/main" val="20003"/>
                    </a:ext>
                  </a:extLst>
                </a:gridCol>
                <a:gridCol w="746125">
                  <a:extLst>
                    <a:ext uri="{9D8B030D-6E8A-4147-A177-3AD203B41FA5}">
                      <a16:colId xmlns:a16="http://schemas.microsoft.com/office/drawing/2014/main" val="20004"/>
                    </a:ext>
                  </a:extLst>
                </a:gridCol>
              </a:tblGrid>
              <a:tr h="51657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  </a:t>
                      </a:r>
                      <a:r>
                        <a:rPr kumimoji="0" lang="en-US" altLang="zh-CN" sz="2000" b="1" i="1"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D</a:t>
                      </a: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6573">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     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6573">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    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6573">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    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6573">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     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4192" name="Line 288"/>
          <p:cNvSpPr>
            <a:spLocks noChangeShapeType="1"/>
          </p:cNvSpPr>
          <p:nvPr/>
        </p:nvSpPr>
        <p:spPr bwMode="auto">
          <a:xfrm flipV="1">
            <a:off x="1285875" y="2303463"/>
            <a:ext cx="809625" cy="0"/>
          </a:xfrm>
          <a:prstGeom prst="line">
            <a:avLst/>
          </a:prstGeom>
          <a:noFill/>
          <a:ln w="38100" cmpd="dbl">
            <a:solidFill>
              <a:srgbClr val="FB6B2B"/>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nchorCtr="1">
            <a:spAutoFit/>
          </a:bodyPr>
          <a:lstStyle/>
          <a:p>
            <a:endParaRPr lang="zh-CN" altLang="en-US"/>
          </a:p>
        </p:txBody>
      </p:sp>
      <p:sp>
        <p:nvSpPr>
          <p:cNvPr id="124196" name="Freeform 292"/>
          <p:cNvSpPr>
            <a:spLocks/>
          </p:cNvSpPr>
          <p:nvPr/>
        </p:nvSpPr>
        <p:spPr bwMode="auto">
          <a:xfrm rot="-361801">
            <a:off x="1736725" y="1449388"/>
            <a:ext cx="4140200" cy="450850"/>
          </a:xfrm>
          <a:custGeom>
            <a:avLst/>
            <a:gdLst>
              <a:gd name="T0" fmla="*/ 0 w 2296"/>
              <a:gd name="T1" fmla="*/ 2147483647 h 363"/>
              <a:gd name="T2" fmla="*/ 2147483647 w 2296"/>
              <a:gd name="T3" fmla="*/ 2147483647 h 363"/>
              <a:gd name="T4" fmla="*/ 2147483647 w 2296"/>
              <a:gd name="T5" fmla="*/ 2147483647 h 363"/>
              <a:gd name="T6" fmla="*/ 2147483647 w 2296"/>
              <a:gd name="T7" fmla="*/ 2147483647 h 363"/>
              <a:gd name="T8" fmla="*/ 2147483647 w 2296"/>
              <a:gd name="T9" fmla="*/ 2147483647 h 363"/>
              <a:gd name="T10" fmla="*/ 2147483647 w 2296"/>
              <a:gd name="T11" fmla="*/ 2147483647 h 3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96" h="363">
                <a:moveTo>
                  <a:pt x="0" y="282"/>
                </a:moveTo>
                <a:cubicBezTo>
                  <a:pt x="64" y="250"/>
                  <a:pt x="211" y="136"/>
                  <a:pt x="386" y="89"/>
                </a:cubicBezTo>
                <a:cubicBezTo>
                  <a:pt x="561" y="42"/>
                  <a:pt x="843" y="2"/>
                  <a:pt x="1050" y="1"/>
                </a:cubicBezTo>
                <a:cubicBezTo>
                  <a:pt x="1257" y="0"/>
                  <a:pt x="1454" y="41"/>
                  <a:pt x="1626" y="81"/>
                </a:cubicBezTo>
                <a:cubicBezTo>
                  <a:pt x="1798" y="121"/>
                  <a:pt x="1970" y="194"/>
                  <a:pt x="2082" y="241"/>
                </a:cubicBezTo>
                <a:cubicBezTo>
                  <a:pt x="2194" y="288"/>
                  <a:pt x="2252" y="338"/>
                  <a:pt x="2296" y="363"/>
                </a:cubicBezTo>
              </a:path>
            </a:pathLst>
          </a:custGeom>
          <a:noFill/>
          <a:ln w="9525" cap="flat" cmpd="sng">
            <a:solidFill>
              <a:srgbClr val="990000"/>
            </a:solidFill>
            <a:prstDash val="solid"/>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nchorCtr="1">
            <a:spAutoFit/>
          </a:bodyPr>
          <a:lstStyle/>
          <a:p>
            <a:endParaRPr lang="zh-CN" altLang="en-US"/>
          </a:p>
        </p:txBody>
      </p:sp>
      <p:sp>
        <p:nvSpPr>
          <p:cNvPr id="124197" name="Freeform 293"/>
          <p:cNvSpPr>
            <a:spLocks/>
          </p:cNvSpPr>
          <p:nvPr/>
        </p:nvSpPr>
        <p:spPr bwMode="auto">
          <a:xfrm rot="-313385">
            <a:off x="1736725" y="1898650"/>
            <a:ext cx="4140200" cy="450850"/>
          </a:xfrm>
          <a:custGeom>
            <a:avLst/>
            <a:gdLst>
              <a:gd name="T0" fmla="*/ 0 w 2296"/>
              <a:gd name="T1" fmla="*/ 2147483647 h 363"/>
              <a:gd name="T2" fmla="*/ 2147483647 w 2296"/>
              <a:gd name="T3" fmla="*/ 2147483647 h 363"/>
              <a:gd name="T4" fmla="*/ 2147483647 w 2296"/>
              <a:gd name="T5" fmla="*/ 2147483647 h 363"/>
              <a:gd name="T6" fmla="*/ 2147483647 w 2296"/>
              <a:gd name="T7" fmla="*/ 2147483647 h 363"/>
              <a:gd name="T8" fmla="*/ 2147483647 w 2296"/>
              <a:gd name="T9" fmla="*/ 2147483647 h 363"/>
              <a:gd name="T10" fmla="*/ 2147483647 w 2296"/>
              <a:gd name="T11" fmla="*/ 2147483647 h 3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96" h="363">
                <a:moveTo>
                  <a:pt x="0" y="282"/>
                </a:moveTo>
                <a:cubicBezTo>
                  <a:pt x="64" y="250"/>
                  <a:pt x="211" y="136"/>
                  <a:pt x="386" y="89"/>
                </a:cubicBezTo>
                <a:cubicBezTo>
                  <a:pt x="561" y="42"/>
                  <a:pt x="843" y="2"/>
                  <a:pt x="1050" y="1"/>
                </a:cubicBezTo>
                <a:cubicBezTo>
                  <a:pt x="1257" y="0"/>
                  <a:pt x="1454" y="41"/>
                  <a:pt x="1626" y="81"/>
                </a:cubicBezTo>
                <a:cubicBezTo>
                  <a:pt x="1798" y="121"/>
                  <a:pt x="1970" y="194"/>
                  <a:pt x="2082" y="241"/>
                </a:cubicBezTo>
                <a:cubicBezTo>
                  <a:pt x="2194" y="288"/>
                  <a:pt x="2252" y="338"/>
                  <a:pt x="2296" y="363"/>
                </a:cubicBezTo>
              </a:path>
            </a:pathLst>
          </a:custGeom>
          <a:noFill/>
          <a:ln w="9525" cap="flat" cmpd="sng">
            <a:solidFill>
              <a:srgbClr val="990000"/>
            </a:solidFill>
            <a:prstDash val="solid"/>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nchorCtr="1">
            <a:spAutoFit/>
          </a:bodyPr>
          <a:lstStyle/>
          <a:p>
            <a:endParaRPr lang="zh-CN" altLang="en-US"/>
          </a:p>
        </p:txBody>
      </p:sp>
      <p:sp>
        <p:nvSpPr>
          <p:cNvPr id="124198" name="Freeform 294"/>
          <p:cNvSpPr>
            <a:spLocks/>
          </p:cNvSpPr>
          <p:nvPr/>
        </p:nvSpPr>
        <p:spPr bwMode="auto">
          <a:xfrm rot="-192723">
            <a:off x="1646238" y="2349500"/>
            <a:ext cx="4140200" cy="450850"/>
          </a:xfrm>
          <a:custGeom>
            <a:avLst/>
            <a:gdLst>
              <a:gd name="T0" fmla="*/ 0 w 2296"/>
              <a:gd name="T1" fmla="*/ 2147483647 h 363"/>
              <a:gd name="T2" fmla="*/ 2147483647 w 2296"/>
              <a:gd name="T3" fmla="*/ 2147483647 h 363"/>
              <a:gd name="T4" fmla="*/ 2147483647 w 2296"/>
              <a:gd name="T5" fmla="*/ 2147483647 h 363"/>
              <a:gd name="T6" fmla="*/ 2147483647 w 2296"/>
              <a:gd name="T7" fmla="*/ 2147483647 h 363"/>
              <a:gd name="T8" fmla="*/ 2147483647 w 2296"/>
              <a:gd name="T9" fmla="*/ 2147483647 h 363"/>
              <a:gd name="T10" fmla="*/ 2147483647 w 2296"/>
              <a:gd name="T11" fmla="*/ 2147483647 h 3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96" h="363">
                <a:moveTo>
                  <a:pt x="0" y="282"/>
                </a:moveTo>
                <a:cubicBezTo>
                  <a:pt x="64" y="250"/>
                  <a:pt x="211" y="136"/>
                  <a:pt x="386" y="89"/>
                </a:cubicBezTo>
                <a:cubicBezTo>
                  <a:pt x="561" y="42"/>
                  <a:pt x="843" y="2"/>
                  <a:pt x="1050" y="1"/>
                </a:cubicBezTo>
                <a:cubicBezTo>
                  <a:pt x="1257" y="0"/>
                  <a:pt x="1454" y="41"/>
                  <a:pt x="1626" y="81"/>
                </a:cubicBezTo>
                <a:cubicBezTo>
                  <a:pt x="1798" y="121"/>
                  <a:pt x="1970" y="194"/>
                  <a:pt x="2082" y="241"/>
                </a:cubicBezTo>
                <a:cubicBezTo>
                  <a:pt x="2194" y="288"/>
                  <a:pt x="2252" y="338"/>
                  <a:pt x="2296" y="363"/>
                </a:cubicBezTo>
              </a:path>
            </a:pathLst>
          </a:custGeom>
          <a:noFill/>
          <a:ln w="9525" cap="flat" cmpd="sng">
            <a:solidFill>
              <a:srgbClr val="990000"/>
            </a:solidFill>
            <a:prstDash val="solid"/>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nchorCtr="1">
            <a:spAutoFit/>
          </a:bodyPr>
          <a:lstStyle/>
          <a:p>
            <a:endParaRPr lang="zh-CN" altLang="en-US"/>
          </a:p>
        </p:txBody>
      </p:sp>
      <p:sp>
        <p:nvSpPr>
          <p:cNvPr id="124199" name="Freeform 295"/>
          <p:cNvSpPr>
            <a:spLocks/>
          </p:cNvSpPr>
          <p:nvPr/>
        </p:nvSpPr>
        <p:spPr bwMode="auto">
          <a:xfrm rot="-193615">
            <a:off x="1736725" y="2798763"/>
            <a:ext cx="4184650" cy="450850"/>
          </a:xfrm>
          <a:custGeom>
            <a:avLst/>
            <a:gdLst>
              <a:gd name="T0" fmla="*/ 0 w 2296"/>
              <a:gd name="T1" fmla="*/ 2147483647 h 363"/>
              <a:gd name="T2" fmla="*/ 2147483647 w 2296"/>
              <a:gd name="T3" fmla="*/ 2147483647 h 363"/>
              <a:gd name="T4" fmla="*/ 2147483647 w 2296"/>
              <a:gd name="T5" fmla="*/ 2147483647 h 363"/>
              <a:gd name="T6" fmla="*/ 2147483647 w 2296"/>
              <a:gd name="T7" fmla="*/ 2147483647 h 363"/>
              <a:gd name="T8" fmla="*/ 2147483647 w 2296"/>
              <a:gd name="T9" fmla="*/ 2147483647 h 363"/>
              <a:gd name="T10" fmla="*/ 2147483647 w 2296"/>
              <a:gd name="T11" fmla="*/ 2147483647 h 3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96" h="363">
                <a:moveTo>
                  <a:pt x="0" y="282"/>
                </a:moveTo>
                <a:cubicBezTo>
                  <a:pt x="64" y="250"/>
                  <a:pt x="211" y="136"/>
                  <a:pt x="386" y="89"/>
                </a:cubicBezTo>
                <a:cubicBezTo>
                  <a:pt x="561" y="42"/>
                  <a:pt x="843" y="2"/>
                  <a:pt x="1050" y="1"/>
                </a:cubicBezTo>
                <a:cubicBezTo>
                  <a:pt x="1257" y="0"/>
                  <a:pt x="1454" y="41"/>
                  <a:pt x="1626" y="81"/>
                </a:cubicBezTo>
                <a:cubicBezTo>
                  <a:pt x="1798" y="121"/>
                  <a:pt x="1970" y="194"/>
                  <a:pt x="2082" y="241"/>
                </a:cubicBezTo>
                <a:cubicBezTo>
                  <a:pt x="2194" y="288"/>
                  <a:pt x="2252" y="338"/>
                  <a:pt x="2296" y="363"/>
                </a:cubicBezTo>
              </a:path>
            </a:pathLst>
          </a:custGeom>
          <a:noFill/>
          <a:ln w="9525" cap="flat" cmpd="sng">
            <a:solidFill>
              <a:srgbClr val="990000"/>
            </a:solidFill>
            <a:prstDash val="solid"/>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nchorCtr="1">
            <a:spAutoFit/>
          </a:bodyPr>
          <a:lstStyle/>
          <a:p>
            <a:endParaRPr lang="zh-CN" altLang="en-US"/>
          </a:p>
        </p:txBody>
      </p:sp>
      <p:sp>
        <p:nvSpPr>
          <p:cNvPr id="124200" name="Line 296"/>
          <p:cNvSpPr>
            <a:spLocks noChangeShapeType="1"/>
          </p:cNvSpPr>
          <p:nvPr/>
        </p:nvSpPr>
        <p:spPr bwMode="auto">
          <a:xfrm flipV="1">
            <a:off x="1241425" y="2754313"/>
            <a:ext cx="809625" cy="0"/>
          </a:xfrm>
          <a:prstGeom prst="line">
            <a:avLst/>
          </a:prstGeom>
          <a:noFill/>
          <a:ln w="38100" cmpd="dbl">
            <a:solidFill>
              <a:srgbClr val="FB6B2B"/>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nchorCtr="1">
            <a:spAutoFit/>
          </a:bodyPr>
          <a:lstStyle/>
          <a:p>
            <a:endParaRPr lang="zh-CN" altLang="en-US"/>
          </a:p>
        </p:txBody>
      </p:sp>
      <p:sp>
        <p:nvSpPr>
          <p:cNvPr id="124201" name="Line 297"/>
          <p:cNvSpPr>
            <a:spLocks noChangeShapeType="1"/>
          </p:cNvSpPr>
          <p:nvPr/>
        </p:nvSpPr>
        <p:spPr bwMode="auto">
          <a:xfrm flipV="1">
            <a:off x="1241425" y="3159125"/>
            <a:ext cx="809625" cy="0"/>
          </a:xfrm>
          <a:prstGeom prst="line">
            <a:avLst/>
          </a:prstGeom>
          <a:noFill/>
          <a:ln w="38100" cmpd="dbl">
            <a:solidFill>
              <a:srgbClr val="FB6B2B"/>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nchorCtr="1">
            <a:spAutoFit/>
          </a:bodyPr>
          <a:lstStyle/>
          <a:p>
            <a:endParaRPr lang="zh-CN" altLang="en-US"/>
          </a:p>
        </p:txBody>
      </p:sp>
      <p:sp>
        <p:nvSpPr>
          <p:cNvPr id="124202" name="Line 298"/>
          <p:cNvSpPr>
            <a:spLocks noChangeShapeType="1"/>
          </p:cNvSpPr>
          <p:nvPr/>
        </p:nvSpPr>
        <p:spPr bwMode="auto">
          <a:xfrm flipV="1">
            <a:off x="1285875" y="3608388"/>
            <a:ext cx="809625" cy="0"/>
          </a:xfrm>
          <a:prstGeom prst="line">
            <a:avLst/>
          </a:prstGeom>
          <a:noFill/>
          <a:ln w="38100" cmpd="dbl">
            <a:solidFill>
              <a:srgbClr val="FB6B2B"/>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nchorCtr="1">
            <a:spAutoFit/>
          </a:bodyPr>
          <a:lstStyle/>
          <a:p>
            <a:endParaRPr lang="zh-CN" altLang="en-US"/>
          </a:p>
        </p:txBody>
      </p:sp>
      <p:sp>
        <p:nvSpPr>
          <p:cNvPr id="124204" name="Rectangle 300"/>
          <p:cNvSpPr>
            <a:spLocks noChangeArrowheads="1"/>
          </p:cNvSpPr>
          <p:nvPr/>
        </p:nvSpPr>
        <p:spPr bwMode="auto">
          <a:xfrm>
            <a:off x="7272338" y="3024188"/>
            <a:ext cx="53975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1">
            <a:spAutoFit/>
          </a:bodyPr>
          <a:lstStyle/>
          <a:p>
            <a:pPr indent="304800">
              <a:lnSpc>
                <a:spcPct val="130000"/>
              </a:lnSpc>
            </a:pPr>
            <a:r>
              <a:rPr lang="zh-CN" altLang="en-US" sz="2000" b="1">
                <a:solidFill>
                  <a:srgbClr val="FF0000"/>
                </a:solidFill>
              </a:rPr>
              <a:t>＊</a:t>
            </a:r>
          </a:p>
        </p:txBody>
      </p:sp>
      <p:sp>
        <p:nvSpPr>
          <p:cNvPr id="124205" name="Line 301"/>
          <p:cNvSpPr>
            <a:spLocks noChangeShapeType="1"/>
          </p:cNvSpPr>
          <p:nvPr/>
        </p:nvSpPr>
        <p:spPr bwMode="auto">
          <a:xfrm flipH="1">
            <a:off x="6146800" y="2843213"/>
            <a:ext cx="0" cy="585787"/>
          </a:xfrm>
          <a:prstGeom prst="line">
            <a:avLst/>
          </a:prstGeom>
          <a:noFill/>
          <a:ln w="38100" cmpd="dbl">
            <a:solidFill>
              <a:srgbClr val="FB6B2B"/>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nchorCtr="1">
            <a:spAutoFit/>
          </a:bodyPr>
          <a:lstStyle/>
          <a:p>
            <a:endParaRPr lang="zh-CN" altLang="en-US"/>
          </a:p>
        </p:txBody>
      </p:sp>
      <p:sp>
        <p:nvSpPr>
          <p:cNvPr id="124206" name="Freeform 302"/>
          <p:cNvSpPr>
            <a:spLocks/>
          </p:cNvSpPr>
          <p:nvPr/>
        </p:nvSpPr>
        <p:spPr bwMode="auto">
          <a:xfrm rot="-455936">
            <a:off x="6146800" y="3182938"/>
            <a:ext cx="454025" cy="3014662"/>
          </a:xfrm>
          <a:custGeom>
            <a:avLst/>
            <a:gdLst>
              <a:gd name="T0" fmla="*/ 2147483647 w 365"/>
              <a:gd name="T1" fmla="*/ 0 h 2070"/>
              <a:gd name="T2" fmla="*/ 2147483647 w 365"/>
              <a:gd name="T3" fmla="*/ 2147483647 h 2070"/>
              <a:gd name="T4" fmla="*/ 2147483647 w 365"/>
              <a:gd name="T5" fmla="*/ 2147483647 h 2070"/>
              <a:gd name="T6" fmla="*/ 2147483647 w 365"/>
              <a:gd name="T7" fmla="*/ 2147483647 h 2070"/>
              <a:gd name="T8" fmla="*/ 0 w 365"/>
              <a:gd name="T9" fmla="*/ 2147483647 h 20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5" h="2070">
                <a:moveTo>
                  <a:pt x="199" y="0"/>
                </a:moveTo>
                <a:cubicBezTo>
                  <a:pt x="224" y="104"/>
                  <a:pt x="329" y="405"/>
                  <a:pt x="347" y="627"/>
                </a:cubicBezTo>
                <a:cubicBezTo>
                  <a:pt x="365" y="849"/>
                  <a:pt x="336" y="1142"/>
                  <a:pt x="307" y="1331"/>
                </a:cubicBezTo>
                <a:cubicBezTo>
                  <a:pt x="278" y="1520"/>
                  <a:pt x="222" y="1640"/>
                  <a:pt x="171" y="1763"/>
                </a:cubicBezTo>
                <a:cubicBezTo>
                  <a:pt x="120" y="1886"/>
                  <a:pt x="36" y="2006"/>
                  <a:pt x="0" y="2070"/>
                </a:cubicBezTo>
              </a:path>
            </a:pathLst>
          </a:custGeom>
          <a:noFill/>
          <a:ln w="9525" cap="flat" cmpd="sng">
            <a:solidFill>
              <a:srgbClr val="990000"/>
            </a:solidFill>
            <a:prstDash val="solid"/>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nchorCtr="1">
            <a:spAutoFit/>
          </a:bodyPr>
          <a:lstStyle/>
          <a:p>
            <a:endParaRPr lang="zh-CN" altLang="en-US"/>
          </a:p>
        </p:txBody>
      </p:sp>
      <p:sp>
        <p:nvSpPr>
          <p:cNvPr id="124207" name="Freeform 303"/>
          <p:cNvSpPr>
            <a:spLocks/>
          </p:cNvSpPr>
          <p:nvPr/>
        </p:nvSpPr>
        <p:spPr bwMode="auto">
          <a:xfrm rot="-455936">
            <a:off x="6821488" y="3068638"/>
            <a:ext cx="454025" cy="3152775"/>
          </a:xfrm>
          <a:custGeom>
            <a:avLst/>
            <a:gdLst>
              <a:gd name="T0" fmla="*/ 2147483647 w 365"/>
              <a:gd name="T1" fmla="*/ 0 h 2070"/>
              <a:gd name="T2" fmla="*/ 2147483647 w 365"/>
              <a:gd name="T3" fmla="*/ 2147483647 h 2070"/>
              <a:gd name="T4" fmla="*/ 2147483647 w 365"/>
              <a:gd name="T5" fmla="*/ 2147483647 h 2070"/>
              <a:gd name="T6" fmla="*/ 2147483647 w 365"/>
              <a:gd name="T7" fmla="*/ 2147483647 h 2070"/>
              <a:gd name="T8" fmla="*/ 0 w 365"/>
              <a:gd name="T9" fmla="*/ 2147483647 h 20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5" h="2070">
                <a:moveTo>
                  <a:pt x="199" y="0"/>
                </a:moveTo>
                <a:cubicBezTo>
                  <a:pt x="224" y="104"/>
                  <a:pt x="329" y="405"/>
                  <a:pt x="347" y="627"/>
                </a:cubicBezTo>
                <a:cubicBezTo>
                  <a:pt x="365" y="849"/>
                  <a:pt x="336" y="1142"/>
                  <a:pt x="307" y="1331"/>
                </a:cubicBezTo>
                <a:cubicBezTo>
                  <a:pt x="278" y="1520"/>
                  <a:pt x="222" y="1640"/>
                  <a:pt x="171" y="1763"/>
                </a:cubicBezTo>
                <a:cubicBezTo>
                  <a:pt x="120" y="1886"/>
                  <a:pt x="36" y="2006"/>
                  <a:pt x="0" y="2070"/>
                </a:cubicBezTo>
              </a:path>
            </a:pathLst>
          </a:custGeom>
          <a:noFill/>
          <a:ln w="9525" cap="flat" cmpd="sng">
            <a:solidFill>
              <a:srgbClr val="990000"/>
            </a:solidFill>
            <a:prstDash val="solid"/>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nchorCtr="1">
            <a:spAutoFit/>
          </a:bodyPr>
          <a:lstStyle/>
          <a:p>
            <a:endParaRPr lang="zh-CN" altLang="en-US"/>
          </a:p>
        </p:txBody>
      </p:sp>
      <p:sp>
        <p:nvSpPr>
          <p:cNvPr id="124208" name="Freeform 304"/>
          <p:cNvSpPr>
            <a:spLocks/>
          </p:cNvSpPr>
          <p:nvPr/>
        </p:nvSpPr>
        <p:spPr bwMode="auto">
          <a:xfrm rot="-505756">
            <a:off x="7489825" y="3024188"/>
            <a:ext cx="454025" cy="3195637"/>
          </a:xfrm>
          <a:custGeom>
            <a:avLst/>
            <a:gdLst>
              <a:gd name="T0" fmla="*/ 2147483647 w 365"/>
              <a:gd name="T1" fmla="*/ 0 h 2070"/>
              <a:gd name="T2" fmla="*/ 2147483647 w 365"/>
              <a:gd name="T3" fmla="*/ 2147483647 h 2070"/>
              <a:gd name="T4" fmla="*/ 2147483647 w 365"/>
              <a:gd name="T5" fmla="*/ 2147483647 h 2070"/>
              <a:gd name="T6" fmla="*/ 2147483647 w 365"/>
              <a:gd name="T7" fmla="*/ 2147483647 h 2070"/>
              <a:gd name="T8" fmla="*/ 0 w 365"/>
              <a:gd name="T9" fmla="*/ 2147483647 h 20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5" h="2070">
                <a:moveTo>
                  <a:pt x="199" y="0"/>
                </a:moveTo>
                <a:cubicBezTo>
                  <a:pt x="224" y="104"/>
                  <a:pt x="329" y="405"/>
                  <a:pt x="347" y="627"/>
                </a:cubicBezTo>
                <a:cubicBezTo>
                  <a:pt x="365" y="849"/>
                  <a:pt x="336" y="1142"/>
                  <a:pt x="307" y="1331"/>
                </a:cubicBezTo>
                <a:cubicBezTo>
                  <a:pt x="278" y="1520"/>
                  <a:pt x="222" y="1640"/>
                  <a:pt x="171" y="1763"/>
                </a:cubicBezTo>
                <a:cubicBezTo>
                  <a:pt x="120" y="1886"/>
                  <a:pt x="36" y="2006"/>
                  <a:pt x="0" y="2070"/>
                </a:cubicBezTo>
              </a:path>
            </a:pathLst>
          </a:custGeom>
          <a:noFill/>
          <a:ln w="9525" cap="flat" cmpd="sng">
            <a:solidFill>
              <a:srgbClr val="990000"/>
            </a:solidFill>
            <a:prstDash val="solid"/>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nchorCtr="1">
            <a:spAutoFit/>
          </a:bodyPr>
          <a:lstStyle/>
          <a:p>
            <a:endParaRPr lang="zh-CN" altLang="en-US"/>
          </a:p>
        </p:txBody>
      </p:sp>
      <p:sp>
        <p:nvSpPr>
          <p:cNvPr id="124209" name="Line 305"/>
          <p:cNvSpPr>
            <a:spLocks noChangeShapeType="1"/>
          </p:cNvSpPr>
          <p:nvPr/>
        </p:nvSpPr>
        <p:spPr bwMode="auto">
          <a:xfrm flipH="1">
            <a:off x="6777038" y="2843213"/>
            <a:ext cx="0" cy="585787"/>
          </a:xfrm>
          <a:prstGeom prst="line">
            <a:avLst/>
          </a:prstGeom>
          <a:noFill/>
          <a:ln w="38100" cmpd="dbl">
            <a:solidFill>
              <a:srgbClr val="FB6B2B"/>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nchorCtr="1">
            <a:spAutoFit/>
          </a:bodyPr>
          <a:lstStyle/>
          <a:p>
            <a:endParaRPr lang="zh-CN" altLang="en-US"/>
          </a:p>
        </p:txBody>
      </p:sp>
      <p:sp>
        <p:nvSpPr>
          <p:cNvPr id="124210" name="Line 306"/>
          <p:cNvSpPr>
            <a:spLocks noChangeShapeType="1"/>
          </p:cNvSpPr>
          <p:nvPr/>
        </p:nvSpPr>
        <p:spPr bwMode="auto">
          <a:xfrm flipH="1">
            <a:off x="7407275" y="2843213"/>
            <a:ext cx="0" cy="585787"/>
          </a:xfrm>
          <a:prstGeom prst="line">
            <a:avLst/>
          </a:prstGeom>
          <a:noFill/>
          <a:ln w="38100" cmpd="dbl">
            <a:solidFill>
              <a:srgbClr val="FB6B2B"/>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nchorCtr="1">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23970"/>
                                        </p:tgtEl>
                                        <p:attrNameLst>
                                          <p:attrName>style.visibility</p:attrName>
                                        </p:attrNameLst>
                                      </p:cBhvr>
                                      <p:to>
                                        <p:strVal val="visible"/>
                                      </p:to>
                                    </p:set>
                                    <p:animEffect transition="in" filter="fade">
                                      <p:cBhvr>
                                        <p:cTn id="7" dur="500"/>
                                        <p:tgtEl>
                                          <p:spTgt spid="123970"/>
                                        </p:tgtEl>
                                      </p:cBhvr>
                                    </p:animEffect>
                                  </p:childTnLst>
                                </p:cTn>
                              </p:par>
                              <p:par>
                                <p:cTn id="8" presetID="10" presetClass="entr" presetSubtype="0" fill="hold" nodeType="withEffect">
                                  <p:stCondLst>
                                    <p:cond delay="0"/>
                                  </p:stCondLst>
                                  <p:childTnLst>
                                    <p:set>
                                      <p:cBhvr>
                                        <p:cTn id="9" dur="1" fill="hold">
                                          <p:stCondLst>
                                            <p:cond delay="0"/>
                                          </p:stCondLst>
                                        </p:cTn>
                                        <p:tgtEl>
                                          <p:spTgt spid="123971"/>
                                        </p:tgtEl>
                                        <p:attrNameLst>
                                          <p:attrName>style.visibility</p:attrName>
                                        </p:attrNameLst>
                                      </p:cBhvr>
                                      <p:to>
                                        <p:strVal val="visible"/>
                                      </p:to>
                                    </p:set>
                                    <p:animEffect transition="in" filter="fade">
                                      <p:cBhvr>
                                        <p:cTn id="10" dur="500"/>
                                        <p:tgtEl>
                                          <p:spTgt spid="123971"/>
                                        </p:tgtEl>
                                      </p:cBhvr>
                                    </p:animEffect>
                                  </p:childTnLst>
                                </p:cTn>
                              </p:par>
                              <p:par>
                                <p:cTn id="11" presetID="10" presetClass="entr" presetSubtype="0" fill="hold" nodeType="withEffect">
                                  <p:stCondLst>
                                    <p:cond delay="0"/>
                                  </p:stCondLst>
                                  <p:childTnLst>
                                    <p:set>
                                      <p:cBhvr>
                                        <p:cTn id="12" dur="1" fill="hold">
                                          <p:stCondLst>
                                            <p:cond delay="0"/>
                                          </p:stCondLst>
                                        </p:cTn>
                                        <p:tgtEl>
                                          <p:spTgt spid="123972"/>
                                        </p:tgtEl>
                                        <p:attrNameLst>
                                          <p:attrName>style.visibility</p:attrName>
                                        </p:attrNameLst>
                                      </p:cBhvr>
                                      <p:to>
                                        <p:strVal val="visible"/>
                                      </p:to>
                                    </p:set>
                                    <p:animEffect transition="in" filter="fade">
                                      <p:cBhvr>
                                        <p:cTn id="13" dur="500"/>
                                        <p:tgtEl>
                                          <p:spTgt spid="123972"/>
                                        </p:tgtEl>
                                      </p:cBhvr>
                                    </p:animEffect>
                                  </p:childTnLst>
                                </p:cTn>
                              </p:par>
                              <p:par>
                                <p:cTn id="14" presetID="10" presetClass="entr" presetSubtype="0" fill="hold" nodeType="withEffect">
                                  <p:stCondLst>
                                    <p:cond delay="0"/>
                                  </p:stCondLst>
                                  <p:childTnLst>
                                    <p:set>
                                      <p:cBhvr>
                                        <p:cTn id="15" dur="1" fill="hold">
                                          <p:stCondLst>
                                            <p:cond delay="0"/>
                                          </p:stCondLst>
                                        </p:cTn>
                                        <p:tgtEl>
                                          <p:spTgt spid="123973"/>
                                        </p:tgtEl>
                                        <p:attrNameLst>
                                          <p:attrName>style.visibility</p:attrName>
                                        </p:attrNameLst>
                                      </p:cBhvr>
                                      <p:to>
                                        <p:strVal val="visible"/>
                                      </p:to>
                                    </p:set>
                                    <p:animEffect transition="in" filter="fade">
                                      <p:cBhvr>
                                        <p:cTn id="16" dur="500"/>
                                        <p:tgtEl>
                                          <p:spTgt spid="123973"/>
                                        </p:tgtEl>
                                      </p:cBhvr>
                                    </p:animEffect>
                                  </p:childTnLst>
                                </p:cTn>
                              </p:par>
                              <p:par>
                                <p:cTn id="17" presetID="10" presetClass="entr" presetSubtype="0" fill="hold" nodeType="withEffect">
                                  <p:stCondLst>
                                    <p:cond delay="0"/>
                                  </p:stCondLst>
                                  <p:childTnLst>
                                    <p:set>
                                      <p:cBhvr>
                                        <p:cTn id="18" dur="1" fill="hold">
                                          <p:stCondLst>
                                            <p:cond delay="0"/>
                                          </p:stCondLst>
                                        </p:cTn>
                                        <p:tgtEl>
                                          <p:spTgt spid="123974"/>
                                        </p:tgtEl>
                                        <p:attrNameLst>
                                          <p:attrName>style.visibility</p:attrName>
                                        </p:attrNameLst>
                                      </p:cBhvr>
                                      <p:to>
                                        <p:strVal val="visible"/>
                                      </p:to>
                                    </p:set>
                                    <p:animEffect transition="in" filter="fade">
                                      <p:cBhvr>
                                        <p:cTn id="19" dur="500"/>
                                        <p:tgtEl>
                                          <p:spTgt spid="123974"/>
                                        </p:tgtEl>
                                      </p:cBhvr>
                                    </p:animEffect>
                                  </p:childTnLst>
                                </p:cTn>
                              </p:par>
                              <p:par>
                                <p:cTn id="20" presetID="10" presetClass="entr" presetSubtype="0" fill="hold" nodeType="withEffect">
                                  <p:stCondLst>
                                    <p:cond delay="0"/>
                                  </p:stCondLst>
                                  <p:childTnLst>
                                    <p:set>
                                      <p:cBhvr>
                                        <p:cTn id="21" dur="1" fill="hold">
                                          <p:stCondLst>
                                            <p:cond delay="0"/>
                                          </p:stCondLst>
                                        </p:cTn>
                                        <p:tgtEl>
                                          <p:spTgt spid="123975"/>
                                        </p:tgtEl>
                                        <p:attrNameLst>
                                          <p:attrName>style.visibility</p:attrName>
                                        </p:attrNameLst>
                                      </p:cBhvr>
                                      <p:to>
                                        <p:strVal val="visible"/>
                                      </p:to>
                                    </p:set>
                                    <p:animEffect transition="in" filter="fade">
                                      <p:cBhvr>
                                        <p:cTn id="22" dur="500"/>
                                        <p:tgtEl>
                                          <p:spTgt spid="123975"/>
                                        </p:tgtEl>
                                      </p:cBhvr>
                                    </p:animEffect>
                                  </p:childTnLst>
                                </p:cTn>
                              </p:par>
                              <p:par>
                                <p:cTn id="23" presetID="10" presetClass="entr" presetSubtype="0" fill="hold" nodeType="withEffect">
                                  <p:stCondLst>
                                    <p:cond delay="0"/>
                                  </p:stCondLst>
                                  <p:childTnLst>
                                    <p:set>
                                      <p:cBhvr>
                                        <p:cTn id="24" dur="1" fill="hold">
                                          <p:stCondLst>
                                            <p:cond delay="0"/>
                                          </p:stCondLst>
                                        </p:cTn>
                                        <p:tgtEl>
                                          <p:spTgt spid="123976"/>
                                        </p:tgtEl>
                                        <p:attrNameLst>
                                          <p:attrName>style.visibility</p:attrName>
                                        </p:attrNameLst>
                                      </p:cBhvr>
                                      <p:to>
                                        <p:strVal val="visible"/>
                                      </p:to>
                                    </p:set>
                                    <p:animEffect transition="in" filter="fade">
                                      <p:cBhvr>
                                        <p:cTn id="25" dur="500"/>
                                        <p:tgtEl>
                                          <p:spTgt spid="123976"/>
                                        </p:tgtEl>
                                      </p:cBhvr>
                                    </p:animEffect>
                                  </p:childTnLst>
                                </p:cTn>
                              </p:par>
                              <p:par>
                                <p:cTn id="26" presetID="10" presetClass="entr" presetSubtype="0" fill="hold" nodeType="withEffect">
                                  <p:stCondLst>
                                    <p:cond delay="0"/>
                                  </p:stCondLst>
                                  <p:childTnLst>
                                    <p:set>
                                      <p:cBhvr>
                                        <p:cTn id="27" dur="1" fill="hold">
                                          <p:stCondLst>
                                            <p:cond delay="0"/>
                                          </p:stCondLst>
                                        </p:cTn>
                                        <p:tgtEl>
                                          <p:spTgt spid="123977"/>
                                        </p:tgtEl>
                                        <p:attrNameLst>
                                          <p:attrName>style.visibility</p:attrName>
                                        </p:attrNameLst>
                                      </p:cBhvr>
                                      <p:to>
                                        <p:strVal val="visible"/>
                                      </p:to>
                                    </p:set>
                                    <p:animEffect transition="in" filter="fade">
                                      <p:cBhvr>
                                        <p:cTn id="28" dur="500"/>
                                        <p:tgtEl>
                                          <p:spTgt spid="123977"/>
                                        </p:tgtEl>
                                      </p:cBhvr>
                                    </p:animEffect>
                                  </p:childTnLst>
                                </p:cTn>
                              </p:par>
                              <p:par>
                                <p:cTn id="29" presetID="10" presetClass="entr" presetSubtype="0" fill="hold" nodeType="withEffect">
                                  <p:stCondLst>
                                    <p:cond delay="0"/>
                                  </p:stCondLst>
                                  <p:childTnLst>
                                    <p:set>
                                      <p:cBhvr>
                                        <p:cTn id="30" dur="1" fill="hold">
                                          <p:stCondLst>
                                            <p:cond delay="0"/>
                                          </p:stCondLst>
                                        </p:cTn>
                                        <p:tgtEl>
                                          <p:spTgt spid="123978"/>
                                        </p:tgtEl>
                                        <p:attrNameLst>
                                          <p:attrName>style.visibility</p:attrName>
                                        </p:attrNameLst>
                                      </p:cBhvr>
                                      <p:to>
                                        <p:strVal val="visible"/>
                                      </p:to>
                                    </p:set>
                                    <p:animEffect transition="in" filter="fade">
                                      <p:cBhvr>
                                        <p:cTn id="31" dur="500"/>
                                        <p:tgtEl>
                                          <p:spTgt spid="123978"/>
                                        </p:tgtEl>
                                      </p:cBhvr>
                                    </p:animEffect>
                                  </p:childTnLst>
                                </p:cTn>
                              </p:par>
                              <p:par>
                                <p:cTn id="32" presetID="10" presetClass="entr" presetSubtype="0" fill="hold" nodeType="withEffect">
                                  <p:stCondLst>
                                    <p:cond delay="0"/>
                                  </p:stCondLst>
                                  <p:childTnLst>
                                    <p:set>
                                      <p:cBhvr>
                                        <p:cTn id="33" dur="1" fill="hold">
                                          <p:stCondLst>
                                            <p:cond delay="0"/>
                                          </p:stCondLst>
                                        </p:cTn>
                                        <p:tgtEl>
                                          <p:spTgt spid="123979"/>
                                        </p:tgtEl>
                                        <p:attrNameLst>
                                          <p:attrName>style.visibility</p:attrName>
                                        </p:attrNameLst>
                                      </p:cBhvr>
                                      <p:to>
                                        <p:strVal val="visible"/>
                                      </p:to>
                                    </p:set>
                                    <p:animEffect transition="in" filter="fade">
                                      <p:cBhvr>
                                        <p:cTn id="34" dur="500"/>
                                        <p:tgtEl>
                                          <p:spTgt spid="123979"/>
                                        </p:tgtEl>
                                      </p:cBhvr>
                                    </p:animEffect>
                                  </p:childTnLst>
                                </p:cTn>
                              </p:par>
                              <p:par>
                                <p:cTn id="35" presetID="10" presetClass="entr" presetSubtype="0" fill="hold" nodeType="withEffect">
                                  <p:stCondLst>
                                    <p:cond delay="0"/>
                                  </p:stCondLst>
                                  <p:childTnLst>
                                    <p:set>
                                      <p:cBhvr>
                                        <p:cTn id="36" dur="1" fill="hold">
                                          <p:stCondLst>
                                            <p:cond delay="0"/>
                                          </p:stCondLst>
                                        </p:cTn>
                                        <p:tgtEl>
                                          <p:spTgt spid="123980"/>
                                        </p:tgtEl>
                                        <p:attrNameLst>
                                          <p:attrName>style.visibility</p:attrName>
                                        </p:attrNameLst>
                                      </p:cBhvr>
                                      <p:to>
                                        <p:strVal val="visible"/>
                                      </p:to>
                                    </p:set>
                                    <p:animEffect transition="in" filter="fade">
                                      <p:cBhvr>
                                        <p:cTn id="37" dur="500"/>
                                        <p:tgtEl>
                                          <p:spTgt spid="123980"/>
                                        </p:tgtEl>
                                      </p:cBhvr>
                                    </p:animEffect>
                                  </p:childTnLst>
                                </p:cTn>
                              </p:par>
                              <p:par>
                                <p:cTn id="38" presetID="10" presetClass="entr" presetSubtype="0" fill="hold" nodeType="withEffect">
                                  <p:stCondLst>
                                    <p:cond delay="0"/>
                                  </p:stCondLst>
                                  <p:childTnLst>
                                    <p:set>
                                      <p:cBhvr>
                                        <p:cTn id="39" dur="1" fill="hold">
                                          <p:stCondLst>
                                            <p:cond delay="0"/>
                                          </p:stCondLst>
                                        </p:cTn>
                                        <p:tgtEl>
                                          <p:spTgt spid="123981"/>
                                        </p:tgtEl>
                                        <p:attrNameLst>
                                          <p:attrName>style.visibility</p:attrName>
                                        </p:attrNameLst>
                                      </p:cBhvr>
                                      <p:to>
                                        <p:strVal val="visible"/>
                                      </p:to>
                                    </p:set>
                                    <p:animEffect transition="in" filter="fade">
                                      <p:cBhvr>
                                        <p:cTn id="40" dur="500"/>
                                        <p:tgtEl>
                                          <p:spTgt spid="123981"/>
                                        </p:tgtEl>
                                      </p:cBhvr>
                                    </p:animEffect>
                                  </p:childTnLst>
                                </p:cTn>
                              </p:par>
                              <p:par>
                                <p:cTn id="41" presetID="10" presetClass="entr" presetSubtype="0" fill="hold" nodeType="withEffect">
                                  <p:stCondLst>
                                    <p:cond delay="0"/>
                                  </p:stCondLst>
                                  <p:childTnLst>
                                    <p:set>
                                      <p:cBhvr>
                                        <p:cTn id="42" dur="1" fill="hold">
                                          <p:stCondLst>
                                            <p:cond delay="0"/>
                                          </p:stCondLst>
                                        </p:cTn>
                                        <p:tgtEl>
                                          <p:spTgt spid="123982"/>
                                        </p:tgtEl>
                                        <p:attrNameLst>
                                          <p:attrName>style.visibility</p:attrName>
                                        </p:attrNameLst>
                                      </p:cBhvr>
                                      <p:to>
                                        <p:strVal val="visible"/>
                                      </p:to>
                                    </p:set>
                                    <p:animEffect transition="in" filter="fade">
                                      <p:cBhvr>
                                        <p:cTn id="43" dur="500"/>
                                        <p:tgtEl>
                                          <p:spTgt spid="123982"/>
                                        </p:tgtEl>
                                      </p:cBhvr>
                                    </p:animEffect>
                                  </p:childTnLst>
                                </p:cTn>
                              </p:par>
                              <p:par>
                                <p:cTn id="44" presetID="10" presetClass="entr" presetSubtype="0" fill="hold" nodeType="withEffect">
                                  <p:stCondLst>
                                    <p:cond delay="0"/>
                                  </p:stCondLst>
                                  <p:childTnLst>
                                    <p:set>
                                      <p:cBhvr>
                                        <p:cTn id="45" dur="1" fill="hold">
                                          <p:stCondLst>
                                            <p:cond delay="0"/>
                                          </p:stCondLst>
                                        </p:cTn>
                                        <p:tgtEl>
                                          <p:spTgt spid="123983"/>
                                        </p:tgtEl>
                                        <p:attrNameLst>
                                          <p:attrName>style.visibility</p:attrName>
                                        </p:attrNameLst>
                                      </p:cBhvr>
                                      <p:to>
                                        <p:strVal val="visible"/>
                                      </p:to>
                                    </p:set>
                                    <p:animEffect transition="in" filter="fade">
                                      <p:cBhvr>
                                        <p:cTn id="46" dur="500"/>
                                        <p:tgtEl>
                                          <p:spTgt spid="123983"/>
                                        </p:tgtEl>
                                      </p:cBhvr>
                                    </p:animEffect>
                                  </p:childTnLst>
                                </p:cTn>
                              </p:par>
                              <p:par>
                                <p:cTn id="47" presetID="10" presetClass="entr" presetSubtype="0" fill="hold" nodeType="withEffect">
                                  <p:stCondLst>
                                    <p:cond delay="0"/>
                                  </p:stCondLst>
                                  <p:childTnLst>
                                    <p:set>
                                      <p:cBhvr>
                                        <p:cTn id="48" dur="1" fill="hold">
                                          <p:stCondLst>
                                            <p:cond delay="0"/>
                                          </p:stCondLst>
                                        </p:cTn>
                                        <p:tgtEl>
                                          <p:spTgt spid="123984"/>
                                        </p:tgtEl>
                                        <p:attrNameLst>
                                          <p:attrName>style.visibility</p:attrName>
                                        </p:attrNameLst>
                                      </p:cBhvr>
                                      <p:to>
                                        <p:strVal val="visible"/>
                                      </p:to>
                                    </p:set>
                                    <p:animEffect transition="in" filter="fade">
                                      <p:cBhvr>
                                        <p:cTn id="49" dur="500"/>
                                        <p:tgtEl>
                                          <p:spTgt spid="123984"/>
                                        </p:tgtEl>
                                      </p:cBhvr>
                                    </p:animEffect>
                                  </p:childTnLst>
                                </p:cTn>
                              </p:par>
                              <p:par>
                                <p:cTn id="50" presetID="10" presetClass="entr" presetSubtype="0" fill="hold" nodeType="withEffect">
                                  <p:stCondLst>
                                    <p:cond delay="0"/>
                                  </p:stCondLst>
                                  <p:childTnLst>
                                    <p:set>
                                      <p:cBhvr>
                                        <p:cTn id="51" dur="1" fill="hold">
                                          <p:stCondLst>
                                            <p:cond delay="0"/>
                                          </p:stCondLst>
                                        </p:cTn>
                                        <p:tgtEl>
                                          <p:spTgt spid="123985"/>
                                        </p:tgtEl>
                                        <p:attrNameLst>
                                          <p:attrName>style.visibility</p:attrName>
                                        </p:attrNameLst>
                                      </p:cBhvr>
                                      <p:to>
                                        <p:strVal val="visible"/>
                                      </p:to>
                                    </p:set>
                                    <p:animEffect transition="in" filter="fade">
                                      <p:cBhvr>
                                        <p:cTn id="52" dur="500"/>
                                        <p:tgtEl>
                                          <p:spTgt spid="123985"/>
                                        </p:tgtEl>
                                      </p:cBhvr>
                                    </p:animEffect>
                                  </p:childTnLst>
                                </p:cTn>
                              </p:par>
                              <p:par>
                                <p:cTn id="53" presetID="10" presetClass="entr" presetSubtype="0" fill="hold" nodeType="withEffect">
                                  <p:stCondLst>
                                    <p:cond delay="0"/>
                                  </p:stCondLst>
                                  <p:childTnLst>
                                    <p:set>
                                      <p:cBhvr>
                                        <p:cTn id="54" dur="1" fill="hold">
                                          <p:stCondLst>
                                            <p:cond delay="0"/>
                                          </p:stCondLst>
                                        </p:cTn>
                                        <p:tgtEl>
                                          <p:spTgt spid="123986"/>
                                        </p:tgtEl>
                                        <p:attrNameLst>
                                          <p:attrName>style.visibility</p:attrName>
                                        </p:attrNameLst>
                                      </p:cBhvr>
                                      <p:to>
                                        <p:strVal val="visible"/>
                                      </p:to>
                                    </p:set>
                                    <p:animEffect transition="in" filter="fade">
                                      <p:cBhvr>
                                        <p:cTn id="55" dur="500"/>
                                        <p:tgtEl>
                                          <p:spTgt spid="123986"/>
                                        </p:tgtEl>
                                      </p:cBhvr>
                                    </p:animEffect>
                                  </p:childTnLst>
                                </p:cTn>
                              </p:par>
                              <p:par>
                                <p:cTn id="56" presetID="10" presetClass="entr" presetSubtype="0" fill="hold" nodeType="withEffect">
                                  <p:stCondLst>
                                    <p:cond delay="0"/>
                                  </p:stCondLst>
                                  <p:childTnLst>
                                    <p:set>
                                      <p:cBhvr>
                                        <p:cTn id="57" dur="1" fill="hold">
                                          <p:stCondLst>
                                            <p:cond delay="0"/>
                                          </p:stCondLst>
                                        </p:cTn>
                                        <p:tgtEl>
                                          <p:spTgt spid="123987"/>
                                        </p:tgtEl>
                                        <p:attrNameLst>
                                          <p:attrName>style.visibility</p:attrName>
                                        </p:attrNameLst>
                                      </p:cBhvr>
                                      <p:to>
                                        <p:strVal val="visible"/>
                                      </p:to>
                                    </p:set>
                                    <p:animEffect transition="in" filter="fade">
                                      <p:cBhvr>
                                        <p:cTn id="58" dur="500"/>
                                        <p:tgtEl>
                                          <p:spTgt spid="123987"/>
                                        </p:tgtEl>
                                      </p:cBhvr>
                                    </p:animEffect>
                                  </p:childTnLst>
                                </p:cTn>
                              </p:par>
                              <p:par>
                                <p:cTn id="59" presetID="10" presetClass="entr" presetSubtype="0" fill="hold" nodeType="withEffect">
                                  <p:stCondLst>
                                    <p:cond delay="0"/>
                                  </p:stCondLst>
                                  <p:childTnLst>
                                    <p:set>
                                      <p:cBhvr>
                                        <p:cTn id="60" dur="1" fill="hold">
                                          <p:stCondLst>
                                            <p:cond delay="0"/>
                                          </p:stCondLst>
                                        </p:cTn>
                                        <p:tgtEl>
                                          <p:spTgt spid="123988"/>
                                        </p:tgtEl>
                                        <p:attrNameLst>
                                          <p:attrName>style.visibility</p:attrName>
                                        </p:attrNameLst>
                                      </p:cBhvr>
                                      <p:to>
                                        <p:strVal val="visible"/>
                                      </p:to>
                                    </p:set>
                                    <p:animEffect transition="in" filter="fade">
                                      <p:cBhvr>
                                        <p:cTn id="61" dur="500"/>
                                        <p:tgtEl>
                                          <p:spTgt spid="123988"/>
                                        </p:tgtEl>
                                      </p:cBhvr>
                                    </p:animEffect>
                                  </p:childTnLst>
                                </p:cTn>
                              </p:par>
                              <p:par>
                                <p:cTn id="62" presetID="10" presetClass="entr" presetSubtype="0" fill="hold" nodeType="withEffect">
                                  <p:stCondLst>
                                    <p:cond delay="0"/>
                                  </p:stCondLst>
                                  <p:childTnLst>
                                    <p:set>
                                      <p:cBhvr>
                                        <p:cTn id="63" dur="1" fill="hold">
                                          <p:stCondLst>
                                            <p:cond delay="0"/>
                                          </p:stCondLst>
                                        </p:cTn>
                                        <p:tgtEl>
                                          <p:spTgt spid="123989"/>
                                        </p:tgtEl>
                                        <p:attrNameLst>
                                          <p:attrName>style.visibility</p:attrName>
                                        </p:attrNameLst>
                                      </p:cBhvr>
                                      <p:to>
                                        <p:strVal val="visible"/>
                                      </p:to>
                                    </p:set>
                                    <p:animEffect transition="in" filter="fade">
                                      <p:cBhvr>
                                        <p:cTn id="64" dur="500"/>
                                        <p:tgtEl>
                                          <p:spTgt spid="123989"/>
                                        </p:tgtEl>
                                      </p:cBhvr>
                                    </p:animEffect>
                                  </p:childTnLst>
                                </p:cTn>
                              </p:par>
                              <p:par>
                                <p:cTn id="65" presetID="10" presetClass="entr" presetSubtype="0" fill="hold" nodeType="withEffect">
                                  <p:stCondLst>
                                    <p:cond delay="0"/>
                                  </p:stCondLst>
                                  <p:childTnLst>
                                    <p:set>
                                      <p:cBhvr>
                                        <p:cTn id="66" dur="1" fill="hold">
                                          <p:stCondLst>
                                            <p:cond delay="0"/>
                                          </p:stCondLst>
                                        </p:cTn>
                                        <p:tgtEl>
                                          <p:spTgt spid="123990"/>
                                        </p:tgtEl>
                                        <p:attrNameLst>
                                          <p:attrName>style.visibility</p:attrName>
                                        </p:attrNameLst>
                                      </p:cBhvr>
                                      <p:to>
                                        <p:strVal val="visible"/>
                                      </p:to>
                                    </p:set>
                                    <p:animEffect transition="in" filter="fade">
                                      <p:cBhvr>
                                        <p:cTn id="67" dur="500"/>
                                        <p:tgtEl>
                                          <p:spTgt spid="123990"/>
                                        </p:tgtEl>
                                      </p:cBhvr>
                                    </p:animEffect>
                                  </p:childTnLst>
                                </p:cTn>
                              </p:par>
                              <p:par>
                                <p:cTn id="68" presetID="10" presetClass="entr" presetSubtype="0" fill="hold" nodeType="withEffect">
                                  <p:stCondLst>
                                    <p:cond delay="0"/>
                                  </p:stCondLst>
                                  <p:childTnLst>
                                    <p:set>
                                      <p:cBhvr>
                                        <p:cTn id="69" dur="1" fill="hold">
                                          <p:stCondLst>
                                            <p:cond delay="0"/>
                                          </p:stCondLst>
                                        </p:cTn>
                                        <p:tgtEl>
                                          <p:spTgt spid="123991"/>
                                        </p:tgtEl>
                                        <p:attrNameLst>
                                          <p:attrName>style.visibility</p:attrName>
                                        </p:attrNameLst>
                                      </p:cBhvr>
                                      <p:to>
                                        <p:strVal val="visible"/>
                                      </p:to>
                                    </p:set>
                                    <p:animEffect transition="in" filter="fade">
                                      <p:cBhvr>
                                        <p:cTn id="70" dur="500"/>
                                        <p:tgtEl>
                                          <p:spTgt spid="123991"/>
                                        </p:tgtEl>
                                      </p:cBhvr>
                                    </p:animEffect>
                                  </p:childTnLst>
                                </p:cTn>
                              </p:par>
                              <p:par>
                                <p:cTn id="71" presetID="10" presetClass="entr" presetSubtype="0" fill="hold" nodeType="withEffect">
                                  <p:stCondLst>
                                    <p:cond delay="0"/>
                                  </p:stCondLst>
                                  <p:childTnLst>
                                    <p:set>
                                      <p:cBhvr>
                                        <p:cTn id="72" dur="1" fill="hold">
                                          <p:stCondLst>
                                            <p:cond delay="0"/>
                                          </p:stCondLst>
                                        </p:cTn>
                                        <p:tgtEl>
                                          <p:spTgt spid="123992"/>
                                        </p:tgtEl>
                                        <p:attrNameLst>
                                          <p:attrName>style.visibility</p:attrName>
                                        </p:attrNameLst>
                                      </p:cBhvr>
                                      <p:to>
                                        <p:strVal val="visible"/>
                                      </p:to>
                                    </p:set>
                                    <p:animEffect transition="in" filter="fade">
                                      <p:cBhvr>
                                        <p:cTn id="73" dur="500"/>
                                        <p:tgtEl>
                                          <p:spTgt spid="123992"/>
                                        </p:tgtEl>
                                      </p:cBhvr>
                                    </p:animEffect>
                                  </p:childTnLst>
                                </p:cTn>
                              </p:par>
                              <p:par>
                                <p:cTn id="74" presetID="10" presetClass="entr" presetSubtype="0" fill="hold" nodeType="withEffect">
                                  <p:stCondLst>
                                    <p:cond delay="0"/>
                                  </p:stCondLst>
                                  <p:childTnLst>
                                    <p:set>
                                      <p:cBhvr>
                                        <p:cTn id="75" dur="1" fill="hold">
                                          <p:stCondLst>
                                            <p:cond delay="0"/>
                                          </p:stCondLst>
                                        </p:cTn>
                                        <p:tgtEl>
                                          <p:spTgt spid="123993"/>
                                        </p:tgtEl>
                                        <p:attrNameLst>
                                          <p:attrName>style.visibility</p:attrName>
                                        </p:attrNameLst>
                                      </p:cBhvr>
                                      <p:to>
                                        <p:strVal val="visible"/>
                                      </p:to>
                                    </p:set>
                                    <p:animEffect transition="in" filter="fade">
                                      <p:cBhvr>
                                        <p:cTn id="76" dur="500"/>
                                        <p:tgtEl>
                                          <p:spTgt spid="123993"/>
                                        </p:tgtEl>
                                      </p:cBhvr>
                                    </p:animEffect>
                                  </p:childTnLst>
                                </p:cTn>
                              </p:par>
                              <p:par>
                                <p:cTn id="77" presetID="10" presetClass="entr" presetSubtype="0" fill="hold" nodeType="withEffect">
                                  <p:stCondLst>
                                    <p:cond delay="0"/>
                                  </p:stCondLst>
                                  <p:childTnLst>
                                    <p:set>
                                      <p:cBhvr>
                                        <p:cTn id="78" dur="1" fill="hold">
                                          <p:stCondLst>
                                            <p:cond delay="0"/>
                                          </p:stCondLst>
                                        </p:cTn>
                                        <p:tgtEl>
                                          <p:spTgt spid="123994"/>
                                        </p:tgtEl>
                                        <p:attrNameLst>
                                          <p:attrName>style.visibility</p:attrName>
                                        </p:attrNameLst>
                                      </p:cBhvr>
                                      <p:to>
                                        <p:strVal val="visible"/>
                                      </p:to>
                                    </p:set>
                                    <p:animEffect transition="in" filter="fade">
                                      <p:cBhvr>
                                        <p:cTn id="79" dur="500"/>
                                        <p:tgtEl>
                                          <p:spTgt spid="123994"/>
                                        </p:tgtEl>
                                      </p:cBhvr>
                                    </p:animEffect>
                                  </p:childTnLst>
                                </p:cTn>
                              </p:par>
                              <p:par>
                                <p:cTn id="80" presetID="10" presetClass="entr" presetSubtype="0" fill="hold" nodeType="withEffect">
                                  <p:stCondLst>
                                    <p:cond delay="0"/>
                                  </p:stCondLst>
                                  <p:childTnLst>
                                    <p:set>
                                      <p:cBhvr>
                                        <p:cTn id="81" dur="1" fill="hold">
                                          <p:stCondLst>
                                            <p:cond delay="0"/>
                                          </p:stCondLst>
                                        </p:cTn>
                                        <p:tgtEl>
                                          <p:spTgt spid="123995"/>
                                        </p:tgtEl>
                                        <p:attrNameLst>
                                          <p:attrName>style.visibility</p:attrName>
                                        </p:attrNameLst>
                                      </p:cBhvr>
                                      <p:to>
                                        <p:strVal val="visible"/>
                                      </p:to>
                                    </p:set>
                                    <p:animEffect transition="in" filter="fade">
                                      <p:cBhvr>
                                        <p:cTn id="82" dur="500"/>
                                        <p:tgtEl>
                                          <p:spTgt spid="123995"/>
                                        </p:tgtEl>
                                      </p:cBhvr>
                                    </p:animEffect>
                                  </p:childTnLst>
                                </p:cTn>
                              </p:par>
                              <p:par>
                                <p:cTn id="83" presetID="10" presetClass="entr" presetSubtype="0" fill="hold" nodeType="withEffect">
                                  <p:stCondLst>
                                    <p:cond delay="0"/>
                                  </p:stCondLst>
                                  <p:childTnLst>
                                    <p:set>
                                      <p:cBhvr>
                                        <p:cTn id="84" dur="1" fill="hold">
                                          <p:stCondLst>
                                            <p:cond delay="0"/>
                                          </p:stCondLst>
                                        </p:cTn>
                                        <p:tgtEl>
                                          <p:spTgt spid="123996"/>
                                        </p:tgtEl>
                                        <p:attrNameLst>
                                          <p:attrName>style.visibility</p:attrName>
                                        </p:attrNameLst>
                                      </p:cBhvr>
                                      <p:to>
                                        <p:strVal val="visible"/>
                                      </p:to>
                                    </p:set>
                                    <p:animEffect transition="in" filter="fade">
                                      <p:cBhvr>
                                        <p:cTn id="85" dur="500"/>
                                        <p:tgtEl>
                                          <p:spTgt spid="123996"/>
                                        </p:tgtEl>
                                      </p:cBhvr>
                                    </p:animEffect>
                                  </p:childTnLst>
                                </p:cTn>
                              </p:par>
                              <p:par>
                                <p:cTn id="86" presetID="10" presetClass="entr" presetSubtype="0" fill="hold" nodeType="withEffect">
                                  <p:stCondLst>
                                    <p:cond delay="0"/>
                                  </p:stCondLst>
                                  <p:childTnLst>
                                    <p:set>
                                      <p:cBhvr>
                                        <p:cTn id="87" dur="1" fill="hold">
                                          <p:stCondLst>
                                            <p:cond delay="0"/>
                                          </p:stCondLst>
                                        </p:cTn>
                                        <p:tgtEl>
                                          <p:spTgt spid="123997"/>
                                        </p:tgtEl>
                                        <p:attrNameLst>
                                          <p:attrName>style.visibility</p:attrName>
                                        </p:attrNameLst>
                                      </p:cBhvr>
                                      <p:to>
                                        <p:strVal val="visible"/>
                                      </p:to>
                                    </p:set>
                                    <p:animEffect transition="in" filter="fade">
                                      <p:cBhvr>
                                        <p:cTn id="88" dur="500"/>
                                        <p:tgtEl>
                                          <p:spTgt spid="12399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4063"/>
                                        </p:tgtEl>
                                        <p:attrNameLst>
                                          <p:attrName>style.visibility</p:attrName>
                                        </p:attrNameLst>
                                      </p:cBhvr>
                                      <p:to>
                                        <p:strVal val="visible"/>
                                      </p:to>
                                    </p:set>
                                    <p:animEffect transition="in" filter="fade">
                                      <p:cBhvr>
                                        <p:cTn id="91" dur="500"/>
                                        <p:tgtEl>
                                          <p:spTgt spid="124063"/>
                                        </p:tgtEl>
                                      </p:cBhvr>
                                    </p:animEffect>
                                  </p:childTnLst>
                                </p:cTn>
                              </p:par>
                              <p:par>
                                <p:cTn id="92" presetID="10" presetClass="entr" presetSubtype="0" fill="hold" nodeType="withEffect">
                                  <p:stCondLst>
                                    <p:cond delay="0"/>
                                  </p:stCondLst>
                                  <p:childTnLst>
                                    <p:set>
                                      <p:cBhvr>
                                        <p:cTn id="93" dur="1" fill="hold">
                                          <p:stCondLst>
                                            <p:cond delay="0"/>
                                          </p:stCondLst>
                                        </p:cTn>
                                        <p:tgtEl>
                                          <p:spTgt spid="124064"/>
                                        </p:tgtEl>
                                        <p:attrNameLst>
                                          <p:attrName>style.visibility</p:attrName>
                                        </p:attrNameLst>
                                      </p:cBhvr>
                                      <p:to>
                                        <p:strVal val="visible"/>
                                      </p:to>
                                    </p:set>
                                    <p:animEffect transition="in" filter="fade">
                                      <p:cBhvr>
                                        <p:cTn id="94" dur="500"/>
                                        <p:tgtEl>
                                          <p:spTgt spid="124064"/>
                                        </p:tgtEl>
                                      </p:cBhvr>
                                    </p:animEffect>
                                  </p:childTnLst>
                                </p:cTn>
                              </p:par>
                              <p:par>
                                <p:cTn id="95" presetID="10" presetClass="entr" presetSubtype="0" fill="hold" nodeType="withEffect">
                                  <p:stCondLst>
                                    <p:cond delay="0"/>
                                  </p:stCondLst>
                                  <p:childTnLst>
                                    <p:set>
                                      <p:cBhvr>
                                        <p:cTn id="96" dur="1" fill="hold">
                                          <p:stCondLst>
                                            <p:cond delay="0"/>
                                          </p:stCondLst>
                                        </p:cTn>
                                        <p:tgtEl>
                                          <p:spTgt spid="124065"/>
                                        </p:tgtEl>
                                        <p:attrNameLst>
                                          <p:attrName>style.visibility</p:attrName>
                                        </p:attrNameLst>
                                      </p:cBhvr>
                                      <p:to>
                                        <p:strVal val="visible"/>
                                      </p:to>
                                    </p:set>
                                    <p:animEffect transition="in" filter="fade">
                                      <p:cBhvr>
                                        <p:cTn id="97" dur="500"/>
                                        <p:tgtEl>
                                          <p:spTgt spid="124065"/>
                                        </p:tgtEl>
                                      </p:cBhvr>
                                    </p:animEffect>
                                  </p:childTnLst>
                                </p:cTn>
                              </p:par>
                              <p:par>
                                <p:cTn id="98" presetID="10" presetClass="entr" presetSubtype="0" fill="hold" nodeType="withEffect">
                                  <p:stCondLst>
                                    <p:cond delay="0"/>
                                  </p:stCondLst>
                                  <p:childTnLst>
                                    <p:set>
                                      <p:cBhvr>
                                        <p:cTn id="99" dur="1" fill="hold">
                                          <p:stCondLst>
                                            <p:cond delay="0"/>
                                          </p:stCondLst>
                                        </p:cTn>
                                        <p:tgtEl>
                                          <p:spTgt spid="124066"/>
                                        </p:tgtEl>
                                        <p:attrNameLst>
                                          <p:attrName>style.visibility</p:attrName>
                                        </p:attrNameLst>
                                      </p:cBhvr>
                                      <p:to>
                                        <p:strVal val="visible"/>
                                      </p:to>
                                    </p:set>
                                    <p:animEffect transition="in" filter="fade">
                                      <p:cBhvr>
                                        <p:cTn id="100" dur="500"/>
                                        <p:tgtEl>
                                          <p:spTgt spid="124066"/>
                                        </p:tgtEl>
                                      </p:cBhvr>
                                    </p:animEffect>
                                  </p:childTnLst>
                                </p:cTn>
                              </p:par>
                              <p:par>
                                <p:cTn id="101" presetID="10" presetClass="entr" presetSubtype="0" fill="hold" nodeType="withEffect">
                                  <p:stCondLst>
                                    <p:cond delay="0"/>
                                  </p:stCondLst>
                                  <p:childTnLst>
                                    <p:set>
                                      <p:cBhvr>
                                        <p:cTn id="102" dur="1" fill="hold">
                                          <p:stCondLst>
                                            <p:cond delay="0"/>
                                          </p:stCondLst>
                                        </p:cTn>
                                        <p:tgtEl>
                                          <p:spTgt spid="124067"/>
                                        </p:tgtEl>
                                        <p:attrNameLst>
                                          <p:attrName>style.visibility</p:attrName>
                                        </p:attrNameLst>
                                      </p:cBhvr>
                                      <p:to>
                                        <p:strVal val="visible"/>
                                      </p:to>
                                    </p:set>
                                    <p:animEffect transition="in" filter="fade">
                                      <p:cBhvr>
                                        <p:cTn id="103" dur="500"/>
                                        <p:tgtEl>
                                          <p:spTgt spid="124067"/>
                                        </p:tgtEl>
                                      </p:cBhvr>
                                    </p:animEffect>
                                  </p:childTnLst>
                                </p:cTn>
                              </p:par>
                              <p:par>
                                <p:cTn id="104" presetID="10" presetClass="entr" presetSubtype="0" fill="hold" nodeType="withEffect">
                                  <p:stCondLst>
                                    <p:cond delay="0"/>
                                  </p:stCondLst>
                                  <p:childTnLst>
                                    <p:set>
                                      <p:cBhvr>
                                        <p:cTn id="105" dur="1" fill="hold">
                                          <p:stCondLst>
                                            <p:cond delay="0"/>
                                          </p:stCondLst>
                                        </p:cTn>
                                        <p:tgtEl>
                                          <p:spTgt spid="124068"/>
                                        </p:tgtEl>
                                        <p:attrNameLst>
                                          <p:attrName>style.visibility</p:attrName>
                                        </p:attrNameLst>
                                      </p:cBhvr>
                                      <p:to>
                                        <p:strVal val="visible"/>
                                      </p:to>
                                    </p:set>
                                    <p:animEffect transition="in" filter="fade">
                                      <p:cBhvr>
                                        <p:cTn id="106" dur="500"/>
                                        <p:tgtEl>
                                          <p:spTgt spid="124068"/>
                                        </p:tgtEl>
                                      </p:cBhvr>
                                    </p:animEffect>
                                  </p:childTnLst>
                                </p:cTn>
                              </p:par>
                              <p:par>
                                <p:cTn id="107" presetID="10" presetClass="entr" presetSubtype="0" fill="hold" nodeType="withEffect">
                                  <p:stCondLst>
                                    <p:cond delay="0"/>
                                  </p:stCondLst>
                                  <p:childTnLst>
                                    <p:set>
                                      <p:cBhvr>
                                        <p:cTn id="108" dur="1" fill="hold">
                                          <p:stCondLst>
                                            <p:cond delay="0"/>
                                          </p:stCondLst>
                                        </p:cTn>
                                        <p:tgtEl>
                                          <p:spTgt spid="124069"/>
                                        </p:tgtEl>
                                        <p:attrNameLst>
                                          <p:attrName>style.visibility</p:attrName>
                                        </p:attrNameLst>
                                      </p:cBhvr>
                                      <p:to>
                                        <p:strVal val="visible"/>
                                      </p:to>
                                    </p:set>
                                    <p:animEffect transition="in" filter="fade">
                                      <p:cBhvr>
                                        <p:cTn id="109" dur="500"/>
                                        <p:tgtEl>
                                          <p:spTgt spid="124069"/>
                                        </p:tgtEl>
                                      </p:cBhvr>
                                    </p:animEffect>
                                  </p:childTnLst>
                                </p:cTn>
                              </p:par>
                              <p:par>
                                <p:cTn id="110" presetID="10" presetClass="entr" presetSubtype="0" fill="hold" nodeType="withEffect">
                                  <p:stCondLst>
                                    <p:cond delay="0"/>
                                  </p:stCondLst>
                                  <p:childTnLst>
                                    <p:set>
                                      <p:cBhvr>
                                        <p:cTn id="111" dur="1" fill="hold">
                                          <p:stCondLst>
                                            <p:cond delay="0"/>
                                          </p:stCondLst>
                                        </p:cTn>
                                        <p:tgtEl>
                                          <p:spTgt spid="124070"/>
                                        </p:tgtEl>
                                        <p:attrNameLst>
                                          <p:attrName>style.visibility</p:attrName>
                                        </p:attrNameLst>
                                      </p:cBhvr>
                                      <p:to>
                                        <p:strVal val="visible"/>
                                      </p:to>
                                    </p:set>
                                    <p:animEffect transition="in" filter="fade">
                                      <p:cBhvr>
                                        <p:cTn id="112" dur="500"/>
                                        <p:tgtEl>
                                          <p:spTgt spid="124070"/>
                                        </p:tgtEl>
                                      </p:cBhvr>
                                    </p:animEffect>
                                  </p:childTnLst>
                                </p:cTn>
                              </p:par>
                              <p:par>
                                <p:cTn id="113" presetID="10" presetClass="entr" presetSubtype="0" fill="hold" nodeType="withEffect">
                                  <p:stCondLst>
                                    <p:cond delay="0"/>
                                  </p:stCondLst>
                                  <p:childTnLst>
                                    <p:set>
                                      <p:cBhvr>
                                        <p:cTn id="114" dur="1" fill="hold">
                                          <p:stCondLst>
                                            <p:cond delay="0"/>
                                          </p:stCondLst>
                                        </p:cTn>
                                        <p:tgtEl>
                                          <p:spTgt spid="124071"/>
                                        </p:tgtEl>
                                        <p:attrNameLst>
                                          <p:attrName>style.visibility</p:attrName>
                                        </p:attrNameLst>
                                      </p:cBhvr>
                                      <p:to>
                                        <p:strVal val="visible"/>
                                      </p:to>
                                    </p:set>
                                    <p:animEffect transition="in" filter="fade">
                                      <p:cBhvr>
                                        <p:cTn id="115" dur="500"/>
                                        <p:tgtEl>
                                          <p:spTgt spid="124071"/>
                                        </p:tgtEl>
                                      </p:cBhvr>
                                    </p:animEffect>
                                  </p:childTnLst>
                                </p:cTn>
                              </p:par>
                              <p:par>
                                <p:cTn id="116" presetID="10" presetClass="entr" presetSubtype="0" fill="hold" nodeType="withEffect">
                                  <p:stCondLst>
                                    <p:cond delay="0"/>
                                  </p:stCondLst>
                                  <p:childTnLst>
                                    <p:set>
                                      <p:cBhvr>
                                        <p:cTn id="117" dur="1" fill="hold">
                                          <p:stCondLst>
                                            <p:cond delay="0"/>
                                          </p:stCondLst>
                                        </p:cTn>
                                        <p:tgtEl>
                                          <p:spTgt spid="124072"/>
                                        </p:tgtEl>
                                        <p:attrNameLst>
                                          <p:attrName>style.visibility</p:attrName>
                                        </p:attrNameLst>
                                      </p:cBhvr>
                                      <p:to>
                                        <p:strVal val="visible"/>
                                      </p:to>
                                    </p:set>
                                    <p:animEffect transition="in" filter="fade">
                                      <p:cBhvr>
                                        <p:cTn id="118" dur="500"/>
                                        <p:tgtEl>
                                          <p:spTgt spid="124072"/>
                                        </p:tgtEl>
                                      </p:cBhvr>
                                    </p:animEffect>
                                  </p:childTnLst>
                                </p:cTn>
                              </p:par>
                              <p:par>
                                <p:cTn id="119" presetID="10" presetClass="entr" presetSubtype="0" fill="hold" nodeType="withEffect">
                                  <p:stCondLst>
                                    <p:cond delay="0"/>
                                  </p:stCondLst>
                                  <p:childTnLst>
                                    <p:set>
                                      <p:cBhvr>
                                        <p:cTn id="120" dur="1" fill="hold">
                                          <p:stCondLst>
                                            <p:cond delay="0"/>
                                          </p:stCondLst>
                                        </p:cTn>
                                        <p:tgtEl>
                                          <p:spTgt spid="124073"/>
                                        </p:tgtEl>
                                        <p:attrNameLst>
                                          <p:attrName>style.visibility</p:attrName>
                                        </p:attrNameLst>
                                      </p:cBhvr>
                                      <p:to>
                                        <p:strVal val="visible"/>
                                      </p:to>
                                    </p:set>
                                    <p:animEffect transition="in" filter="fade">
                                      <p:cBhvr>
                                        <p:cTn id="121" dur="500"/>
                                        <p:tgtEl>
                                          <p:spTgt spid="124073"/>
                                        </p:tgtEl>
                                      </p:cBhvr>
                                    </p:animEffect>
                                  </p:childTnLst>
                                </p:cTn>
                              </p:par>
                              <p:par>
                                <p:cTn id="122" presetID="10" presetClass="entr" presetSubtype="0" fill="hold" nodeType="withEffect">
                                  <p:stCondLst>
                                    <p:cond delay="0"/>
                                  </p:stCondLst>
                                  <p:childTnLst>
                                    <p:set>
                                      <p:cBhvr>
                                        <p:cTn id="123" dur="1" fill="hold">
                                          <p:stCondLst>
                                            <p:cond delay="0"/>
                                          </p:stCondLst>
                                        </p:cTn>
                                        <p:tgtEl>
                                          <p:spTgt spid="124074"/>
                                        </p:tgtEl>
                                        <p:attrNameLst>
                                          <p:attrName>style.visibility</p:attrName>
                                        </p:attrNameLst>
                                      </p:cBhvr>
                                      <p:to>
                                        <p:strVal val="visible"/>
                                      </p:to>
                                    </p:set>
                                    <p:animEffect transition="in" filter="fade">
                                      <p:cBhvr>
                                        <p:cTn id="124" dur="500"/>
                                        <p:tgtEl>
                                          <p:spTgt spid="124074"/>
                                        </p:tgtEl>
                                      </p:cBhvr>
                                    </p:animEffect>
                                  </p:childTnLst>
                                </p:cTn>
                              </p:par>
                              <p:par>
                                <p:cTn id="125" presetID="10" presetClass="entr" presetSubtype="0" fill="hold" nodeType="withEffect">
                                  <p:stCondLst>
                                    <p:cond delay="0"/>
                                  </p:stCondLst>
                                  <p:childTnLst>
                                    <p:set>
                                      <p:cBhvr>
                                        <p:cTn id="126" dur="1" fill="hold">
                                          <p:stCondLst>
                                            <p:cond delay="0"/>
                                          </p:stCondLst>
                                        </p:cTn>
                                        <p:tgtEl>
                                          <p:spTgt spid="124075"/>
                                        </p:tgtEl>
                                        <p:attrNameLst>
                                          <p:attrName>style.visibility</p:attrName>
                                        </p:attrNameLst>
                                      </p:cBhvr>
                                      <p:to>
                                        <p:strVal val="visible"/>
                                      </p:to>
                                    </p:set>
                                    <p:animEffect transition="in" filter="fade">
                                      <p:cBhvr>
                                        <p:cTn id="127" dur="500"/>
                                        <p:tgtEl>
                                          <p:spTgt spid="124075"/>
                                        </p:tgtEl>
                                      </p:cBhvr>
                                    </p:animEffect>
                                  </p:childTnLst>
                                </p:cTn>
                              </p:par>
                              <p:par>
                                <p:cTn id="128" presetID="10" presetClass="entr" presetSubtype="0" fill="hold" nodeType="withEffect">
                                  <p:stCondLst>
                                    <p:cond delay="0"/>
                                  </p:stCondLst>
                                  <p:childTnLst>
                                    <p:set>
                                      <p:cBhvr>
                                        <p:cTn id="129" dur="1" fill="hold">
                                          <p:stCondLst>
                                            <p:cond delay="0"/>
                                          </p:stCondLst>
                                        </p:cTn>
                                        <p:tgtEl>
                                          <p:spTgt spid="124076"/>
                                        </p:tgtEl>
                                        <p:attrNameLst>
                                          <p:attrName>style.visibility</p:attrName>
                                        </p:attrNameLst>
                                      </p:cBhvr>
                                      <p:to>
                                        <p:strVal val="visible"/>
                                      </p:to>
                                    </p:set>
                                    <p:animEffect transition="in" filter="fade">
                                      <p:cBhvr>
                                        <p:cTn id="130" dur="500"/>
                                        <p:tgtEl>
                                          <p:spTgt spid="124076"/>
                                        </p:tgtEl>
                                      </p:cBhvr>
                                    </p:animEffect>
                                  </p:childTnLst>
                                </p:cTn>
                              </p:par>
                              <p:par>
                                <p:cTn id="131" presetID="10" presetClass="entr" presetSubtype="0" fill="hold" nodeType="withEffect">
                                  <p:stCondLst>
                                    <p:cond delay="0"/>
                                  </p:stCondLst>
                                  <p:childTnLst>
                                    <p:set>
                                      <p:cBhvr>
                                        <p:cTn id="132" dur="1" fill="hold">
                                          <p:stCondLst>
                                            <p:cond delay="0"/>
                                          </p:stCondLst>
                                        </p:cTn>
                                        <p:tgtEl>
                                          <p:spTgt spid="124077"/>
                                        </p:tgtEl>
                                        <p:attrNameLst>
                                          <p:attrName>style.visibility</p:attrName>
                                        </p:attrNameLst>
                                      </p:cBhvr>
                                      <p:to>
                                        <p:strVal val="visible"/>
                                      </p:to>
                                    </p:set>
                                    <p:animEffect transition="in" filter="fade">
                                      <p:cBhvr>
                                        <p:cTn id="133" dur="500"/>
                                        <p:tgtEl>
                                          <p:spTgt spid="124077"/>
                                        </p:tgtEl>
                                      </p:cBhvr>
                                    </p:animEffect>
                                  </p:childTnLst>
                                </p:cTn>
                              </p:par>
                              <p:par>
                                <p:cTn id="134" presetID="10" presetClass="entr" presetSubtype="0" fill="hold" nodeType="withEffect">
                                  <p:stCondLst>
                                    <p:cond delay="0"/>
                                  </p:stCondLst>
                                  <p:childTnLst>
                                    <p:set>
                                      <p:cBhvr>
                                        <p:cTn id="135" dur="1" fill="hold">
                                          <p:stCondLst>
                                            <p:cond delay="0"/>
                                          </p:stCondLst>
                                        </p:cTn>
                                        <p:tgtEl>
                                          <p:spTgt spid="124078"/>
                                        </p:tgtEl>
                                        <p:attrNameLst>
                                          <p:attrName>style.visibility</p:attrName>
                                        </p:attrNameLst>
                                      </p:cBhvr>
                                      <p:to>
                                        <p:strVal val="visible"/>
                                      </p:to>
                                    </p:set>
                                    <p:animEffect transition="in" filter="fade">
                                      <p:cBhvr>
                                        <p:cTn id="136" dur="500"/>
                                        <p:tgtEl>
                                          <p:spTgt spid="124078"/>
                                        </p:tgtEl>
                                      </p:cBhvr>
                                    </p:animEffect>
                                  </p:childTnLst>
                                </p:cTn>
                              </p:par>
                              <p:par>
                                <p:cTn id="137" presetID="10" presetClass="entr" presetSubtype="0" fill="hold" nodeType="withEffect">
                                  <p:stCondLst>
                                    <p:cond delay="0"/>
                                  </p:stCondLst>
                                  <p:childTnLst>
                                    <p:set>
                                      <p:cBhvr>
                                        <p:cTn id="138" dur="1" fill="hold">
                                          <p:stCondLst>
                                            <p:cond delay="0"/>
                                          </p:stCondLst>
                                        </p:cTn>
                                        <p:tgtEl>
                                          <p:spTgt spid="124079"/>
                                        </p:tgtEl>
                                        <p:attrNameLst>
                                          <p:attrName>style.visibility</p:attrName>
                                        </p:attrNameLst>
                                      </p:cBhvr>
                                      <p:to>
                                        <p:strVal val="visible"/>
                                      </p:to>
                                    </p:set>
                                    <p:animEffect transition="in" filter="fade">
                                      <p:cBhvr>
                                        <p:cTn id="139" dur="500"/>
                                        <p:tgtEl>
                                          <p:spTgt spid="124079"/>
                                        </p:tgtEl>
                                      </p:cBhvr>
                                    </p:animEffect>
                                  </p:childTnLst>
                                </p:cTn>
                              </p:par>
                              <p:par>
                                <p:cTn id="140" presetID="10" presetClass="entr" presetSubtype="0" fill="hold" nodeType="withEffect">
                                  <p:stCondLst>
                                    <p:cond delay="0"/>
                                  </p:stCondLst>
                                  <p:childTnLst>
                                    <p:set>
                                      <p:cBhvr>
                                        <p:cTn id="141" dur="1" fill="hold">
                                          <p:stCondLst>
                                            <p:cond delay="0"/>
                                          </p:stCondLst>
                                        </p:cTn>
                                        <p:tgtEl>
                                          <p:spTgt spid="124080"/>
                                        </p:tgtEl>
                                        <p:attrNameLst>
                                          <p:attrName>style.visibility</p:attrName>
                                        </p:attrNameLst>
                                      </p:cBhvr>
                                      <p:to>
                                        <p:strVal val="visible"/>
                                      </p:to>
                                    </p:set>
                                    <p:animEffect transition="in" filter="fade">
                                      <p:cBhvr>
                                        <p:cTn id="142" dur="500"/>
                                        <p:tgtEl>
                                          <p:spTgt spid="124080"/>
                                        </p:tgtEl>
                                      </p:cBhvr>
                                    </p:animEffect>
                                  </p:childTnLst>
                                </p:cTn>
                              </p:par>
                              <p:par>
                                <p:cTn id="143" presetID="10" presetClass="entr" presetSubtype="0" fill="hold" nodeType="withEffect">
                                  <p:stCondLst>
                                    <p:cond delay="0"/>
                                  </p:stCondLst>
                                  <p:childTnLst>
                                    <p:set>
                                      <p:cBhvr>
                                        <p:cTn id="144" dur="1" fill="hold">
                                          <p:stCondLst>
                                            <p:cond delay="0"/>
                                          </p:stCondLst>
                                        </p:cTn>
                                        <p:tgtEl>
                                          <p:spTgt spid="124081"/>
                                        </p:tgtEl>
                                        <p:attrNameLst>
                                          <p:attrName>style.visibility</p:attrName>
                                        </p:attrNameLst>
                                      </p:cBhvr>
                                      <p:to>
                                        <p:strVal val="visible"/>
                                      </p:to>
                                    </p:set>
                                    <p:animEffect transition="in" filter="fade">
                                      <p:cBhvr>
                                        <p:cTn id="145" dur="500"/>
                                        <p:tgtEl>
                                          <p:spTgt spid="124081"/>
                                        </p:tgtEl>
                                      </p:cBhvr>
                                    </p:animEffect>
                                  </p:childTnLst>
                                </p:cTn>
                              </p:par>
                              <p:par>
                                <p:cTn id="146" presetID="10" presetClass="entr" presetSubtype="0" fill="hold" nodeType="withEffect">
                                  <p:stCondLst>
                                    <p:cond delay="0"/>
                                  </p:stCondLst>
                                  <p:childTnLst>
                                    <p:set>
                                      <p:cBhvr>
                                        <p:cTn id="147" dur="1" fill="hold">
                                          <p:stCondLst>
                                            <p:cond delay="0"/>
                                          </p:stCondLst>
                                        </p:cTn>
                                        <p:tgtEl>
                                          <p:spTgt spid="124082"/>
                                        </p:tgtEl>
                                        <p:attrNameLst>
                                          <p:attrName>style.visibility</p:attrName>
                                        </p:attrNameLst>
                                      </p:cBhvr>
                                      <p:to>
                                        <p:strVal val="visible"/>
                                      </p:to>
                                    </p:set>
                                    <p:animEffect transition="in" filter="fade">
                                      <p:cBhvr>
                                        <p:cTn id="148" dur="500"/>
                                        <p:tgtEl>
                                          <p:spTgt spid="124082"/>
                                        </p:tgtEl>
                                      </p:cBhvr>
                                    </p:animEffect>
                                  </p:childTnLst>
                                </p:cTn>
                              </p:par>
                              <p:par>
                                <p:cTn id="149" presetID="10" presetClass="entr" presetSubtype="0" fill="hold" nodeType="withEffect">
                                  <p:stCondLst>
                                    <p:cond delay="0"/>
                                  </p:stCondLst>
                                  <p:childTnLst>
                                    <p:set>
                                      <p:cBhvr>
                                        <p:cTn id="150" dur="1" fill="hold">
                                          <p:stCondLst>
                                            <p:cond delay="0"/>
                                          </p:stCondLst>
                                        </p:cTn>
                                        <p:tgtEl>
                                          <p:spTgt spid="124083"/>
                                        </p:tgtEl>
                                        <p:attrNameLst>
                                          <p:attrName>style.visibility</p:attrName>
                                        </p:attrNameLst>
                                      </p:cBhvr>
                                      <p:to>
                                        <p:strVal val="visible"/>
                                      </p:to>
                                    </p:set>
                                    <p:animEffect transition="in" filter="fade">
                                      <p:cBhvr>
                                        <p:cTn id="151" dur="500"/>
                                        <p:tgtEl>
                                          <p:spTgt spid="124083"/>
                                        </p:tgtEl>
                                      </p:cBhvr>
                                    </p:animEffect>
                                  </p:childTnLst>
                                </p:cTn>
                              </p:par>
                              <p:par>
                                <p:cTn id="152" presetID="10" presetClass="entr" presetSubtype="0" fill="hold" nodeType="withEffect">
                                  <p:stCondLst>
                                    <p:cond delay="0"/>
                                  </p:stCondLst>
                                  <p:childTnLst>
                                    <p:set>
                                      <p:cBhvr>
                                        <p:cTn id="153" dur="1" fill="hold">
                                          <p:stCondLst>
                                            <p:cond delay="0"/>
                                          </p:stCondLst>
                                        </p:cTn>
                                        <p:tgtEl>
                                          <p:spTgt spid="124203"/>
                                        </p:tgtEl>
                                        <p:attrNameLst>
                                          <p:attrName>style.visibility</p:attrName>
                                        </p:attrNameLst>
                                      </p:cBhvr>
                                      <p:to>
                                        <p:strVal val="visible"/>
                                      </p:to>
                                    </p:set>
                                    <p:animEffect transition="in" filter="fade">
                                      <p:cBhvr>
                                        <p:cTn id="154" dur="500"/>
                                        <p:tgtEl>
                                          <p:spTgt spid="124203"/>
                                        </p:tgtEl>
                                      </p:cBhvr>
                                    </p:animEffec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124192"/>
                                        </p:tgtEl>
                                        <p:attrNameLst>
                                          <p:attrName>style.visibility</p:attrName>
                                        </p:attrNameLst>
                                      </p:cBhvr>
                                      <p:to>
                                        <p:strVal val="visible"/>
                                      </p:to>
                                    </p:set>
                                    <p:animEffect transition="in" filter="fade">
                                      <p:cBhvr>
                                        <p:cTn id="159" dur="500"/>
                                        <p:tgtEl>
                                          <p:spTgt spid="124192"/>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31" presetClass="entr" presetSubtype="0" fill="hold" grpId="0" nodeType="clickEffect">
                                  <p:stCondLst>
                                    <p:cond delay="0"/>
                                  </p:stCondLst>
                                  <p:iterate type="lt">
                                    <p:tmPct val="5000"/>
                                  </p:iterate>
                                  <p:childTnLst>
                                    <p:set>
                                      <p:cBhvr>
                                        <p:cTn id="163" dur="1" fill="hold">
                                          <p:stCondLst>
                                            <p:cond delay="0"/>
                                          </p:stCondLst>
                                        </p:cTn>
                                        <p:tgtEl>
                                          <p:spTgt spid="124196"/>
                                        </p:tgtEl>
                                        <p:attrNameLst>
                                          <p:attrName>style.visibility</p:attrName>
                                        </p:attrNameLst>
                                      </p:cBhvr>
                                      <p:to>
                                        <p:strVal val="visible"/>
                                      </p:to>
                                    </p:set>
                                    <p:anim calcmode="lin" valueType="num">
                                      <p:cBhvr>
                                        <p:cTn id="164" dur="1000" fill="hold"/>
                                        <p:tgtEl>
                                          <p:spTgt spid="124196"/>
                                        </p:tgtEl>
                                        <p:attrNameLst>
                                          <p:attrName>ppt_w</p:attrName>
                                        </p:attrNameLst>
                                      </p:cBhvr>
                                      <p:tavLst>
                                        <p:tav tm="0">
                                          <p:val>
                                            <p:fltVal val="0"/>
                                          </p:val>
                                        </p:tav>
                                        <p:tav tm="100000">
                                          <p:val>
                                            <p:strVal val="#ppt_w"/>
                                          </p:val>
                                        </p:tav>
                                      </p:tavLst>
                                    </p:anim>
                                    <p:anim calcmode="lin" valueType="num">
                                      <p:cBhvr>
                                        <p:cTn id="165" dur="1000" fill="hold"/>
                                        <p:tgtEl>
                                          <p:spTgt spid="124196"/>
                                        </p:tgtEl>
                                        <p:attrNameLst>
                                          <p:attrName>ppt_h</p:attrName>
                                        </p:attrNameLst>
                                      </p:cBhvr>
                                      <p:tavLst>
                                        <p:tav tm="0">
                                          <p:val>
                                            <p:fltVal val="0"/>
                                          </p:val>
                                        </p:tav>
                                        <p:tav tm="100000">
                                          <p:val>
                                            <p:strVal val="#ppt_h"/>
                                          </p:val>
                                        </p:tav>
                                      </p:tavLst>
                                    </p:anim>
                                    <p:anim calcmode="lin" valueType="num">
                                      <p:cBhvr>
                                        <p:cTn id="166" dur="1000" fill="hold"/>
                                        <p:tgtEl>
                                          <p:spTgt spid="124196"/>
                                        </p:tgtEl>
                                        <p:attrNameLst>
                                          <p:attrName>style.rotation</p:attrName>
                                        </p:attrNameLst>
                                      </p:cBhvr>
                                      <p:tavLst>
                                        <p:tav tm="0">
                                          <p:val>
                                            <p:fltVal val="90"/>
                                          </p:val>
                                        </p:tav>
                                        <p:tav tm="100000">
                                          <p:val>
                                            <p:fltVal val="0"/>
                                          </p:val>
                                        </p:tav>
                                      </p:tavLst>
                                    </p:anim>
                                    <p:animEffect transition="in" filter="fade">
                                      <p:cBhvr>
                                        <p:cTn id="167" dur="1000"/>
                                        <p:tgtEl>
                                          <p:spTgt spid="124196"/>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124200"/>
                                        </p:tgtEl>
                                        <p:attrNameLst>
                                          <p:attrName>style.visibility</p:attrName>
                                        </p:attrNameLst>
                                      </p:cBhvr>
                                      <p:to>
                                        <p:strVal val="visible"/>
                                      </p:to>
                                    </p:set>
                                    <p:animEffect transition="in" filter="fade">
                                      <p:cBhvr>
                                        <p:cTn id="172" dur="500"/>
                                        <p:tgtEl>
                                          <p:spTgt spid="124200"/>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31" presetClass="entr" presetSubtype="0" fill="hold" grpId="0" nodeType="clickEffect">
                                  <p:stCondLst>
                                    <p:cond delay="0"/>
                                  </p:stCondLst>
                                  <p:iterate type="lt">
                                    <p:tmPct val="5000"/>
                                  </p:iterate>
                                  <p:childTnLst>
                                    <p:set>
                                      <p:cBhvr>
                                        <p:cTn id="176" dur="1" fill="hold">
                                          <p:stCondLst>
                                            <p:cond delay="0"/>
                                          </p:stCondLst>
                                        </p:cTn>
                                        <p:tgtEl>
                                          <p:spTgt spid="124197"/>
                                        </p:tgtEl>
                                        <p:attrNameLst>
                                          <p:attrName>style.visibility</p:attrName>
                                        </p:attrNameLst>
                                      </p:cBhvr>
                                      <p:to>
                                        <p:strVal val="visible"/>
                                      </p:to>
                                    </p:set>
                                    <p:anim calcmode="lin" valueType="num">
                                      <p:cBhvr>
                                        <p:cTn id="177" dur="1000" fill="hold"/>
                                        <p:tgtEl>
                                          <p:spTgt spid="124197"/>
                                        </p:tgtEl>
                                        <p:attrNameLst>
                                          <p:attrName>ppt_w</p:attrName>
                                        </p:attrNameLst>
                                      </p:cBhvr>
                                      <p:tavLst>
                                        <p:tav tm="0">
                                          <p:val>
                                            <p:fltVal val="0"/>
                                          </p:val>
                                        </p:tav>
                                        <p:tav tm="100000">
                                          <p:val>
                                            <p:strVal val="#ppt_w"/>
                                          </p:val>
                                        </p:tav>
                                      </p:tavLst>
                                    </p:anim>
                                    <p:anim calcmode="lin" valueType="num">
                                      <p:cBhvr>
                                        <p:cTn id="178" dur="1000" fill="hold"/>
                                        <p:tgtEl>
                                          <p:spTgt spid="124197"/>
                                        </p:tgtEl>
                                        <p:attrNameLst>
                                          <p:attrName>ppt_h</p:attrName>
                                        </p:attrNameLst>
                                      </p:cBhvr>
                                      <p:tavLst>
                                        <p:tav tm="0">
                                          <p:val>
                                            <p:fltVal val="0"/>
                                          </p:val>
                                        </p:tav>
                                        <p:tav tm="100000">
                                          <p:val>
                                            <p:strVal val="#ppt_h"/>
                                          </p:val>
                                        </p:tav>
                                      </p:tavLst>
                                    </p:anim>
                                    <p:anim calcmode="lin" valueType="num">
                                      <p:cBhvr>
                                        <p:cTn id="179" dur="1000" fill="hold"/>
                                        <p:tgtEl>
                                          <p:spTgt spid="124197"/>
                                        </p:tgtEl>
                                        <p:attrNameLst>
                                          <p:attrName>style.rotation</p:attrName>
                                        </p:attrNameLst>
                                      </p:cBhvr>
                                      <p:tavLst>
                                        <p:tav tm="0">
                                          <p:val>
                                            <p:fltVal val="90"/>
                                          </p:val>
                                        </p:tav>
                                        <p:tav tm="100000">
                                          <p:val>
                                            <p:fltVal val="0"/>
                                          </p:val>
                                        </p:tav>
                                      </p:tavLst>
                                    </p:anim>
                                    <p:animEffect transition="in" filter="fade">
                                      <p:cBhvr>
                                        <p:cTn id="180" dur="1000"/>
                                        <p:tgtEl>
                                          <p:spTgt spid="124197"/>
                                        </p:tgtEl>
                                      </p:cBhvr>
                                    </p:animEffec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124201"/>
                                        </p:tgtEl>
                                        <p:attrNameLst>
                                          <p:attrName>style.visibility</p:attrName>
                                        </p:attrNameLst>
                                      </p:cBhvr>
                                      <p:to>
                                        <p:strVal val="visible"/>
                                      </p:to>
                                    </p:set>
                                    <p:animEffect transition="in" filter="fade">
                                      <p:cBhvr>
                                        <p:cTn id="185" dur="500"/>
                                        <p:tgtEl>
                                          <p:spTgt spid="124201"/>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31" presetClass="entr" presetSubtype="0" fill="hold" grpId="0" nodeType="clickEffect">
                                  <p:stCondLst>
                                    <p:cond delay="0"/>
                                  </p:stCondLst>
                                  <p:iterate type="lt">
                                    <p:tmPct val="5000"/>
                                  </p:iterate>
                                  <p:childTnLst>
                                    <p:set>
                                      <p:cBhvr>
                                        <p:cTn id="189" dur="1" fill="hold">
                                          <p:stCondLst>
                                            <p:cond delay="0"/>
                                          </p:stCondLst>
                                        </p:cTn>
                                        <p:tgtEl>
                                          <p:spTgt spid="124198"/>
                                        </p:tgtEl>
                                        <p:attrNameLst>
                                          <p:attrName>style.visibility</p:attrName>
                                        </p:attrNameLst>
                                      </p:cBhvr>
                                      <p:to>
                                        <p:strVal val="visible"/>
                                      </p:to>
                                    </p:set>
                                    <p:anim calcmode="lin" valueType="num">
                                      <p:cBhvr>
                                        <p:cTn id="190" dur="1000" fill="hold"/>
                                        <p:tgtEl>
                                          <p:spTgt spid="124198"/>
                                        </p:tgtEl>
                                        <p:attrNameLst>
                                          <p:attrName>ppt_w</p:attrName>
                                        </p:attrNameLst>
                                      </p:cBhvr>
                                      <p:tavLst>
                                        <p:tav tm="0">
                                          <p:val>
                                            <p:fltVal val="0"/>
                                          </p:val>
                                        </p:tav>
                                        <p:tav tm="100000">
                                          <p:val>
                                            <p:strVal val="#ppt_w"/>
                                          </p:val>
                                        </p:tav>
                                      </p:tavLst>
                                    </p:anim>
                                    <p:anim calcmode="lin" valueType="num">
                                      <p:cBhvr>
                                        <p:cTn id="191" dur="1000" fill="hold"/>
                                        <p:tgtEl>
                                          <p:spTgt spid="124198"/>
                                        </p:tgtEl>
                                        <p:attrNameLst>
                                          <p:attrName>ppt_h</p:attrName>
                                        </p:attrNameLst>
                                      </p:cBhvr>
                                      <p:tavLst>
                                        <p:tav tm="0">
                                          <p:val>
                                            <p:fltVal val="0"/>
                                          </p:val>
                                        </p:tav>
                                        <p:tav tm="100000">
                                          <p:val>
                                            <p:strVal val="#ppt_h"/>
                                          </p:val>
                                        </p:tav>
                                      </p:tavLst>
                                    </p:anim>
                                    <p:anim calcmode="lin" valueType="num">
                                      <p:cBhvr>
                                        <p:cTn id="192" dur="1000" fill="hold"/>
                                        <p:tgtEl>
                                          <p:spTgt spid="124198"/>
                                        </p:tgtEl>
                                        <p:attrNameLst>
                                          <p:attrName>style.rotation</p:attrName>
                                        </p:attrNameLst>
                                      </p:cBhvr>
                                      <p:tavLst>
                                        <p:tav tm="0">
                                          <p:val>
                                            <p:fltVal val="90"/>
                                          </p:val>
                                        </p:tav>
                                        <p:tav tm="100000">
                                          <p:val>
                                            <p:fltVal val="0"/>
                                          </p:val>
                                        </p:tav>
                                      </p:tavLst>
                                    </p:anim>
                                    <p:animEffect transition="in" filter="fade">
                                      <p:cBhvr>
                                        <p:cTn id="193" dur="1000"/>
                                        <p:tgtEl>
                                          <p:spTgt spid="124198"/>
                                        </p:tgtEl>
                                      </p:cBhvr>
                                    </p:animEffec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10" presetClass="entr" presetSubtype="0" fill="hold" grpId="0" nodeType="clickEffect">
                                  <p:stCondLst>
                                    <p:cond delay="0"/>
                                  </p:stCondLst>
                                  <p:childTnLst>
                                    <p:set>
                                      <p:cBhvr>
                                        <p:cTn id="197" dur="1" fill="hold">
                                          <p:stCondLst>
                                            <p:cond delay="0"/>
                                          </p:stCondLst>
                                        </p:cTn>
                                        <p:tgtEl>
                                          <p:spTgt spid="124202"/>
                                        </p:tgtEl>
                                        <p:attrNameLst>
                                          <p:attrName>style.visibility</p:attrName>
                                        </p:attrNameLst>
                                      </p:cBhvr>
                                      <p:to>
                                        <p:strVal val="visible"/>
                                      </p:to>
                                    </p:set>
                                    <p:animEffect transition="in" filter="fade">
                                      <p:cBhvr>
                                        <p:cTn id="198" dur="500"/>
                                        <p:tgtEl>
                                          <p:spTgt spid="124202"/>
                                        </p:tgtEl>
                                      </p:cBhvr>
                                    </p:animEffec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31" presetClass="entr" presetSubtype="0" fill="hold" grpId="0" nodeType="clickEffect">
                                  <p:stCondLst>
                                    <p:cond delay="0"/>
                                  </p:stCondLst>
                                  <p:iterate type="lt">
                                    <p:tmPct val="5000"/>
                                  </p:iterate>
                                  <p:childTnLst>
                                    <p:set>
                                      <p:cBhvr>
                                        <p:cTn id="202" dur="1" fill="hold">
                                          <p:stCondLst>
                                            <p:cond delay="0"/>
                                          </p:stCondLst>
                                        </p:cTn>
                                        <p:tgtEl>
                                          <p:spTgt spid="124199"/>
                                        </p:tgtEl>
                                        <p:attrNameLst>
                                          <p:attrName>style.visibility</p:attrName>
                                        </p:attrNameLst>
                                      </p:cBhvr>
                                      <p:to>
                                        <p:strVal val="visible"/>
                                      </p:to>
                                    </p:set>
                                    <p:anim calcmode="lin" valueType="num">
                                      <p:cBhvr>
                                        <p:cTn id="203" dur="1000" fill="hold"/>
                                        <p:tgtEl>
                                          <p:spTgt spid="124199"/>
                                        </p:tgtEl>
                                        <p:attrNameLst>
                                          <p:attrName>ppt_w</p:attrName>
                                        </p:attrNameLst>
                                      </p:cBhvr>
                                      <p:tavLst>
                                        <p:tav tm="0">
                                          <p:val>
                                            <p:fltVal val="0"/>
                                          </p:val>
                                        </p:tav>
                                        <p:tav tm="100000">
                                          <p:val>
                                            <p:strVal val="#ppt_w"/>
                                          </p:val>
                                        </p:tav>
                                      </p:tavLst>
                                    </p:anim>
                                    <p:anim calcmode="lin" valueType="num">
                                      <p:cBhvr>
                                        <p:cTn id="204" dur="1000" fill="hold"/>
                                        <p:tgtEl>
                                          <p:spTgt spid="124199"/>
                                        </p:tgtEl>
                                        <p:attrNameLst>
                                          <p:attrName>ppt_h</p:attrName>
                                        </p:attrNameLst>
                                      </p:cBhvr>
                                      <p:tavLst>
                                        <p:tav tm="0">
                                          <p:val>
                                            <p:fltVal val="0"/>
                                          </p:val>
                                        </p:tav>
                                        <p:tav tm="100000">
                                          <p:val>
                                            <p:strVal val="#ppt_h"/>
                                          </p:val>
                                        </p:tav>
                                      </p:tavLst>
                                    </p:anim>
                                    <p:anim calcmode="lin" valueType="num">
                                      <p:cBhvr>
                                        <p:cTn id="205" dur="1000" fill="hold"/>
                                        <p:tgtEl>
                                          <p:spTgt spid="124199"/>
                                        </p:tgtEl>
                                        <p:attrNameLst>
                                          <p:attrName>style.rotation</p:attrName>
                                        </p:attrNameLst>
                                      </p:cBhvr>
                                      <p:tavLst>
                                        <p:tav tm="0">
                                          <p:val>
                                            <p:fltVal val="90"/>
                                          </p:val>
                                        </p:tav>
                                        <p:tav tm="100000">
                                          <p:val>
                                            <p:fltVal val="0"/>
                                          </p:val>
                                        </p:tav>
                                      </p:tavLst>
                                    </p:anim>
                                    <p:animEffect transition="in" filter="fade">
                                      <p:cBhvr>
                                        <p:cTn id="206" dur="1000"/>
                                        <p:tgtEl>
                                          <p:spTgt spid="124199"/>
                                        </p:tgtEl>
                                      </p:cBhvr>
                                    </p:animEffect>
                                  </p:childTnLst>
                                </p:cTn>
                              </p:par>
                            </p:childTnLst>
                          </p:cTn>
                        </p:par>
                      </p:childTnLst>
                    </p:cTn>
                  </p:par>
                  <p:par>
                    <p:cTn id="207" fill="hold" nodeType="clickPar">
                      <p:stCondLst>
                        <p:cond delay="indefinite"/>
                      </p:stCondLst>
                      <p:childTnLst>
                        <p:par>
                          <p:cTn id="208" fill="hold" nodeType="withGroup">
                            <p:stCondLst>
                              <p:cond delay="0"/>
                            </p:stCondLst>
                            <p:childTnLst>
                              <p:par>
                                <p:cTn id="209" presetID="10" presetClass="entr" presetSubtype="0" fill="hold" grpId="0" nodeType="clickEffect">
                                  <p:stCondLst>
                                    <p:cond delay="0"/>
                                  </p:stCondLst>
                                  <p:childTnLst>
                                    <p:set>
                                      <p:cBhvr>
                                        <p:cTn id="210" dur="1" fill="hold">
                                          <p:stCondLst>
                                            <p:cond delay="0"/>
                                          </p:stCondLst>
                                        </p:cTn>
                                        <p:tgtEl>
                                          <p:spTgt spid="124204"/>
                                        </p:tgtEl>
                                        <p:attrNameLst>
                                          <p:attrName>style.visibility</p:attrName>
                                        </p:attrNameLst>
                                      </p:cBhvr>
                                      <p:to>
                                        <p:strVal val="visible"/>
                                      </p:to>
                                    </p:set>
                                    <p:animEffect transition="in" filter="fade">
                                      <p:cBhvr>
                                        <p:cTn id="211" dur="500"/>
                                        <p:tgtEl>
                                          <p:spTgt spid="124204"/>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124212"/>
                                        </p:tgtEl>
                                        <p:attrNameLst>
                                          <p:attrName>style.visibility</p:attrName>
                                        </p:attrNameLst>
                                      </p:cBhvr>
                                      <p:to>
                                        <p:strVal val="visible"/>
                                      </p:to>
                                    </p:set>
                                    <p:animEffect transition="in" filter="fade">
                                      <p:cBhvr>
                                        <p:cTn id="216" dur="500"/>
                                        <p:tgtEl>
                                          <p:spTgt spid="124212"/>
                                        </p:tgtEl>
                                      </p:cBhvr>
                                    </p:animEffect>
                                  </p:childTnLst>
                                </p:cTn>
                              </p:par>
                            </p:childTnLst>
                          </p:cTn>
                        </p:par>
                      </p:childTnLst>
                    </p:cTn>
                  </p:par>
                  <p:par>
                    <p:cTn id="217" fill="hold" nodeType="clickPar">
                      <p:stCondLst>
                        <p:cond delay="indefinite"/>
                      </p:stCondLst>
                      <p:childTnLst>
                        <p:par>
                          <p:cTn id="218" fill="hold" nodeType="withGroup">
                            <p:stCondLst>
                              <p:cond delay="0"/>
                            </p:stCondLst>
                            <p:childTnLst>
                              <p:par>
                                <p:cTn id="219" presetID="10" presetClass="entr" presetSubtype="0" fill="hold" nodeType="clickEffect">
                                  <p:stCondLst>
                                    <p:cond delay="0"/>
                                  </p:stCondLst>
                                  <p:childTnLst>
                                    <p:set>
                                      <p:cBhvr>
                                        <p:cTn id="220" dur="1" fill="hold">
                                          <p:stCondLst>
                                            <p:cond delay="0"/>
                                          </p:stCondLst>
                                        </p:cTn>
                                        <p:tgtEl>
                                          <p:spTgt spid="124140"/>
                                        </p:tgtEl>
                                        <p:attrNameLst>
                                          <p:attrName>style.visibility</p:attrName>
                                        </p:attrNameLst>
                                      </p:cBhvr>
                                      <p:to>
                                        <p:strVal val="visible"/>
                                      </p:to>
                                    </p:set>
                                    <p:animEffect transition="in" filter="fade">
                                      <p:cBhvr>
                                        <p:cTn id="221" dur="500"/>
                                        <p:tgtEl>
                                          <p:spTgt spid="124140"/>
                                        </p:tgtEl>
                                      </p:cBhvr>
                                    </p:animEffect>
                                  </p:childTnLst>
                                </p:cTn>
                              </p:par>
                              <p:par>
                                <p:cTn id="222" presetID="10" presetClass="entr" presetSubtype="0" fill="hold" nodeType="withEffect">
                                  <p:stCondLst>
                                    <p:cond delay="0"/>
                                  </p:stCondLst>
                                  <p:childTnLst>
                                    <p:set>
                                      <p:cBhvr>
                                        <p:cTn id="223" dur="1" fill="hold">
                                          <p:stCondLst>
                                            <p:cond delay="0"/>
                                          </p:stCondLst>
                                        </p:cTn>
                                        <p:tgtEl>
                                          <p:spTgt spid="124141"/>
                                        </p:tgtEl>
                                        <p:attrNameLst>
                                          <p:attrName>style.visibility</p:attrName>
                                        </p:attrNameLst>
                                      </p:cBhvr>
                                      <p:to>
                                        <p:strVal val="visible"/>
                                      </p:to>
                                    </p:set>
                                    <p:animEffect transition="in" filter="fade">
                                      <p:cBhvr>
                                        <p:cTn id="224" dur="500"/>
                                        <p:tgtEl>
                                          <p:spTgt spid="124141"/>
                                        </p:tgtEl>
                                      </p:cBhvr>
                                    </p:animEffect>
                                  </p:childTnLst>
                                </p:cTn>
                              </p:par>
                              <p:par>
                                <p:cTn id="225" presetID="10" presetClass="entr" presetSubtype="0" fill="hold" nodeType="withEffect">
                                  <p:stCondLst>
                                    <p:cond delay="0"/>
                                  </p:stCondLst>
                                  <p:childTnLst>
                                    <p:set>
                                      <p:cBhvr>
                                        <p:cTn id="226" dur="1" fill="hold">
                                          <p:stCondLst>
                                            <p:cond delay="0"/>
                                          </p:stCondLst>
                                        </p:cTn>
                                        <p:tgtEl>
                                          <p:spTgt spid="124142"/>
                                        </p:tgtEl>
                                        <p:attrNameLst>
                                          <p:attrName>style.visibility</p:attrName>
                                        </p:attrNameLst>
                                      </p:cBhvr>
                                      <p:to>
                                        <p:strVal val="visible"/>
                                      </p:to>
                                    </p:set>
                                    <p:animEffect transition="in" filter="fade">
                                      <p:cBhvr>
                                        <p:cTn id="227" dur="500"/>
                                        <p:tgtEl>
                                          <p:spTgt spid="124142"/>
                                        </p:tgtEl>
                                      </p:cBhvr>
                                    </p:animEffect>
                                  </p:childTnLst>
                                </p:cTn>
                              </p:par>
                              <p:par>
                                <p:cTn id="228" presetID="10" presetClass="entr" presetSubtype="0" fill="hold" nodeType="withEffect">
                                  <p:stCondLst>
                                    <p:cond delay="0"/>
                                  </p:stCondLst>
                                  <p:childTnLst>
                                    <p:set>
                                      <p:cBhvr>
                                        <p:cTn id="229" dur="1" fill="hold">
                                          <p:stCondLst>
                                            <p:cond delay="0"/>
                                          </p:stCondLst>
                                        </p:cTn>
                                        <p:tgtEl>
                                          <p:spTgt spid="124143"/>
                                        </p:tgtEl>
                                        <p:attrNameLst>
                                          <p:attrName>style.visibility</p:attrName>
                                        </p:attrNameLst>
                                      </p:cBhvr>
                                      <p:to>
                                        <p:strVal val="visible"/>
                                      </p:to>
                                    </p:set>
                                    <p:animEffect transition="in" filter="fade">
                                      <p:cBhvr>
                                        <p:cTn id="230" dur="500"/>
                                        <p:tgtEl>
                                          <p:spTgt spid="124143"/>
                                        </p:tgtEl>
                                      </p:cBhvr>
                                    </p:animEffect>
                                  </p:childTnLst>
                                </p:cTn>
                              </p:par>
                              <p:par>
                                <p:cTn id="231" presetID="10" presetClass="entr" presetSubtype="0" fill="hold" nodeType="withEffect">
                                  <p:stCondLst>
                                    <p:cond delay="0"/>
                                  </p:stCondLst>
                                  <p:childTnLst>
                                    <p:set>
                                      <p:cBhvr>
                                        <p:cTn id="232" dur="1" fill="hold">
                                          <p:stCondLst>
                                            <p:cond delay="0"/>
                                          </p:stCondLst>
                                        </p:cTn>
                                        <p:tgtEl>
                                          <p:spTgt spid="124144"/>
                                        </p:tgtEl>
                                        <p:attrNameLst>
                                          <p:attrName>style.visibility</p:attrName>
                                        </p:attrNameLst>
                                      </p:cBhvr>
                                      <p:to>
                                        <p:strVal val="visible"/>
                                      </p:to>
                                    </p:set>
                                    <p:animEffect transition="in" filter="fade">
                                      <p:cBhvr>
                                        <p:cTn id="233" dur="500"/>
                                        <p:tgtEl>
                                          <p:spTgt spid="124144"/>
                                        </p:tgtEl>
                                      </p:cBhvr>
                                    </p:animEffect>
                                  </p:childTnLst>
                                </p:cTn>
                              </p:par>
                              <p:par>
                                <p:cTn id="234" presetID="10" presetClass="entr" presetSubtype="0" fill="hold" nodeType="withEffect">
                                  <p:stCondLst>
                                    <p:cond delay="0"/>
                                  </p:stCondLst>
                                  <p:childTnLst>
                                    <p:set>
                                      <p:cBhvr>
                                        <p:cTn id="235" dur="1" fill="hold">
                                          <p:stCondLst>
                                            <p:cond delay="0"/>
                                          </p:stCondLst>
                                        </p:cTn>
                                        <p:tgtEl>
                                          <p:spTgt spid="124145"/>
                                        </p:tgtEl>
                                        <p:attrNameLst>
                                          <p:attrName>style.visibility</p:attrName>
                                        </p:attrNameLst>
                                      </p:cBhvr>
                                      <p:to>
                                        <p:strVal val="visible"/>
                                      </p:to>
                                    </p:set>
                                    <p:animEffect transition="in" filter="fade">
                                      <p:cBhvr>
                                        <p:cTn id="236" dur="500"/>
                                        <p:tgtEl>
                                          <p:spTgt spid="124145"/>
                                        </p:tgtEl>
                                      </p:cBhvr>
                                    </p:animEffect>
                                  </p:childTnLst>
                                </p:cTn>
                              </p:par>
                              <p:par>
                                <p:cTn id="237" presetID="10" presetClass="entr" presetSubtype="0" fill="hold" nodeType="withEffect">
                                  <p:stCondLst>
                                    <p:cond delay="0"/>
                                  </p:stCondLst>
                                  <p:childTnLst>
                                    <p:set>
                                      <p:cBhvr>
                                        <p:cTn id="238" dur="1" fill="hold">
                                          <p:stCondLst>
                                            <p:cond delay="0"/>
                                          </p:stCondLst>
                                        </p:cTn>
                                        <p:tgtEl>
                                          <p:spTgt spid="124146"/>
                                        </p:tgtEl>
                                        <p:attrNameLst>
                                          <p:attrName>style.visibility</p:attrName>
                                        </p:attrNameLst>
                                      </p:cBhvr>
                                      <p:to>
                                        <p:strVal val="visible"/>
                                      </p:to>
                                    </p:set>
                                    <p:animEffect transition="in" filter="fade">
                                      <p:cBhvr>
                                        <p:cTn id="239" dur="500"/>
                                        <p:tgtEl>
                                          <p:spTgt spid="124146"/>
                                        </p:tgtEl>
                                      </p:cBhvr>
                                    </p:animEffect>
                                  </p:childTnLst>
                                </p:cTn>
                              </p:par>
                              <p:par>
                                <p:cTn id="240" presetID="10" presetClass="entr" presetSubtype="0" fill="hold" nodeType="withEffect">
                                  <p:stCondLst>
                                    <p:cond delay="0"/>
                                  </p:stCondLst>
                                  <p:childTnLst>
                                    <p:set>
                                      <p:cBhvr>
                                        <p:cTn id="241" dur="1" fill="hold">
                                          <p:stCondLst>
                                            <p:cond delay="0"/>
                                          </p:stCondLst>
                                        </p:cTn>
                                        <p:tgtEl>
                                          <p:spTgt spid="124147"/>
                                        </p:tgtEl>
                                        <p:attrNameLst>
                                          <p:attrName>style.visibility</p:attrName>
                                        </p:attrNameLst>
                                      </p:cBhvr>
                                      <p:to>
                                        <p:strVal val="visible"/>
                                      </p:to>
                                    </p:set>
                                    <p:animEffect transition="in" filter="fade">
                                      <p:cBhvr>
                                        <p:cTn id="242" dur="500"/>
                                        <p:tgtEl>
                                          <p:spTgt spid="124147"/>
                                        </p:tgtEl>
                                      </p:cBhvr>
                                    </p:animEffect>
                                  </p:childTnLst>
                                </p:cTn>
                              </p:par>
                              <p:par>
                                <p:cTn id="243" presetID="10" presetClass="entr" presetSubtype="0" fill="hold" nodeType="withEffect">
                                  <p:stCondLst>
                                    <p:cond delay="0"/>
                                  </p:stCondLst>
                                  <p:childTnLst>
                                    <p:set>
                                      <p:cBhvr>
                                        <p:cTn id="244" dur="1" fill="hold">
                                          <p:stCondLst>
                                            <p:cond delay="0"/>
                                          </p:stCondLst>
                                        </p:cTn>
                                        <p:tgtEl>
                                          <p:spTgt spid="124148"/>
                                        </p:tgtEl>
                                        <p:attrNameLst>
                                          <p:attrName>style.visibility</p:attrName>
                                        </p:attrNameLst>
                                      </p:cBhvr>
                                      <p:to>
                                        <p:strVal val="visible"/>
                                      </p:to>
                                    </p:set>
                                    <p:animEffect transition="in" filter="fade">
                                      <p:cBhvr>
                                        <p:cTn id="245" dur="500"/>
                                        <p:tgtEl>
                                          <p:spTgt spid="124148"/>
                                        </p:tgtEl>
                                      </p:cBhvr>
                                    </p:animEffect>
                                  </p:childTnLst>
                                </p:cTn>
                              </p:par>
                              <p:par>
                                <p:cTn id="246" presetID="10" presetClass="entr" presetSubtype="0" fill="hold" nodeType="withEffect">
                                  <p:stCondLst>
                                    <p:cond delay="0"/>
                                  </p:stCondLst>
                                  <p:childTnLst>
                                    <p:set>
                                      <p:cBhvr>
                                        <p:cTn id="247" dur="1" fill="hold">
                                          <p:stCondLst>
                                            <p:cond delay="0"/>
                                          </p:stCondLst>
                                        </p:cTn>
                                        <p:tgtEl>
                                          <p:spTgt spid="124149"/>
                                        </p:tgtEl>
                                        <p:attrNameLst>
                                          <p:attrName>style.visibility</p:attrName>
                                        </p:attrNameLst>
                                      </p:cBhvr>
                                      <p:to>
                                        <p:strVal val="visible"/>
                                      </p:to>
                                    </p:set>
                                    <p:animEffect transition="in" filter="fade">
                                      <p:cBhvr>
                                        <p:cTn id="248" dur="500"/>
                                        <p:tgtEl>
                                          <p:spTgt spid="124149"/>
                                        </p:tgtEl>
                                      </p:cBhvr>
                                    </p:animEffect>
                                  </p:childTnLst>
                                </p:cTn>
                              </p:par>
                              <p:par>
                                <p:cTn id="249" presetID="10" presetClass="entr" presetSubtype="0" fill="hold" nodeType="withEffect">
                                  <p:stCondLst>
                                    <p:cond delay="0"/>
                                  </p:stCondLst>
                                  <p:childTnLst>
                                    <p:set>
                                      <p:cBhvr>
                                        <p:cTn id="250" dur="1" fill="hold">
                                          <p:stCondLst>
                                            <p:cond delay="0"/>
                                          </p:stCondLst>
                                        </p:cTn>
                                        <p:tgtEl>
                                          <p:spTgt spid="124150"/>
                                        </p:tgtEl>
                                        <p:attrNameLst>
                                          <p:attrName>style.visibility</p:attrName>
                                        </p:attrNameLst>
                                      </p:cBhvr>
                                      <p:to>
                                        <p:strVal val="visible"/>
                                      </p:to>
                                    </p:set>
                                    <p:animEffect transition="in" filter="fade">
                                      <p:cBhvr>
                                        <p:cTn id="251" dur="500"/>
                                        <p:tgtEl>
                                          <p:spTgt spid="124150"/>
                                        </p:tgtEl>
                                      </p:cBhvr>
                                    </p:animEffect>
                                  </p:childTnLst>
                                </p:cTn>
                              </p:par>
                              <p:par>
                                <p:cTn id="252" presetID="10" presetClass="entr" presetSubtype="0" fill="hold" nodeType="withEffect">
                                  <p:stCondLst>
                                    <p:cond delay="0"/>
                                  </p:stCondLst>
                                  <p:childTnLst>
                                    <p:set>
                                      <p:cBhvr>
                                        <p:cTn id="253" dur="1" fill="hold">
                                          <p:stCondLst>
                                            <p:cond delay="0"/>
                                          </p:stCondLst>
                                        </p:cTn>
                                        <p:tgtEl>
                                          <p:spTgt spid="124151"/>
                                        </p:tgtEl>
                                        <p:attrNameLst>
                                          <p:attrName>style.visibility</p:attrName>
                                        </p:attrNameLst>
                                      </p:cBhvr>
                                      <p:to>
                                        <p:strVal val="visible"/>
                                      </p:to>
                                    </p:set>
                                    <p:animEffect transition="in" filter="fade">
                                      <p:cBhvr>
                                        <p:cTn id="254" dur="500"/>
                                        <p:tgtEl>
                                          <p:spTgt spid="124151"/>
                                        </p:tgtEl>
                                      </p:cBhvr>
                                    </p:animEffect>
                                  </p:childTnLst>
                                </p:cTn>
                              </p:par>
                              <p:par>
                                <p:cTn id="255" presetID="10" presetClass="entr" presetSubtype="0" fill="hold" nodeType="withEffect">
                                  <p:stCondLst>
                                    <p:cond delay="0"/>
                                  </p:stCondLst>
                                  <p:childTnLst>
                                    <p:set>
                                      <p:cBhvr>
                                        <p:cTn id="256" dur="1" fill="hold">
                                          <p:stCondLst>
                                            <p:cond delay="0"/>
                                          </p:stCondLst>
                                        </p:cTn>
                                        <p:tgtEl>
                                          <p:spTgt spid="124152"/>
                                        </p:tgtEl>
                                        <p:attrNameLst>
                                          <p:attrName>style.visibility</p:attrName>
                                        </p:attrNameLst>
                                      </p:cBhvr>
                                      <p:to>
                                        <p:strVal val="visible"/>
                                      </p:to>
                                    </p:set>
                                    <p:animEffect transition="in" filter="fade">
                                      <p:cBhvr>
                                        <p:cTn id="257" dur="500"/>
                                        <p:tgtEl>
                                          <p:spTgt spid="124152"/>
                                        </p:tgtEl>
                                      </p:cBhvr>
                                    </p:animEffect>
                                  </p:childTnLst>
                                </p:cTn>
                              </p:par>
                              <p:par>
                                <p:cTn id="258" presetID="10" presetClass="entr" presetSubtype="0" fill="hold" nodeType="withEffect">
                                  <p:stCondLst>
                                    <p:cond delay="0"/>
                                  </p:stCondLst>
                                  <p:childTnLst>
                                    <p:set>
                                      <p:cBhvr>
                                        <p:cTn id="259" dur="1" fill="hold">
                                          <p:stCondLst>
                                            <p:cond delay="0"/>
                                          </p:stCondLst>
                                        </p:cTn>
                                        <p:tgtEl>
                                          <p:spTgt spid="124153"/>
                                        </p:tgtEl>
                                        <p:attrNameLst>
                                          <p:attrName>style.visibility</p:attrName>
                                        </p:attrNameLst>
                                      </p:cBhvr>
                                      <p:to>
                                        <p:strVal val="visible"/>
                                      </p:to>
                                    </p:set>
                                    <p:animEffect transition="in" filter="fade">
                                      <p:cBhvr>
                                        <p:cTn id="260" dur="500"/>
                                        <p:tgtEl>
                                          <p:spTgt spid="124153"/>
                                        </p:tgtEl>
                                      </p:cBhvr>
                                    </p:animEffect>
                                  </p:childTnLst>
                                </p:cTn>
                              </p:par>
                              <p:par>
                                <p:cTn id="261" presetID="10" presetClass="entr" presetSubtype="0" fill="hold" nodeType="withEffect">
                                  <p:stCondLst>
                                    <p:cond delay="0"/>
                                  </p:stCondLst>
                                  <p:childTnLst>
                                    <p:set>
                                      <p:cBhvr>
                                        <p:cTn id="262" dur="1" fill="hold">
                                          <p:stCondLst>
                                            <p:cond delay="0"/>
                                          </p:stCondLst>
                                        </p:cTn>
                                        <p:tgtEl>
                                          <p:spTgt spid="124154"/>
                                        </p:tgtEl>
                                        <p:attrNameLst>
                                          <p:attrName>style.visibility</p:attrName>
                                        </p:attrNameLst>
                                      </p:cBhvr>
                                      <p:to>
                                        <p:strVal val="visible"/>
                                      </p:to>
                                    </p:set>
                                    <p:animEffect transition="in" filter="fade">
                                      <p:cBhvr>
                                        <p:cTn id="263" dur="500"/>
                                        <p:tgtEl>
                                          <p:spTgt spid="124154"/>
                                        </p:tgtEl>
                                      </p:cBhvr>
                                    </p:animEffect>
                                  </p:childTnLst>
                                </p:cTn>
                              </p:par>
                            </p:childTnLst>
                          </p:cTn>
                        </p:par>
                      </p:childTnLst>
                    </p:cTn>
                  </p:par>
                  <p:par>
                    <p:cTn id="264" fill="hold" nodeType="clickPar">
                      <p:stCondLst>
                        <p:cond delay="indefinite"/>
                      </p:stCondLst>
                      <p:childTnLst>
                        <p:par>
                          <p:cTn id="265" fill="hold" nodeType="withGroup">
                            <p:stCondLst>
                              <p:cond delay="0"/>
                            </p:stCondLst>
                            <p:childTnLst>
                              <p:par>
                                <p:cTn id="266" presetID="10" presetClass="entr" presetSubtype="0" fill="hold" grpId="0" nodeType="clickEffect">
                                  <p:stCondLst>
                                    <p:cond delay="0"/>
                                  </p:stCondLst>
                                  <p:childTnLst>
                                    <p:set>
                                      <p:cBhvr>
                                        <p:cTn id="267" dur="1" fill="hold">
                                          <p:stCondLst>
                                            <p:cond delay="0"/>
                                          </p:stCondLst>
                                        </p:cTn>
                                        <p:tgtEl>
                                          <p:spTgt spid="124205"/>
                                        </p:tgtEl>
                                        <p:attrNameLst>
                                          <p:attrName>style.visibility</p:attrName>
                                        </p:attrNameLst>
                                      </p:cBhvr>
                                      <p:to>
                                        <p:strVal val="visible"/>
                                      </p:to>
                                    </p:set>
                                    <p:animEffect transition="in" filter="fade">
                                      <p:cBhvr>
                                        <p:cTn id="268" dur="500"/>
                                        <p:tgtEl>
                                          <p:spTgt spid="124205"/>
                                        </p:tgtEl>
                                      </p:cBhvr>
                                    </p:animEffect>
                                  </p:childTnLst>
                                </p:cTn>
                              </p:par>
                            </p:childTnLst>
                          </p:cTn>
                        </p:par>
                      </p:childTnLst>
                    </p:cTn>
                  </p:par>
                  <p:par>
                    <p:cTn id="269" fill="hold" nodeType="clickPar">
                      <p:stCondLst>
                        <p:cond delay="indefinite"/>
                      </p:stCondLst>
                      <p:childTnLst>
                        <p:par>
                          <p:cTn id="270" fill="hold" nodeType="withGroup">
                            <p:stCondLst>
                              <p:cond delay="0"/>
                            </p:stCondLst>
                            <p:childTnLst>
                              <p:par>
                                <p:cTn id="271" presetID="31" presetClass="entr" presetSubtype="0" fill="hold" grpId="0" nodeType="clickEffect">
                                  <p:stCondLst>
                                    <p:cond delay="0"/>
                                  </p:stCondLst>
                                  <p:iterate type="lt">
                                    <p:tmPct val="5000"/>
                                  </p:iterate>
                                  <p:childTnLst>
                                    <p:set>
                                      <p:cBhvr>
                                        <p:cTn id="272" dur="1" fill="hold">
                                          <p:stCondLst>
                                            <p:cond delay="0"/>
                                          </p:stCondLst>
                                        </p:cTn>
                                        <p:tgtEl>
                                          <p:spTgt spid="124206"/>
                                        </p:tgtEl>
                                        <p:attrNameLst>
                                          <p:attrName>style.visibility</p:attrName>
                                        </p:attrNameLst>
                                      </p:cBhvr>
                                      <p:to>
                                        <p:strVal val="visible"/>
                                      </p:to>
                                    </p:set>
                                    <p:anim calcmode="lin" valueType="num">
                                      <p:cBhvr>
                                        <p:cTn id="273" dur="1000" fill="hold"/>
                                        <p:tgtEl>
                                          <p:spTgt spid="124206"/>
                                        </p:tgtEl>
                                        <p:attrNameLst>
                                          <p:attrName>ppt_w</p:attrName>
                                        </p:attrNameLst>
                                      </p:cBhvr>
                                      <p:tavLst>
                                        <p:tav tm="0">
                                          <p:val>
                                            <p:fltVal val="0"/>
                                          </p:val>
                                        </p:tav>
                                        <p:tav tm="100000">
                                          <p:val>
                                            <p:strVal val="#ppt_w"/>
                                          </p:val>
                                        </p:tav>
                                      </p:tavLst>
                                    </p:anim>
                                    <p:anim calcmode="lin" valueType="num">
                                      <p:cBhvr>
                                        <p:cTn id="274" dur="1000" fill="hold"/>
                                        <p:tgtEl>
                                          <p:spTgt spid="124206"/>
                                        </p:tgtEl>
                                        <p:attrNameLst>
                                          <p:attrName>ppt_h</p:attrName>
                                        </p:attrNameLst>
                                      </p:cBhvr>
                                      <p:tavLst>
                                        <p:tav tm="0">
                                          <p:val>
                                            <p:fltVal val="0"/>
                                          </p:val>
                                        </p:tav>
                                        <p:tav tm="100000">
                                          <p:val>
                                            <p:strVal val="#ppt_h"/>
                                          </p:val>
                                        </p:tav>
                                      </p:tavLst>
                                    </p:anim>
                                    <p:anim calcmode="lin" valueType="num">
                                      <p:cBhvr>
                                        <p:cTn id="275" dur="1000" fill="hold"/>
                                        <p:tgtEl>
                                          <p:spTgt spid="124206"/>
                                        </p:tgtEl>
                                        <p:attrNameLst>
                                          <p:attrName>style.rotation</p:attrName>
                                        </p:attrNameLst>
                                      </p:cBhvr>
                                      <p:tavLst>
                                        <p:tav tm="0">
                                          <p:val>
                                            <p:fltVal val="90"/>
                                          </p:val>
                                        </p:tav>
                                        <p:tav tm="100000">
                                          <p:val>
                                            <p:fltVal val="0"/>
                                          </p:val>
                                        </p:tav>
                                      </p:tavLst>
                                    </p:anim>
                                    <p:animEffect transition="in" filter="fade">
                                      <p:cBhvr>
                                        <p:cTn id="276" dur="1000"/>
                                        <p:tgtEl>
                                          <p:spTgt spid="124206"/>
                                        </p:tgtEl>
                                      </p:cBhvr>
                                    </p:animEffect>
                                  </p:childTnLst>
                                </p:cTn>
                              </p:par>
                            </p:childTnLst>
                          </p:cTn>
                        </p:par>
                      </p:childTnLst>
                    </p:cTn>
                  </p:par>
                  <p:par>
                    <p:cTn id="277" fill="hold" nodeType="clickPar">
                      <p:stCondLst>
                        <p:cond delay="indefinite"/>
                      </p:stCondLst>
                      <p:childTnLst>
                        <p:par>
                          <p:cTn id="278" fill="hold" nodeType="withGroup">
                            <p:stCondLst>
                              <p:cond delay="0"/>
                            </p:stCondLst>
                            <p:childTnLst>
                              <p:par>
                                <p:cTn id="279" presetID="10" presetClass="entr" presetSubtype="0" fill="hold" grpId="0" nodeType="clickEffect">
                                  <p:stCondLst>
                                    <p:cond delay="0"/>
                                  </p:stCondLst>
                                  <p:childTnLst>
                                    <p:set>
                                      <p:cBhvr>
                                        <p:cTn id="280" dur="1" fill="hold">
                                          <p:stCondLst>
                                            <p:cond delay="0"/>
                                          </p:stCondLst>
                                        </p:cTn>
                                        <p:tgtEl>
                                          <p:spTgt spid="124209"/>
                                        </p:tgtEl>
                                        <p:attrNameLst>
                                          <p:attrName>style.visibility</p:attrName>
                                        </p:attrNameLst>
                                      </p:cBhvr>
                                      <p:to>
                                        <p:strVal val="visible"/>
                                      </p:to>
                                    </p:set>
                                    <p:animEffect transition="in" filter="fade">
                                      <p:cBhvr>
                                        <p:cTn id="281" dur="500"/>
                                        <p:tgtEl>
                                          <p:spTgt spid="124209"/>
                                        </p:tgtEl>
                                      </p:cBhvr>
                                    </p:animEffect>
                                  </p:childTnLst>
                                </p:cTn>
                              </p:par>
                            </p:childTnLst>
                          </p:cTn>
                        </p:par>
                      </p:childTnLst>
                    </p:cTn>
                  </p:par>
                  <p:par>
                    <p:cTn id="282" fill="hold" nodeType="clickPar">
                      <p:stCondLst>
                        <p:cond delay="indefinite"/>
                      </p:stCondLst>
                      <p:childTnLst>
                        <p:par>
                          <p:cTn id="283" fill="hold" nodeType="withGroup">
                            <p:stCondLst>
                              <p:cond delay="0"/>
                            </p:stCondLst>
                            <p:childTnLst>
                              <p:par>
                                <p:cTn id="284" presetID="31" presetClass="entr" presetSubtype="0" fill="hold" grpId="0" nodeType="clickEffect">
                                  <p:stCondLst>
                                    <p:cond delay="0"/>
                                  </p:stCondLst>
                                  <p:iterate type="lt">
                                    <p:tmPct val="5000"/>
                                  </p:iterate>
                                  <p:childTnLst>
                                    <p:set>
                                      <p:cBhvr>
                                        <p:cTn id="285" dur="1" fill="hold">
                                          <p:stCondLst>
                                            <p:cond delay="0"/>
                                          </p:stCondLst>
                                        </p:cTn>
                                        <p:tgtEl>
                                          <p:spTgt spid="124207"/>
                                        </p:tgtEl>
                                        <p:attrNameLst>
                                          <p:attrName>style.visibility</p:attrName>
                                        </p:attrNameLst>
                                      </p:cBhvr>
                                      <p:to>
                                        <p:strVal val="visible"/>
                                      </p:to>
                                    </p:set>
                                    <p:anim calcmode="lin" valueType="num">
                                      <p:cBhvr>
                                        <p:cTn id="286" dur="1000" fill="hold"/>
                                        <p:tgtEl>
                                          <p:spTgt spid="124207"/>
                                        </p:tgtEl>
                                        <p:attrNameLst>
                                          <p:attrName>ppt_w</p:attrName>
                                        </p:attrNameLst>
                                      </p:cBhvr>
                                      <p:tavLst>
                                        <p:tav tm="0">
                                          <p:val>
                                            <p:fltVal val="0"/>
                                          </p:val>
                                        </p:tav>
                                        <p:tav tm="100000">
                                          <p:val>
                                            <p:strVal val="#ppt_w"/>
                                          </p:val>
                                        </p:tav>
                                      </p:tavLst>
                                    </p:anim>
                                    <p:anim calcmode="lin" valueType="num">
                                      <p:cBhvr>
                                        <p:cTn id="287" dur="1000" fill="hold"/>
                                        <p:tgtEl>
                                          <p:spTgt spid="124207"/>
                                        </p:tgtEl>
                                        <p:attrNameLst>
                                          <p:attrName>ppt_h</p:attrName>
                                        </p:attrNameLst>
                                      </p:cBhvr>
                                      <p:tavLst>
                                        <p:tav tm="0">
                                          <p:val>
                                            <p:fltVal val="0"/>
                                          </p:val>
                                        </p:tav>
                                        <p:tav tm="100000">
                                          <p:val>
                                            <p:strVal val="#ppt_h"/>
                                          </p:val>
                                        </p:tav>
                                      </p:tavLst>
                                    </p:anim>
                                    <p:anim calcmode="lin" valueType="num">
                                      <p:cBhvr>
                                        <p:cTn id="288" dur="1000" fill="hold"/>
                                        <p:tgtEl>
                                          <p:spTgt spid="124207"/>
                                        </p:tgtEl>
                                        <p:attrNameLst>
                                          <p:attrName>style.rotation</p:attrName>
                                        </p:attrNameLst>
                                      </p:cBhvr>
                                      <p:tavLst>
                                        <p:tav tm="0">
                                          <p:val>
                                            <p:fltVal val="90"/>
                                          </p:val>
                                        </p:tav>
                                        <p:tav tm="100000">
                                          <p:val>
                                            <p:fltVal val="0"/>
                                          </p:val>
                                        </p:tav>
                                      </p:tavLst>
                                    </p:anim>
                                    <p:animEffect transition="in" filter="fade">
                                      <p:cBhvr>
                                        <p:cTn id="289" dur="1000"/>
                                        <p:tgtEl>
                                          <p:spTgt spid="124207"/>
                                        </p:tgtEl>
                                      </p:cBhvr>
                                    </p:animEffect>
                                  </p:childTnLst>
                                </p:cTn>
                              </p:par>
                            </p:childTnLst>
                          </p:cTn>
                        </p:par>
                      </p:childTnLst>
                    </p:cTn>
                  </p:par>
                  <p:par>
                    <p:cTn id="290" fill="hold" nodeType="clickPar">
                      <p:stCondLst>
                        <p:cond delay="indefinite"/>
                      </p:stCondLst>
                      <p:childTnLst>
                        <p:par>
                          <p:cTn id="291" fill="hold" nodeType="withGroup">
                            <p:stCondLst>
                              <p:cond delay="0"/>
                            </p:stCondLst>
                            <p:childTnLst>
                              <p:par>
                                <p:cTn id="292" presetID="10" presetClass="entr" presetSubtype="0" fill="hold" grpId="0" nodeType="clickEffect">
                                  <p:stCondLst>
                                    <p:cond delay="0"/>
                                  </p:stCondLst>
                                  <p:childTnLst>
                                    <p:set>
                                      <p:cBhvr>
                                        <p:cTn id="293" dur="1" fill="hold">
                                          <p:stCondLst>
                                            <p:cond delay="0"/>
                                          </p:stCondLst>
                                        </p:cTn>
                                        <p:tgtEl>
                                          <p:spTgt spid="124210"/>
                                        </p:tgtEl>
                                        <p:attrNameLst>
                                          <p:attrName>style.visibility</p:attrName>
                                        </p:attrNameLst>
                                      </p:cBhvr>
                                      <p:to>
                                        <p:strVal val="visible"/>
                                      </p:to>
                                    </p:set>
                                    <p:animEffect transition="in" filter="fade">
                                      <p:cBhvr>
                                        <p:cTn id="294" dur="1000"/>
                                        <p:tgtEl>
                                          <p:spTgt spid="124210"/>
                                        </p:tgtEl>
                                      </p:cBhvr>
                                    </p:animEffect>
                                  </p:childTnLst>
                                </p:cTn>
                              </p:par>
                            </p:childTnLst>
                          </p:cTn>
                        </p:par>
                      </p:childTnLst>
                    </p:cTn>
                  </p:par>
                  <p:par>
                    <p:cTn id="295" fill="hold" nodeType="clickPar">
                      <p:stCondLst>
                        <p:cond delay="indefinite"/>
                      </p:stCondLst>
                      <p:childTnLst>
                        <p:par>
                          <p:cTn id="296" fill="hold" nodeType="withGroup">
                            <p:stCondLst>
                              <p:cond delay="0"/>
                            </p:stCondLst>
                            <p:childTnLst>
                              <p:par>
                                <p:cTn id="297" presetID="31" presetClass="entr" presetSubtype="0" fill="hold" grpId="0" nodeType="clickEffect">
                                  <p:stCondLst>
                                    <p:cond delay="0"/>
                                  </p:stCondLst>
                                  <p:iterate type="lt">
                                    <p:tmPct val="5000"/>
                                  </p:iterate>
                                  <p:childTnLst>
                                    <p:set>
                                      <p:cBhvr>
                                        <p:cTn id="298" dur="1" fill="hold">
                                          <p:stCondLst>
                                            <p:cond delay="0"/>
                                          </p:stCondLst>
                                        </p:cTn>
                                        <p:tgtEl>
                                          <p:spTgt spid="124208"/>
                                        </p:tgtEl>
                                        <p:attrNameLst>
                                          <p:attrName>style.visibility</p:attrName>
                                        </p:attrNameLst>
                                      </p:cBhvr>
                                      <p:to>
                                        <p:strVal val="visible"/>
                                      </p:to>
                                    </p:set>
                                    <p:anim calcmode="lin" valueType="num">
                                      <p:cBhvr>
                                        <p:cTn id="299" dur="1000" fill="hold"/>
                                        <p:tgtEl>
                                          <p:spTgt spid="124208"/>
                                        </p:tgtEl>
                                        <p:attrNameLst>
                                          <p:attrName>ppt_w</p:attrName>
                                        </p:attrNameLst>
                                      </p:cBhvr>
                                      <p:tavLst>
                                        <p:tav tm="0">
                                          <p:val>
                                            <p:fltVal val="0"/>
                                          </p:val>
                                        </p:tav>
                                        <p:tav tm="100000">
                                          <p:val>
                                            <p:strVal val="#ppt_w"/>
                                          </p:val>
                                        </p:tav>
                                      </p:tavLst>
                                    </p:anim>
                                    <p:anim calcmode="lin" valueType="num">
                                      <p:cBhvr>
                                        <p:cTn id="300" dur="1000" fill="hold"/>
                                        <p:tgtEl>
                                          <p:spTgt spid="124208"/>
                                        </p:tgtEl>
                                        <p:attrNameLst>
                                          <p:attrName>ppt_h</p:attrName>
                                        </p:attrNameLst>
                                      </p:cBhvr>
                                      <p:tavLst>
                                        <p:tav tm="0">
                                          <p:val>
                                            <p:fltVal val="0"/>
                                          </p:val>
                                        </p:tav>
                                        <p:tav tm="100000">
                                          <p:val>
                                            <p:strVal val="#ppt_h"/>
                                          </p:val>
                                        </p:tav>
                                      </p:tavLst>
                                    </p:anim>
                                    <p:anim calcmode="lin" valueType="num">
                                      <p:cBhvr>
                                        <p:cTn id="301" dur="1000" fill="hold"/>
                                        <p:tgtEl>
                                          <p:spTgt spid="124208"/>
                                        </p:tgtEl>
                                        <p:attrNameLst>
                                          <p:attrName>style.rotation</p:attrName>
                                        </p:attrNameLst>
                                      </p:cBhvr>
                                      <p:tavLst>
                                        <p:tav tm="0">
                                          <p:val>
                                            <p:fltVal val="90"/>
                                          </p:val>
                                        </p:tav>
                                        <p:tav tm="100000">
                                          <p:val>
                                            <p:fltVal val="0"/>
                                          </p:val>
                                        </p:tav>
                                      </p:tavLst>
                                    </p:anim>
                                    <p:animEffect transition="in" filter="fade">
                                      <p:cBhvr>
                                        <p:cTn id="302" dur="1000"/>
                                        <p:tgtEl>
                                          <p:spTgt spid="124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063" grpId="0"/>
      <p:bldP spid="124192" grpId="0" animBg="1"/>
      <p:bldP spid="124196" grpId="0" animBg="1"/>
      <p:bldP spid="124197" grpId="0" animBg="1"/>
      <p:bldP spid="124198" grpId="0" animBg="1"/>
      <p:bldP spid="124199" grpId="0" animBg="1"/>
      <p:bldP spid="124200" grpId="0" animBg="1"/>
      <p:bldP spid="124201" grpId="0" animBg="1"/>
      <p:bldP spid="124202" grpId="0" animBg="1"/>
      <p:bldP spid="124204" grpId="0"/>
      <p:bldP spid="124205" grpId="0" animBg="1"/>
      <p:bldP spid="124206" grpId="0" animBg="1"/>
      <p:bldP spid="124207" grpId="0" animBg="1"/>
      <p:bldP spid="124208" grpId="0" animBg="1"/>
      <p:bldP spid="124209" grpId="0" animBg="1"/>
      <p:bldP spid="1242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p:cNvSpPr>
            <a:spLocks noChangeArrowheads="1"/>
          </p:cNvSpPr>
          <p:nvPr/>
        </p:nvSpPr>
        <p:spPr bwMode="auto">
          <a:xfrm>
            <a:off x="385763" y="498475"/>
            <a:ext cx="8596312" cy="4746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nSpc>
                <a:spcPct val="130000"/>
              </a:lnSpc>
            </a:pPr>
            <a:r>
              <a:rPr lang="zh-CN" altLang="en-US" sz="2400" dirty="0"/>
              <a:t>（</a:t>
            </a:r>
            <a:r>
              <a:rPr lang="en-US" altLang="zh-CN" sz="2400" dirty="0"/>
              <a:t>4</a:t>
            </a:r>
            <a:r>
              <a:rPr lang="zh-CN" altLang="en-US" sz="2400" dirty="0"/>
              <a:t>）将</a:t>
            </a:r>
            <a:r>
              <a:rPr lang="en-US" altLang="zh-CN" sz="2400" b="1" i="1" dirty="0"/>
              <a:t>D</a:t>
            </a:r>
            <a:r>
              <a:rPr lang="en-US" altLang="zh-CN" sz="2400" dirty="0"/>
              <a:t>(2)</a:t>
            </a:r>
            <a:r>
              <a:rPr lang="zh-CN" altLang="en-US" sz="2400" dirty="0"/>
              <a:t>中最小值    对应的类合为一类，得</a:t>
            </a:r>
            <a:r>
              <a:rPr lang="en-US" altLang="zh-CN" sz="2400" b="1" i="1" dirty="0"/>
              <a:t>D</a:t>
            </a:r>
            <a:r>
              <a:rPr lang="en-US" altLang="zh-CN" sz="2400" dirty="0"/>
              <a:t>(3)</a:t>
            </a:r>
            <a:r>
              <a:rPr lang="zh-CN" altLang="en-US" sz="2400" dirty="0"/>
              <a:t>。</a:t>
            </a:r>
          </a:p>
        </p:txBody>
      </p:sp>
      <p:graphicFrame>
        <p:nvGraphicFramePr>
          <p:cNvPr id="38915" name="Object 4"/>
          <p:cNvGraphicFramePr>
            <a:graphicFrameLocks noChangeAspect="1"/>
          </p:cNvGraphicFramePr>
          <p:nvPr>
            <p:extLst>
              <p:ext uri="{D42A27DB-BD31-4B8C-83A1-F6EECF244321}">
                <p14:modId xmlns:p14="http://schemas.microsoft.com/office/powerpoint/2010/main" val="86272231"/>
              </p:ext>
            </p:extLst>
          </p:nvPr>
        </p:nvGraphicFramePr>
        <p:xfrm>
          <a:off x="3155156" y="557708"/>
          <a:ext cx="533400" cy="449263"/>
        </p:xfrm>
        <a:graphic>
          <a:graphicData uri="http://schemas.openxmlformats.org/presentationml/2006/ole">
            <mc:AlternateContent xmlns:mc="http://schemas.openxmlformats.org/markup-compatibility/2006">
              <mc:Choice xmlns:v="urn:schemas-microsoft-com:vml" Requires="v">
                <p:oleObj spid="_x0000_s44562" name="公式" r:id="rId3" imgW="228600" imgH="228600" progId="Equation.3">
                  <p:embed/>
                </p:oleObj>
              </mc:Choice>
              <mc:Fallback>
                <p:oleObj name="公式" r:id="rId3" imgW="22860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5156" y="557708"/>
                        <a:ext cx="533400" cy="449263"/>
                      </a:xfrm>
                      <a:prstGeom prst="rect">
                        <a:avLst/>
                      </a:prstGeom>
                      <a:noFill/>
                      <a:ln>
                        <a:noFill/>
                      </a:ln>
                    </p:spPr>
                  </p:pic>
                </p:oleObj>
              </mc:Fallback>
            </mc:AlternateContent>
          </a:graphicData>
        </a:graphic>
      </p:graphicFrame>
      <p:graphicFrame>
        <p:nvGraphicFramePr>
          <p:cNvPr id="124936" name="Object 8"/>
          <p:cNvGraphicFramePr>
            <a:graphicFrameLocks noChangeAspect="1"/>
          </p:cNvGraphicFramePr>
          <p:nvPr/>
        </p:nvGraphicFramePr>
        <p:xfrm>
          <a:off x="1376363" y="1179513"/>
          <a:ext cx="719137" cy="352425"/>
        </p:xfrm>
        <a:graphic>
          <a:graphicData uri="http://schemas.openxmlformats.org/presentationml/2006/ole">
            <mc:AlternateContent xmlns:mc="http://schemas.openxmlformats.org/markup-compatibility/2006">
              <mc:Choice xmlns:v="urn:schemas-microsoft-com:vml" Requires="v">
                <p:oleObj spid="_x0000_s44563" name="公式" r:id="rId5" imgW="444114" imgH="215713" progId="Equation.3">
                  <p:embed/>
                </p:oleObj>
              </mc:Choice>
              <mc:Fallback>
                <p:oleObj name="公式" r:id="rId5" imgW="444114" imgH="215713"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6363" y="1179513"/>
                        <a:ext cx="7191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37" name="Object 9"/>
          <p:cNvGraphicFramePr>
            <a:graphicFrameLocks noChangeAspect="1"/>
          </p:cNvGraphicFramePr>
          <p:nvPr/>
        </p:nvGraphicFramePr>
        <p:xfrm>
          <a:off x="655638" y="2222500"/>
          <a:ext cx="630237" cy="352425"/>
        </p:xfrm>
        <a:graphic>
          <a:graphicData uri="http://schemas.openxmlformats.org/presentationml/2006/ole">
            <mc:AlternateContent xmlns:mc="http://schemas.openxmlformats.org/markup-compatibility/2006">
              <mc:Choice xmlns:v="urn:schemas-microsoft-com:vml" Requires="v">
                <p:oleObj spid="_x0000_s44564" name="公式" r:id="rId7" imgW="406224" imgH="228501" progId="Equation.3">
                  <p:embed/>
                </p:oleObj>
              </mc:Choice>
              <mc:Fallback>
                <p:oleObj name="公式" r:id="rId7" imgW="406224" imgH="228501"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638" y="2222500"/>
                        <a:ext cx="6302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38" name="Object 10"/>
          <p:cNvGraphicFramePr>
            <a:graphicFrameLocks noChangeAspect="1"/>
          </p:cNvGraphicFramePr>
          <p:nvPr/>
        </p:nvGraphicFramePr>
        <p:xfrm>
          <a:off x="655638" y="2732088"/>
          <a:ext cx="630237" cy="338137"/>
        </p:xfrm>
        <a:graphic>
          <a:graphicData uri="http://schemas.openxmlformats.org/presentationml/2006/ole">
            <mc:AlternateContent xmlns:mc="http://schemas.openxmlformats.org/markup-compatibility/2006">
              <mc:Choice xmlns:v="urn:schemas-microsoft-com:vml" Requires="v">
                <p:oleObj spid="_x0000_s44565" name="公式" r:id="rId9" imgW="406048" imgH="215713" progId="Equation.3">
                  <p:embed/>
                </p:oleObj>
              </mc:Choice>
              <mc:Fallback>
                <p:oleObj name="公式" r:id="rId9" imgW="406048" imgH="215713"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5638" y="2732088"/>
                        <a:ext cx="630237"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39" name="Object 11"/>
          <p:cNvGraphicFramePr>
            <a:graphicFrameLocks noChangeAspect="1"/>
          </p:cNvGraphicFramePr>
          <p:nvPr/>
        </p:nvGraphicFramePr>
        <p:xfrm>
          <a:off x="3536950" y="1179513"/>
          <a:ext cx="674688" cy="344487"/>
        </p:xfrm>
        <a:graphic>
          <a:graphicData uri="http://schemas.openxmlformats.org/presentationml/2006/ole">
            <mc:AlternateContent xmlns:mc="http://schemas.openxmlformats.org/markup-compatibility/2006">
              <mc:Choice xmlns:v="urn:schemas-microsoft-com:vml" Requires="v">
                <p:oleObj spid="_x0000_s44566" name="公式" r:id="rId11" imgW="444307" imgH="228501" progId="Equation.3">
                  <p:embed/>
                </p:oleObj>
              </mc:Choice>
              <mc:Fallback>
                <p:oleObj name="公式" r:id="rId11" imgW="444307" imgH="228501"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36950" y="1179513"/>
                        <a:ext cx="674688" cy="344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40" name="Object 12"/>
          <p:cNvGraphicFramePr>
            <a:graphicFrameLocks noChangeAspect="1"/>
          </p:cNvGraphicFramePr>
          <p:nvPr/>
        </p:nvGraphicFramePr>
        <p:xfrm>
          <a:off x="657225" y="1674813"/>
          <a:ext cx="674688" cy="360362"/>
        </p:xfrm>
        <a:graphic>
          <a:graphicData uri="http://schemas.openxmlformats.org/presentationml/2006/ole">
            <mc:AlternateContent xmlns:mc="http://schemas.openxmlformats.org/markup-compatibility/2006">
              <mc:Choice xmlns:v="urn:schemas-microsoft-com:vml" Requires="v">
                <p:oleObj spid="_x0000_s44567" name="公式" r:id="rId13" imgW="444114" imgH="215713" progId="Equation.3">
                  <p:embed/>
                </p:oleObj>
              </mc:Choice>
              <mc:Fallback>
                <p:oleObj name="公式" r:id="rId13" imgW="444114" imgH="215713"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7225" y="1674813"/>
                        <a:ext cx="674688" cy="360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41" name="Object 13"/>
          <p:cNvGraphicFramePr>
            <a:graphicFrameLocks noChangeAspect="1"/>
          </p:cNvGraphicFramePr>
          <p:nvPr/>
        </p:nvGraphicFramePr>
        <p:xfrm>
          <a:off x="2141538" y="1179513"/>
          <a:ext cx="630237" cy="352425"/>
        </p:xfrm>
        <a:graphic>
          <a:graphicData uri="http://schemas.openxmlformats.org/presentationml/2006/ole">
            <mc:AlternateContent xmlns:mc="http://schemas.openxmlformats.org/markup-compatibility/2006">
              <mc:Choice xmlns:v="urn:schemas-microsoft-com:vml" Requires="v">
                <p:oleObj spid="_x0000_s44568" name="公式" r:id="rId15" imgW="406224" imgH="228501" progId="Equation.3">
                  <p:embed/>
                </p:oleObj>
              </mc:Choice>
              <mc:Fallback>
                <p:oleObj name="公式" r:id="rId15" imgW="406224" imgH="228501" progId="Equation.3">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41538" y="1179513"/>
                        <a:ext cx="6302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42" name="Object 14"/>
          <p:cNvGraphicFramePr>
            <a:graphicFrameLocks noChangeAspect="1"/>
          </p:cNvGraphicFramePr>
          <p:nvPr/>
        </p:nvGraphicFramePr>
        <p:xfrm>
          <a:off x="1466850" y="2214563"/>
          <a:ext cx="404813" cy="388937"/>
        </p:xfrm>
        <a:graphic>
          <a:graphicData uri="http://schemas.openxmlformats.org/presentationml/2006/ole">
            <mc:AlternateContent xmlns:mc="http://schemas.openxmlformats.org/markup-compatibility/2006">
              <mc:Choice xmlns:v="urn:schemas-microsoft-com:vml" Requires="v">
                <p:oleObj spid="_x0000_s44569" name="公式" r:id="rId17" imgW="241300" imgH="228600" progId="Equation.3">
                  <p:embed/>
                </p:oleObj>
              </mc:Choice>
              <mc:Fallback>
                <p:oleObj name="公式" r:id="rId17" imgW="241300" imgH="228600" progId="Equation.3">
                  <p:embed/>
                  <p:pic>
                    <p:nvPicPr>
                      <p:cNvPr id="0"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66850" y="2214563"/>
                        <a:ext cx="404813" cy="388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43" name="Object 15"/>
          <p:cNvGraphicFramePr>
            <a:graphicFrameLocks noChangeAspect="1"/>
          </p:cNvGraphicFramePr>
          <p:nvPr/>
        </p:nvGraphicFramePr>
        <p:xfrm>
          <a:off x="2862263" y="1223963"/>
          <a:ext cx="585787" cy="312737"/>
        </p:xfrm>
        <a:graphic>
          <a:graphicData uri="http://schemas.openxmlformats.org/presentationml/2006/ole">
            <mc:AlternateContent xmlns:mc="http://schemas.openxmlformats.org/markup-compatibility/2006">
              <mc:Choice xmlns:v="urn:schemas-microsoft-com:vml" Requires="v">
                <p:oleObj spid="_x0000_s44570" name="公式" r:id="rId19" imgW="406048" imgH="215713" progId="Equation.3">
                  <p:embed/>
                </p:oleObj>
              </mc:Choice>
              <mc:Fallback>
                <p:oleObj name="公式" r:id="rId19" imgW="406048" imgH="215713" progId="Equation.3">
                  <p:embed/>
                  <p:pic>
                    <p:nvPicPr>
                      <p:cNvPr id="0" name="Object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62263" y="1223963"/>
                        <a:ext cx="585787"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44" name="Object 16"/>
          <p:cNvGraphicFramePr>
            <a:graphicFrameLocks noChangeAspect="1"/>
          </p:cNvGraphicFramePr>
          <p:nvPr/>
        </p:nvGraphicFramePr>
        <p:xfrm>
          <a:off x="1466850" y="2754313"/>
          <a:ext cx="404813" cy="404812"/>
        </p:xfrm>
        <a:graphic>
          <a:graphicData uri="http://schemas.openxmlformats.org/presentationml/2006/ole">
            <mc:AlternateContent xmlns:mc="http://schemas.openxmlformats.org/markup-compatibility/2006">
              <mc:Choice xmlns:v="urn:schemas-microsoft-com:vml" Requires="v">
                <p:oleObj spid="_x0000_s44571" name="公式" r:id="rId21" imgW="228600" imgH="228600" progId="Equation.3">
                  <p:embed/>
                </p:oleObj>
              </mc:Choice>
              <mc:Fallback>
                <p:oleObj name="公式" r:id="rId21" imgW="228600" imgH="228600" progId="Equation.3">
                  <p:embed/>
                  <p:pic>
                    <p:nvPicPr>
                      <p:cNvPr id="0" name="Object 1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66850" y="2754313"/>
                        <a:ext cx="404813" cy="404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45" name="Object 17"/>
          <p:cNvGraphicFramePr>
            <a:graphicFrameLocks noChangeAspect="1"/>
          </p:cNvGraphicFramePr>
          <p:nvPr/>
        </p:nvGraphicFramePr>
        <p:xfrm>
          <a:off x="2185988" y="2765425"/>
          <a:ext cx="450850" cy="349250"/>
        </p:xfrm>
        <a:graphic>
          <a:graphicData uri="http://schemas.openxmlformats.org/presentationml/2006/ole">
            <mc:AlternateContent xmlns:mc="http://schemas.openxmlformats.org/markup-compatibility/2006">
              <mc:Choice xmlns:v="urn:schemas-microsoft-com:vml" Requires="v">
                <p:oleObj spid="_x0000_s44572" name="公式" r:id="rId23" imgW="291973" imgH="228501" progId="Equation.3">
                  <p:embed/>
                </p:oleObj>
              </mc:Choice>
              <mc:Fallback>
                <p:oleObj name="公式" r:id="rId23" imgW="291973" imgH="228501" progId="Equation.3">
                  <p:embed/>
                  <p:pic>
                    <p:nvPicPr>
                      <p:cNvPr id="0" name="Object 1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185988" y="2765425"/>
                        <a:ext cx="450850" cy="34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46" name="Object 18"/>
          <p:cNvGraphicFramePr>
            <a:graphicFrameLocks noChangeAspect="1"/>
          </p:cNvGraphicFramePr>
          <p:nvPr/>
        </p:nvGraphicFramePr>
        <p:xfrm>
          <a:off x="655638" y="3243263"/>
          <a:ext cx="630237" cy="368300"/>
        </p:xfrm>
        <a:graphic>
          <a:graphicData uri="http://schemas.openxmlformats.org/presentationml/2006/ole">
            <mc:AlternateContent xmlns:mc="http://schemas.openxmlformats.org/markup-compatibility/2006">
              <mc:Choice xmlns:v="urn:schemas-microsoft-com:vml" Requires="v">
                <p:oleObj spid="_x0000_s44573" name="公式" r:id="rId25" imgW="444307" imgH="228501" progId="Equation.3">
                  <p:embed/>
                </p:oleObj>
              </mc:Choice>
              <mc:Fallback>
                <p:oleObj name="公式" r:id="rId25" imgW="444307" imgH="228501" progId="Equation.3">
                  <p:embed/>
                  <p:pic>
                    <p:nvPicPr>
                      <p:cNvPr id="0" name="Object 1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55638" y="3243263"/>
                        <a:ext cx="63023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47" name="Object 19"/>
          <p:cNvGraphicFramePr>
            <a:graphicFrameLocks noChangeAspect="1"/>
          </p:cNvGraphicFramePr>
          <p:nvPr/>
        </p:nvGraphicFramePr>
        <p:xfrm>
          <a:off x="1466850" y="3249613"/>
          <a:ext cx="450850" cy="360362"/>
        </p:xfrm>
        <a:graphic>
          <a:graphicData uri="http://schemas.openxmlformats.org/presentationml/2006/ole">
            <mc:AlternateContent xmlns:mc="http://schemas.openxmlformats.org/markup-compatibility/2006">
              <mc:Choice xmlns:v="urn:schemas-microsoft-com:vml" Requires="v">
                <p:oleObj spid="_x0000_s44574" name="公式" r:id="rId27" imgW="228600" imgH="228600" progId="Equation.3">
                  <p:embed/>
                </p:oleObj>
              </mc:Choice>
              <mc:Fallback>
                <p:oleObj name="公式" r:id="rId27" imgW="228600" imgH="228600" progId="Equation.3">
                  <p:embed/>
                  <p:pic>
                    <p:nvPicPr>
                      <p:cNvPr id="0" name="Object 1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66850" y="3249613"/>
                        <a:ext cx="450850" cy="360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48" name="Object 20"/>
          <p:cNvGraphicFramePr>
            <a:graphicFrameLocks noChangeAspect="1"/>
          </p:cNvGraphicFramePr>
          <p:nvPr/>
        </p:nvGraphicFramePr>
        <p:xfrm>
          <a:off x="2276475" y="3249613"/>
          <a:ext cx="360363" cy="346075"/>
        </p:xfrm>
        <a:graphic>
          <a:graphicData uri="http://schemas.openxmlformats.org/presentationml/2006/ole">
            <mc:AlternateContent xmlns:mc="http://schemas.openxmlformats.org/markup-compatibility/2006">
              <mc:Choice xmlns:v="urn:schemas-microsoft-com:vml" Requires="v">
                <p:oleObj spid="_x0000_s44575" name="公式" r:id="rId29" imgW="241300" imgH="228600" progId="Equation.3">
                  <p:embed/>
                </p:oleObj>
              </mc:Choice>
              <mc:Fallback>
                <p:oleObj name="公式" r:id="rId29" imgW="241300" imgH="228600" progId="Equation.3">
                  <p:embed/>
                  <p:pic>
                    <p:nvPicPr>
                      <p:cNvPr id="0" name="Object 2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276475" y="3249613"/>
                        <a:ext cx="360363"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49" name="Object 21"/>
          <p:cNvGraphicFramePr>
            <a:graphicFrameLocks noChangeAspect="1"/>
          </p:cNvGraphicFramePr>
          <p:nvPr/>
        </p:nvGraphicFramePr>
        <p:xfrm>
          <a:off x="2951163" y="3263900"/>
          <a:ext cx="360362" cy="346075"/>
        </p:xfrm>
        <a:graphic>
          <a:graphicData uri="http://schemas.openxmlformats.org/presentationml/2006/ole">
            <mc:AlternateContent xmlns:mc="http://schemas.openxmlformats.org/markup-compatibility/2006">
              <mc:Choice xmlns:v="urn:schemas-microsoft-com:vml" Requires="v">
                <p:oleObj spid="_x0000_s44576" name="公式" r:id="rId31" imgW="241300" imgH="228600" progId="Equation.3">
                  <p:embed/>
                </p:oleObj>
              </mc:Choice>
              <mc:Fallback>
                <p:oleObj name="公式" r:id="rId31" imgW="241300" imgH="228600" progId="Equation.3">
                  <p:embed/>
                  <p:pic>
                    <p:nvPicPr>
                      <p:cNvPr id="0" name="Object 2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951163" y="3263900"/>
                        <a:ext cx="360362"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50" name="Group 22"/>
          <p:cNvGraphicFramePr>
            <a:graphicFrameLocks noGrp="1"/>
          </p:cNvGraphicFramePr>
          <p:nvPr/>
        </p:nvGraphicFramePr>
        <p:xfrm>
          <a:off x="611188" y="1089025"/>
          <a:ext cx="3671887" cy="2583205"/>
        </p:xfrm>
        <a:graphic>
          <a:graphicData uri="http://schemas.openxmlformats.org/drawingml/2006/table">
            <a:tbl>
              <a:tblPr/>
              <a:tblGrid>
                <a:gridCol w="757237">
                  <a:extLst>
                    <a:ext uri="{9D8B030D-6E8A-4147-A177-3AD203B41FA5}">
                      <a16:colId xmlns:a16="http://schemas.microsoft.com/office/drawing/2014/main" val="20000"/>
                    </a:ext>
                  </a:extLst>
                </a:gridCol>
                <a:gridCol w="757238">
                  <a:extLst>
                    <a:ext uri="{9D8B030D-6E8A-4147-A177-3AD203B41FA5}">
                      <a16:colId xmlns:a16="http://schemas.microsoft.com/office/drawing/2014/main" val="20001"/>
                    </a:ext>
                  </a:extLst>
                </a:gridCol>
                <a:gridCol w="692150">
                  <a:extLst>
                    <a:ext uri="{9D8B030D-6E8A-4147-A177-3AD203B41FA5}">
                      <a16:colId xmlns:a16="http://schemas.microsoft.com/office/drawing/2014/main" val="20002"/>
                    </a:ext>
                  </a:extLst>
                </a:gridCol>
                <a:gridCol w="719137">
                  <a:extLst>
                    <a:ext uri="{9D8B030D-6E8A-4147-A177-3AD203B41FA5}">
                      <a16:colId xmlns:a16="http://schemas.microsoft.com/office/drawing/2014/main" val="20003"/>
                    </a:ext>
                  </a:extLst>
                </a:gridCol>
                <a:gridCol w="746125">
                  <a:extLst>
                    <a:ext uri="{9D8B030D-6E8A-4147-A177-3AD203B41FA5}">
                      <a16:colId xmlns:a16="http://schemas.microsoft.com/office/drawing/2014/main" val="20004"/>
                    </a:ext>
                  </a:extLst>
                </a:gridCol>
              </a:tblGrid>
              <a:tr h="51657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  </a:t>
                      </a:r>
                      <a:r>
                        <a:rPr kumimoji="0" lang="en-US" altLang="zh-CN" sz="2000" b="1" i="1"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D</a:t>
                      </a: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6573">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     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6573">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    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6573">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FF0000"/>
                          </a:solidFill>
                          <a:effectLst>
                            <a:outerShdw blurRad="38100" dist="38100" dir="2700000" algn="tl">
                              <a:srgbClr val="000000"/>
                            </a:outerShdw>
                          </a:effectLst>
                          <a:latin typeface="宋体" pitchFamily="2" charset="-122"/>
                          <a:ea typeface="宋体" pitchFamily="2" charset="-122"/>
                          <a:cs typeface="Times New Roman" pitchFamily="18" charset="0"/>
                        </a:rPr>
                        <a:t>＊</a:t>
                      </a:r>
                      <a:endParaRPr kumimoji="0" lang="zh-CN" altLang="en-US" sz="2000" b="0" i="0" u="none" strike="noStrike" cap="none" normalizeH="0" baseline="0">
                        <a:ln>
                          <a:noFill/>
                        </a:ln>
                        <a:solidFill>
                          <a:srgbClr val="FF0000"/>
                        </a:solidFill>
                        <a:effectLst>
                          <a:outerShdw blurRad="38100" dist="38100" dir="2700000" algn="tl">
                            <a:srgbClr val="000000"/>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    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6573">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     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89921"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24988" name="Object 60"/>
          <p:cNvGraphicFramePr>
            <a:graphicFrameLocks noChangeAspect="1"/>
          </p:cNvGraphicFramePr>
          <p:nvPr/>
        </p:nvGraphicFramePr>
        <p:xfrm>
          <a:off x="5200650" y="1900238"/>
          <a:ext cx="855663" cy="401637"/>
        </p:xfrm>
        <a:graphic>
          <a:graphicData uri="http://schemas.openxmlformats.org/presentationml/2006/ole">
            <mc:AlternateContent xmlns:mc="http://schemas.openxmlformats.org/markup-compatibility/2006">
              <mc:Choice xmlns:v="urn:schemas-microsoft-com:vml" Requires="v">
                <p:oleObj spid="_x0000_s44577" name="公式" r:id="rId33" imgW="469696" imgH="215806" progId="Equation.3">
                  <p:embed/>
                </p:oleObj>
              </mc:Choice>
              <mc:Fallback>
                <p:oleObj name="公式" r:id="rId33" imgW="469696" imgH="215806" progId="Equation.3">
                  <p:embed/>
                  <p:pic>
                    <p:nvPicPr>
                      <p:cNvPr id="0" name="Object 6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200650" y="1900238"/>
                        <a:ext cx="855663" cy="401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89" name="Object 61"/>
          <p:cNvGraphicFramePr>
            <a:graphicFrameLocks noChangeAspect="1"/>
          </p:cNvGraphicFramePr>
          <p:nvPr/>
        </p:nvGraphicFramePr>
        <p:xfrm>
          <a:off x="5291138" y="2503488"/>
          <a:ext cx="584200" cy="341312"/>
        </p:xfrm>
        <a:graphic>
          <a:graphicData uri="http://schemas.openxmlformats.org/presentationml/2006/ole">
            <mc:AlternateContent xmlns:mc="http://schemas.openxmlformats.org/markup-compatibility/2006">
              <mc:Choice xmlns:v="urn:schemas-microsoft-com:vml" Requires="v">
                <p:oleObj spid="_x0000_s44578" name="公式" r:id="rId35" imgW="393529" imgH="228501" progId="Equation.3">
                  <p:embed/>
                </p:oleObj>
              </mc:Choice>
              <mc:Fallback>
                <p:oleObj name="公式" r:id="rId35" imgW="393529" imgH="228501" progId="Equation.3">
                  <p:embed/>
                  <p:pic>
                    <p:nvPicPr>
                      <p:cNvPr id="0" name="Object 6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291138" y="2503488"/>
                        <a:ext cx="584200" cy="341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90" name="Object 62"/>
          <p:cNvGraphicFramePr>
            <a:graphicFrameLocks noChangeAspect="1"/>
          </p:cNvGraphicFramePr>
          <p:nvPr/>
        </p:nvGraphicFramePr>
        <p:xfrm>
          <a:off x="5246688" y="2979738"/>
          <a:ext cx="674687" cy="344487"/>
        </p:xfrm>
        <a:graphic>
          <a:graphicData uri="http://schemas.openxmlformats.org/presentationml/2006/ole">
            <mc:AlternateContent xmlns:mc="http://schemas.openxmlformats.org/markup-compatibility/2006">
              <mc:Choice xmlns:v="urn:schemas-microsoft-com:vml" Requires="v">
                <p:oleObj spid="_x0000_s44579" name="公式" r:id="rId37" imgW="444307" imgH="228501" progId="Equation.3">
                  <p:embed/>
                </p:oleObj>
              </mc:Choice>
              <mc:Fallback>
                <p:oleObj name="公式" r:id="rId37" imgW="444307" imgH="228501" progId="Equation.3">
                  <p:embed/>
                  <p:pic>
                    <p:nvPicPr>
                      <p:cNvPr id="0" name="Object 62"/>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246688" y="2979738"/>
                        <a:ext cx="674687" cy="344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91" name="Object 63"/>
          <p:cNvGraphicFramePr>
            <a:graphicFrameLocks noChangeAspect="1"/>
          </p:cNvGraphicFramePr>
          <p:nvPr/>
        </p:nvGraphicFramePr>
        <p:xfrm>
          <a:off x="6145213" y="1404938"/>
          <a:ext cx="809625" cy="379412"/>
        </p:xfrm>
        <a:graphic>
          <a:graphicData uri="http://schemas.openxmlformats.org/presentationml/2006/ole">
            <mc:AlternateContent xmlns:mc="http://schemas.openxmlformats.org/markup-compatibility/2006">
              <mc:Choice xmlns:v="urn:schemas-microsoft-com:vml" Requires="v">
                <p:oleObj spid="_x0000_s44580" name="公式" r:id="rId39" imgW="469696" imgH="215806" progId="Equation.3">
                  <p:embed/>
                </p:oleObj>
              </mc:Choice>
              <mc:Fallback>
                <p:oleObj name="公式" r:id="rId39" imgW="469696" imgH="215806" progId="Equation.3">
                  <p:embed/>
                  <p:pic>
                    <p:nvPicPr>
                      <p:cNvPr id="0" name="Object 63"/>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145213" y="1404938"/>
                        <a:ext cx="809625" cy="379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92" name="Object 64"/>
          <p:cNvGraphicFramePr>
            <a:graphicFrameLocks noChangeAspect="1"/>
          </p:cNvGraphicFramePr>
          <p:nvPr/>
        </p:nvGraphicFramePr>
        <p:xfrm>
          <a:off x="7135813" y="1449388"/>
          <a:ext cx="585787" cy="342900"/>
        </p:xfrm>
        <a:graphic>
          <a:graphicData uri="http://schemas.openxmlformats.org/presentationml/2006/ole">
            <mc:AlternateContent xmlns:mc="http://schemas.openxmlformats.org/markup-compatibility/2006">
              <mc:Choice xmlns:v="urn:schemas-microsoft-com:vml" Requires="v">
                <p:oleObj spid="_x0000_s44581" name="公式" r:id="rId40" imgW="393529" imgH="228501" progId="Equation.3">
                  <p:embed/>
                </p:oleObj>
              </mc:Choice>
              <mc:Fallback>
                <p:oleObj name="公式" r:id="rId40" imgW="393529" imgH="228501" progId="Equation.3">
                  <p:embed/>
                  <p:pic>
                    <p:nvPicPr>
                      <p:cNvPr id="0" name="Object 6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135813" y="1449388"/>
                        <a:ext cx="585787"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93" name="Object 65"/>
          <p:cNvGraphicFramePr>
            <a:graphicFrameLocks noChangeAspect="1"/>
          </p:cNvGraphicFramePr>
          <p:nvPr/>
        </p:nvGraphicFramePr>
        <p:xfrm>
          <a:off x="7226300" y="2995613"/>
          <a:ext cx="358775" cy="344487"/>
        </p:xfrm>
        <a:graphic>
          <a:graphicData uri="http://schemas.openxmlformats.org/presentationml/2006/ole">
            <mc:AlternateContent xmlns:mc="http://schemas.openxmlformats.org/markup-compatibility/2006">
              <mc:Choice xmlns:v="urn:schemas-microsoft-com:vml" Requires="v">
                <p:oleObj spid="_x0000_s44582" name="公式" r:id="rId41" imgW="241300" imgH="228600" progId="Equation.3">
                  <p:embed/>
                </p:oleObj>
              </mc:Choice>
              <mc:Fallback>
                <p:oleObj name="公式" r:id="rId41" imgW="241300" imgH="228600" progId="Equation.3">
                  <p:embed/>
                  <p:pic>
                    <p:nvPicPr>
                      <p:cNvPr id="0" name="Object 6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26300" y="2995613"/>
                        <a:ext cx="358775" cy="344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94" name="Object 66"/>
          <p:cNvGraphicFramePr>
            <a:graphicFrameLocks noChangeAspect="1"/>
          </p:cNvGraphicFramePr>
          <p:nvPr/>
        </p:nvGraphicFramePr>
        <p:xfrm>
          <a:off x="7945438" y="1404938"/>
          <a:ext cx="719137" cy="366712"/>
        </p:xfrm>
        <a:graphic>
          <a:graphicData uri="http://schemas.openxmlformats.org/presentationml/2006/ole">
            <mc:AlternateContent xmlns:mc="http://schemas.openxmlformats.org/markup-compatibility/2006">
              <mc:Choice xmlns:v="urn:schemas-microsoft-com:vml" Requires="v">
                <p:oleObj spid="_x0000_s44583" name="公式" r:id="rId42" imgW="444307" imgH="228501" progId="Equation.3">
                  <p:embed/>
                </p:oleObj>
              </mc:Choice>
              <mc:Fallback>
                <p:oleObj name="公式" r:id="rId42" imgW="444307" imgH="228501" progId="Equation.3">
                  <p:embed/>
                  <p:pic>
                    <p:nvPicPr>
                      <p:cNvPr id="0" name="Object 66"/>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945438" y="1404938"/>
                        <a:ext cx="719137"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95" name="Object 67"/>
          <p:cNvGraphicFramePr>
            <a:graphicFrameLocks noChangeAspect="1"/>
          </p:cNvGraphicFramePr>
          <p:nvPr/>
        </p:nvGraphicFramePr>
        <p:xfrm>
          <a:off x="6370638" y="2979738"/>
          <a:ext cx="360362" cy="346075"/>
        </p:xfrm>
        <a:graphic>
          <a:graphicData uri="http://schemas.openxmlformats.org/presentationml/2006/ole">
            <mc:AlternateContent xmlns:mc="http://schemas.openxmlformats.org/markup-compatibility/2006">
              <mc:Choice xmlns:v="urn:schemas-microsoft-com:vml" Requires="v">
                <p:oleObj spid="_x0000_s44584" name="公式" r:id="rId44" imgW="241300" imgH="228600" progId="Equation.3">
                  <p:embed/>
                </p:oleObj>
              </mc:Choice>
              <mc:Fallback>
                <p:oleObj name="公式" r:id="rId44" imgW="241300" imgH="228600" progId="Equation.3">
                  <p:embed/>
                  <p:pic>
                    <p:nvPicPr>
                      <p:cNvPr id="0" name="Object 67"/>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370638" y="2979738"/>
                        <a:ext cx="360362"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96" name="Object 68"/>
          <p:cNvGraphicFramePr>
            <a:graphicFrameLocks noChangeAspect="1"/>
          </p:cNvGraphicFramePr>
          <p:nvPr/>
        </p:nvGraphicFramePr>
        <p:xfrm>
          <a:off x="6370638" y="2484438"/>
          <a:ext cx="360362" cy="346075"/>
        </p:xfrm>
        <a:graphic>
          <a:graphicData uri="http://schemas.openxmlformats.org/presentationml/2006/ole">
            <mc:AlternateContent xmlns:mc="http://schemas.openxmlformats.org/markup-compatibility/2006">
              <mc:Choice xmlns:v="urn:schemas-microsoft-com:vml" Requires="v">
                <p:oleObj spid="_x0000_s44585" name="公式" r:id="rId46" imgW="241300" imgH="228600" progId="Equation.3">
                  <p:embed/>
                </p:oleObj>
              </mc:Choice>
              <mc:Fallback>
                <p:oleObj name="公式" r:id="rId46" imgW="241300" imgH="228600" progId="Equation.3">
                  <p:embed/>
                  <p:pic>
                    <p:nvPicPr>
                      <p:cNvPr id="0" name="Object 6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370638" y="2484438"/>
                        <a:ext cx="360362" cy="34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97" name="Group 69"/>
          <p:cNvGraphicFramePr>
            <a:graphicFrameLocks noGrp="1"/>
          </p:cNvGraphicFramePr>
          <p:nvPr/>
        </p:nvGraphicFramePr>
        <p:xfrm>
          <a:off x="5111750" y="1314450"/>
          <a:ext cx="3644900" cy="2070100"/>
        </p:xfrm>
        <a:graphic>
          <a:graphicData uri="http://schemas.openxmlformats.org/drawingml/2006/table">
            <a:tbl>
              <a:tblPr/>
              <a:tblGrid>
                <a:gridCol w="950913">
                  <a:extLst>
                    <a:ext uri="{9D8B030D-6E8A-4147-A177-3AD203B41FA5}">
                      <a16:colId xmlns:a16="http://schemas.microsoft.com/office/drawing/2014/main" val="20000"/>
                    </a:ext>
                  </a:extLst>
                </a:gridCol>
                <a:gridCol w="950912">
                  <a:extLst>
                    <a:ext uri="{9D8B030D-6E8A-4147-A177-3AD203B41FA5}">
                      <a16:colId xmlns:a16="http://schemas.microsoft.com/office/drawing/2014/main" val="20001"/>
                    </a:ext>
                  </a:extLst>
                </a:gridCol>
                <a:gridCol w="831850">
                  <a:extLst>
                    <a:ext uri="{9D8B030D-6E8A-4147-A177-3AD203B41FA5}">
                      <a16:colId xmlns:a16="http://schemas.microsoft.com/office/drawing/2014/main" val="20002"/>
                    </a:ext>
                  </a:extLst>
                </a:gridCol>
                <a:gridCol w="911225">
                  <a:extLst>
                    <a:ext uri="{9D8B030D-6E8A-4147-A177-3AD203B41FA5}">
                      <a16:colId xmlns:a16="http://schemas.microsoft.com/office/drawing/2014/main" val="20003"/>
                    </a:ext>
                  </a:extLst>
                </a:gridCol>
              </a:tblGrid>
              <a:tr h="5175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   </a:t>
                      </a:r>
                      <a:r>
                        <a:rPr kumimoji="0" lang="en-US" altLang="zh-CN" sz="2000" b="1" i="1"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D</a:t>
                      </a: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(3)</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900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900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900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900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75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900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       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900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900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900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75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900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900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      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900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900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75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900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900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900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cs typeface="Times New Roman" pitchFamily="18" charset="0"/>
                        </a:rPr>
                        <a:t>      0</a:t>
                      </a:r>
                      <a:endParaRPr kumimoji="0" lang="en-US" altLang="zh-CN" sz="2000" b="0" i="0" u="none" strike="noStrike" cap="none" normalizeH="0" baseline="0">
                        <a:ln>
                          <a:noFill/>
                        </a:ln>
                        <a:solidFill>
                          <a:srgbClr val="000000"/>
                        </a:solidFill>
                        <a:effectLst>
                          <a:outerShdw blurRad="38100" dist="38100" dir="2700000" algn="tl">
                            <a:srgbClr val="FFFFFF"/>
                          </a:outerShdw>
                        </a:effectLst>
                        <a:latin typeface="Times New Roman" pitchFamily="18" charset="0"/>
                        <a:ea typeface="宋体" pitchFamily="2" charset="-122"/>
                      </a:endParaRPr>
                    </a:p>
                  </a:txBody>
                  <a:tcPr marL="0" marR="0" marT="900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25025" name="Rectangle 97"/>
          <p:cNvSpPr>
            <a:spLocks noChangeArrowheads="1"/>
          </p:cNvSpPr>
          <p:nvPr/>
        </p:nvSpPr>
        <p:spPr bwMode="auto">
          <a:xfrm>
            <a:off x="566738" y="3996810"/>
            <a:ext cx="9101851"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r>
              <a:rPr lang="zh-CN" altLang="en-US" sz="2400" dirty="0"/>
              <a:t>若给定的阈值为             ，</a:t>
            </a:r>
            <a:r>
              <a:rPr lang="en-US" altLang="zh-CN" sz="2400" b="1" i="1" dirty="0"/>
              <a:t>D</a:t>
            </a:r>
            <a:r>
              <a:rPr lang="en-US" altLang="zh-CN" sz="2400" dirty="0"/>
              <a:t>(3)</a:t>
            </a:r>
            <a:r>
              <a:rPr lang="zh-CN" altLang="en-US" sz="2400" dirty="0"/>
              <a:t>中的最小元素      </a:t>
            </a:r>
            <a:r>
              <a:rPr lang="en-US" altLang="zh-CN" sz="2400" dirty="0"/>
              <a:t>   </a:t>
            </a:r>
            <a:r>
              <a:rPr lang="zh-CN" altLang="en-US" sz="2400" dirty="0"/>
              <a:t>   ，聚类结束。</a:t>
            </a:r>
          </a:p>
        </p:txBody>
      </p:sp>
      <p:graphicFrame>
        <p:nvGraphicFramePr>
          <p:cNvPr id="125024" name="Object 96"/>
          <p:cNvGraphicFramePr>
            <a:graphicFrameLocks noChangeAspect="1"/>
          </p:cNvGraphicFramePr>
          <p:nvPr>
            <p:extLst>
              <p:ext uri="{D42A27DB-BD31-4B8C-83A1-F6EECF244321}">
                <p14:modId xmlns:p14="http://schemas.microsoft.com/office/powerpoint/2010/main" val="2641578450"/>
              </p:ext>
            </p:extLst>
          </p:nvPr>
        </p:nvGraphicFramePr>
        <p:xfrm>
          <a:off x="2728119" y="3979069"/>
          <a:ext cx="1077912" cy="433387"/>
        </p:xfrm>
        <a:graphic>
          <a:graphicData uri="http://schemas.openxmlformats.org/presentationml/2006/ole">
            <mc:AlternateContent xmlns:mc="http://schemas.openxmlformats.org/markup-compatibility/2006">
              <mc:Choice xmlns:v="urn:schemas-microsoft-com:vml" Requires="v">
                <p:oleObj spid="_x0000_s44586" name="公式" r:id="rId47" imgW="482391" imgH="228501" progId="Equation.3">
                  <p:embed/>
                </p:oleObj>
              </mc:Choice>
              <mc:Fallback>
                <p:oleObj name="公式" r:id="rId47" imgW="482391" imgH="228501" progId="Equation.3">
                  <p:embed/>
                  <p:pic>
                    <p:nvPicPr>
                      <p:cNvPr id="0" name="Object 96"/>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728119" y="3979069"/>
                        <a:ext cx="1077912" cy="433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nvGrpSpPr>
          <p:cNvPr id="125036" name="Group 108"/>
          <p:cNvGrpSpPr>
            <a:grpSpLocks/>
          </p:cNvGrpSpPr>
          <p:nvPr/>
        </p:nvGrpSpPr>
        <p:grpSpPr bwMode="auto">
          <a:xfrm>
            <a:off x="1443038" y="4554538"/>
            <a:ext cx="5759450" cy="404812"/>
            <a:chOff x="414" y="2699"/>
            <a:chExt cx="3628" cy="255"/>
          </a:xfrm>
        </p:grpSpPr>
        <p:graphicFrame>
          <p:nvGraphicFramePr>
            <p:cNvPr id="39022" name="Object 102"/>
            <p:cNvGraphicFramePr>
              <a:graphicFrameLocks noChangeAspect="1"/>
            </p:cNvGraphicFramePr>
            <p:nvPr/>
          </p:nvGraphicFramePr>
          <p:xfrm>
            <a:off x="414" y="2699"/>
            <a:ext cx="1248" cy="240"/>
          </p:xfrm>
          <a:graphic>
            <a:graphicData uri="http://schemas.openxmlformats.org/presentationml/2006/ole">
              <mc:AlternateContent xmlns:mc="http://schemas.openxmlformats.org/markup-compatibility/2006">
                <mc:Choice xmlns:v="urn:schemas-microsoft-com:vml" Requires="v">
                  <p:oleObj spid="_x0000_s44587" name="公式" r:id="rId49" imgW="1143000" imgH="215900" progId="Equation.3">
                    <p:embed/>
                  </p:oleObj>
                </mc:Choice>
                <mc:Fallback>
                  <p:oleObj name="公式" r:id="rId49" imgW="1143000" imgH="215900" progId="Equation.3">
                    <p:embed/>
                    <p:pic>
                      <p:nvPicPr>
                        <p:cNvPr id="0" name="Object 102"/>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14" y="2699"/>
                          <a:ext cx="1248" cy="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023" name="Object 101"/>
            <p:cNvGraphicFramePr>
              <a:graphicFrameLocks noChangeAspect="1"/>
            </p:cNvGraphicFramePr>
            <p:nvPr/>
          </p:nvGraphicFramePr>
          <p:xfrm>
            <a:off x="2001" y="2704"/>
            <a:ext cx="740" cy="250"/>
          </p:xfrm>
          <a:graphic>
            <a:graphicData uri="http://schemas.openxmlformats.org/presentationml/2006/ole">
              <mc:AlternateContent xmlns:mc="http://schemas.openxmlformats.org/markup-compatibility/2006">
                <mc:Choice xmlns:v="urn:schemas-microsoft-com:vml" Requires="v">
                  <p:oleObj spid="_x0000_s44588" name="公式" r:id="rId51" imgW="672808" imgH="228501" progId="Equation.3">
                    <p:embed/>
                  </p:oleObj>
                </mc:Choice>
                <mc:Fallback>
                  <p:oleObj name="公式" r:id="rId51" imgW="672808" imgH="228501" progId="Equation.3">
                    <p:embed/>
                    <p:pic>
                      <p:nvPicPr>
                        <p:cNvPr id="0" name="Object 101"/>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001" y="2704"/>
                          <a:ext cx="740"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024" name="Object 100"/>
            <p:cNvGraphicFramePr>
              <a:graphicFrameLocks noChangeAspect="1"/>
            </p:cNvGraphicFramePr>
            <p:nvPr/>
          </p:nvGraphicFramePr>
          <p:xfrm>
            <a:off x="3042" y="2704"/>
            <a:ext cx="1000" cy="250"/>
          </p:xfrm>
          <a:graphic>
            <a:graphicData uri="http://schemas.openxmlformats.org/presentationml/2006/ole">
              <mc:AlternateContent xmlns:mc="http://schemas.openxmlformats.org/markup-compatibility/2006">
                <mc:Choice xmlns:v="urn:schemas-microsoft-com:vml" Requires="v">
                  <p:oleObj spid="_x0000_s44589" name="公式" r:id="rId53" imgW="914400" imgH="228600" progId="Equation.3">
                    <p:embed/>
                  </p:oleObj>
                </mc:Choice>
                <mc:Fallback>
                  <p:oleObj name="公式" r:id="rId53" imgW="914400" imgH="228600" progId="Equation.3">
                    <p:embed/>
                    <p:pic>
                      <p:nvPicPr>
                        <p:cNvPr id="0" name="Object 100"/>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042" y="2704"/>
                          <a:ext cx="1000"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sp>
        <p:nvSpPr>
          <p:cNvPr id="125035" name="Rectangle 107"/>
          <p:cNvSpPr>
            <a:spLocks noChangeArrowheads="1"/>
          </p:cNvSpPr>
          <p:nvPr/>
        </p:nvSpPr>
        <p:spPr bwMode="auto">
          <a:xfrm>
            <a:off x="566738" y="5131871"/>
            <a:ext cx="8370887" cy="949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nSpc>
                <a:spcPct val="130000"/>
              </a:lnSpc>
            </a:pPr>
            <a:r>
              <a:rPr lang="zh-CN" altLang="en-US" sz="2400" dirty="0"/>
              <a:t>若无阈值，继续分下去，最终全部样本归为一类。可给出聚类过程的树状表示图。</a:t>
            </a:r>
          </a:p>
        </p:txBody>
      </p:sp>
      <p:sp>
        <p:nvSpPr>
          <p:cNvPr id="39008" name="Rectangle 110"/>
          <p:cNvSpPr>
            <a:spLocks noChangeArrowheads="1"/>
          </p:cNvSpPr>
          <p:nvPr/>
        </p:nvSpPr>
        <p:spPr bwMode="auto">
          <a:xfrm>
            <a:off x="0" y="3314700"/>
            <a:ext cx="9144000" cy="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graphicFrame>
        <p:nvGraphicFramePr>
          <p:cNvPr id="125037" name="Object 109"/>
          <p:cNvGraphicFramePr>
            <a:graphicFrameLocks noChangeAspect="1"/>
          </p:cNvGraphicFramePr>
          <p:nvPr/>
        </p:nvGraphicFramePr>
        <p:xfrm>
          <a:off x="2951163" y="2295525"/>
          <a:ext cx="315912" cy="242888"/>
        </p:xfrm>
        <a:graphic>
          <a:graphicData uri="http://schemas.openxmlformats.org/presentationml/2006/ole">
            <mc:AlternateContent xmlns:mc="http://schemas.openxmlformats.org/markup-compatibility/2006">
              <mc:Choice xmlns:v="urn:schemas-microsoft-com:vml" Requires="v">
                <p:oleObj spid="_x0000_s44590" name="公式" r:id="rId55" imgW="291973" imgH="228501" progId="Equation.3">
                  <p:embed/>
                </p:oleObj>
              </mc:Choice>
              <mc:Fallback>
                <p:oleObj name="公式" r:id="rId55" imgW="291973" imgH="228501" progId="Equation.3">
                  <p:embed/>
                  <p:pic>
                    <p:nvPicPr>
                      <p:cNvPr id="0" name="Object 10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51163" y="2295525"/>
                        <a:ext cx="315912" cy="242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39010" name="Rectangle 112"/>
          <p:cNvSpPr>
            <a:spLocks noChangeArrowheads="1"/>
          </p:cNvSpPr>
          <p:nvPr/>
        </p:nvSpPr>
        <p:spPr bwMode="auto">
          <a:xfrm>
            <a:off x="0" y="3314700"/>
            <a:ext cx="9144000" cy="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grpSp>
        <p:nvGrpSpPr>
          <p:cNvPr id="125044" name="Group 116"/>
          <p:cNvGrpSpPr>
            <a:grpSpLocks/>
          </p:cNvGrpSpPr>
          <p:nvPr/>
        </p:nvGrpSpPr>
        <p:grpSpPr bwMode="auto">
          <a:xfrm>
            <a:off x="1511300" y="2573338"/>
            <a:ext cx="1800225" cy="0"/>
            <a:chOff x="952" y="1621"/>
            <a:chExt cx="1134" cy="0"/>
          </a:xfrm>
        </p:grpSpPr>
        <p:sp>
          <p:nvSpPr>
            <p:cNvPr id="39019" name="Line 113"/>
            <p:cNvSpPr>
              <a:spLocks noChangeShapeType="1"/>
            </p:cNvSpPr>
            <p:nvPr/>
          </p:nvSpPr>
          <p:spPr bwMode="auto">
            <a:xfrm>
              <a:off x="952" y="1621"/>
              <a:ext cx="255" cy="0"/>
            </a:xfrm>
            <a:prstGeom prst="line">
              <a:avLst/>
            </a:prstGeom>
            <a:noFill/>
            <a:ln w="38100" cmpd="dbl">
              <a:solidFill>
                <a:srgbClr val="FB6B2B"/>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nchorCtr="1">
              <a:spAutoFit/>
            </a:bodyPr>
            <a:lstStyle/>
            <a:p>
              <a:endParaRPr lang="zh-CN" altLang="en-US"/>
            </a:p>
          </p:txBody>
        </p:sp>
        <p:sp>
          <p:nvSpPr>
            <p:cNvPr id="39020" name="Line 114"/>
            <p:cNvSpPr>
              <a:spLocks noChangeShapeType="1"/>
            </p:cNvSpPr>
            <p:nvPr/>
          </p:nvSpPr>
          <p:spPr bwMode="auto">
            <a:xfrm>
              <a:off x="1831" y="1621"/>
              <a:ext cx="255" cy="0"/>
            </a:xfrm>
            <a:prstGeom prst="line">
              <a:avLst/>
            </a:prstGeom>
            <a:noFill/>
            <a:ln w="38100" cmpd="dbl">
              <a:solidFill>
                <a:srgbClr val="FB6B2B"/>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nchorCtr="1">
              <a:spAutoFit/>
            </a:bodyPr>
            <a:lstStyle/>
            <a:p>
              <a:endParaRPr lang="zh-CN" altLang="en-US"/>
            </a:p>
          </p:txBody>
        </p:sp>
        <p:sp>
          <p:nvSpPr>
            <p:cNvPr id="39021" name="Line 115"/>
            <p:cNvSpPr>
              <a:spLocks noChangeShapeType="1"/>
            </p:cNvSpPr>
            <p:nvPr/>
          </p:nvSpPr>
          <p:spPr bwMode="auto">
            <a:xfrm flipV="1">
              <a:off x="1207" y="1621"/>
              <a:ext cx="652" cy="0"/>
            </a:xfrm>
            <a:prstGeom prst="line">
              <a:avLst/>
            </a:prstGeom>
            <a:noFill/>
            <a:ln w="19050">
              <a:solidFill>
                <a:srgbClr val="FB6B2B"/>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nchorCtr="1">
              <a:spAutoFit/>
            </a:bodyPr>
            <a:lstStyle/>
            <a:p>
              <a:endParaRPr lang="zh-CN" altLang="en-US"/>
            </a:p>
          </p:txBody>
        </p:sp>
      </p:grpSp>
      <p:sp>
        <p:nvSpPr>
          <p:cNvPr id="125045" name="Freeform 117"/>
          <p:cNvSpPr>
            <a:spLocks/>
          </p:cNvSpPr>
          <p:nvPr/>
        </p:nvSpPr>
        <p:spPr bwMode="auto">
          <a:xfrm>
            <a:off x="2298700" y="2800350"/>
            <a:ext cx="4140200" cy="450850"/>
          </a:xfrm>
          <a:custGeom>
            <a:avLst/>
            <a:gdLst>
              <a:gd name="T0" fmla="*/ 0 w 2608"/>
              <a:gd name="T1" fmla="*/ 2147483647 h 284"/>
              <a:gd name="T2" fmla="*/ 2147483647 w 2608"/>
              <a:gd name="T3" fmla="*/ 2147483647 h 284"/>
              <a:gd name="T4" fmla="*/ 2147483647 w 2608"/>
              <a:gd name="T5" fmla="*/ 2147483647 h 284"/>
              <a:gd name="T6" fmla="*/ 2147483647 w 2608"/>
              <a:gd name="T7" fmla="*/ 2147483647 h 2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8" h="284">
                <a:moveTo>
                  <a:pt x="0" y="284"/>
                </a:moveTo>
                <a:cubicBezTo>
                  <a:pt x="124" y="252"/>
                  <a:pt x="468" y="139"/>
                  <a:pt x="744" y="92"/>
                </a:cubicBezTo>
                <a:cubicBezTo>
                  <a:pt x="1020" y="45"/>
                  <a:pt x="1345" y="0"/>
                  <a:pt x="1656" y="4"/>
                </a:cubicBezTo>
                <a:cubicBezTo>
                  <a:pt x="1967" y="8"/>
                  <a:pt x="2410" y="93"/>
                  <a:pt x="2608" y="116"/>
                </a:cubicBezTo>
              </a:path>
            </a:pathLst>
          </a:custGeom>
          <a:noFill/>
          <a:ln w="9525" cap="flat" cmpd="sng">
            <a:solidFill>
              <a:srgbClr val="990000"/>
            </a:solidFill>
            <a:prstDash val="solid"/>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nchorCtr="1">
            <a:spAutoFit/>
          </a:bodyPr>
          <a:lstStyle/>
          <a:p>
            <a:endParaRPr lang="zh-CN" altLang="en-US"/>
          </a:p>
        </p:txBody>
      </p:sp>
      <p:grpSp>
        <p:nvGrpSpPr>
          <p:cNvPr id="125046" name="Group 118"/>
          <p:cNvGrpSpPr>
            <a:grpSpLocks/>
          </p:cNvGrpSpPr>
          <p:nvPr/>
        </p:nvGrpSpPr>
        <p:grpSpPr bwMode="auto">
          <a:xfrm>
            <a:off x="1511300" y="3608388"/>
            <a:ext cx="1800225" cy="0"/>
            <a:chOff x="952" y="1621"/>
            <a:chExt cx="1134" cy="0"/>
          </a:xfrm>
        </p:grpSpPr>
        <p:sp>
          <p:nvSpPr>
            <p:cNvPr id="39016" name="Line 119"/>
            <p:cNvSpPr>
              <a:spLocks noChangeShapeType="1"/>
            </p:cNvSpPr>
            <p:nvPr/>
          </p:nvSpPr>
          <p:spPr bwMode="auto">
            <a:xfrm>
              <a:off x="952" y="1621"/>
              <a:ext cx="255" cy="0"/>
            </a:xfrm>
            <a:prstGeom prst="line">
              <a:avLst/>
            </a:prstGeom>
            <a:noFill/>
            <a:ln w="38100" cmpd="dbl">
              <a:solidFill>
                <a:srgbClr val="FB6B2B"/>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nchorCtr="1">
              <a:spAutoFit/>
            </a:bodyPr>
            <a:lstStyle/>
            <a:p>
              <a:endParaRPr lang="zh-CN" altLang="en-US"/>
            </a:p>
          </p:txBody>
        </p:sp>
        <p:sp>
          <p:nvSpPr>
            <p:cNvPr id="39017" name="Line 120"/>
            <p:cNvSpPr>
              <a:spLocks noChangeShapeType="1"/>
            </p:cNvSpPr>
            <p:nvPr/>
          </p:nvSpPr>
          <p:spPr bwMode="auto">
            <a:xfrm>
              <a:off x="1831" y="1621"/>
              <a:ext cx="255" cy="0"/>
            </a:xfrm>
            <a:prstGeom prst="line">
              <a:avLst/>
            </a:prstGeom>
            <a:noFill/>
            <a:ln w="38100" cmpd="dbl">
              <a:solidFill>
                <a:srgbClr val="FB6B2B"/>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nchorCtr="1">
              <a:spAutoFit/>
            </a:bodyPr>
            <a:lstStyle/>
            <a:p>
              <a:endParaRPr lang="zh-CN" altLang="en-US"/>
            </a:p>
          </p:txBody>
        </p:sp>
        <p:sp>
          <p:nvSpPr>
            <p:cNvPr id="39018" name="Line 121"/>
            <p:cNvSpPr>
              <a:spLocks noChangeShapeType="1"/>
            </p:cNvSpPr>
            <p:nvPr/>
          </p:nvSpPr>
          <p:spPr bwMode="auto">
            <a:xfrm flipV="1">
              <a:off x="1207" y="1621"/>
              <a:ext cx="652" cy="0"/>
            </a:xfrm>
            <a:prstGeom prst="line">
              <a:avLst/>
            </a:prstGeom>
            <a:noFill/>
            <a:ln w="19050">
              <a:solidFill>
                <a:srgbClr val="FB6B2B"/>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nchorCtr="1">
              <a:spAutoFit/>
            </a:bodyPr>
            <a:lstStyle/>
            <a:p>
              <a:endParaRPr lang="zh-CN" altLang="en-US"/>
            </a:p>
          </p:txBody>
        </p:sp>
      </p:grpSp>
      <p:sp>
        <p:nvSpPr>
          <p:cNvPr id="125054" name="Freeform 126"/>
          <p:cNvSpPr>
            <a:spLocks/>
          </p:cNvSpPr>
          <p:nvPr/>
        </p:nvSpPr>
        <p:spPr bwMode="auto">
          <a:xfrm rot="228879">
            <a:off x="1916113" y="1955800"/>
            <a:ext cx="4725987" cy="428625"/>
          </a:xfrm>
          <a:custGeom>
            <a:avLst/>
            <a:gdLst>
              <a:gd name="T0" fmla="*/ 0 w 1757"/>
              <a:gd name="T1" fmla="*/ 2147483647 h 270"/>
              <a:gd name="T2" fmla="*/ 2147483647 w 1757"/>
              <a:gd name="T3" fmla="*/ 2147483647 h 270"/>
              <a:gd name="T4" fmla="*/ 2147483647 w 1757"/>
              <a:gd name="T5" fmla="*/ 2147483647 h 270"/>
              <a:gd name="T6" fmla="*/ 2147483647 w 1757"/>
              <a:gd name="T7" fmla="*/ 2147483647 h 2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57" h="270">
                <a:moveTo>
                  <a:pt x="0" y="270"/>
                </a:moveTo>
                <a:cubicBezTo>
                  <a:pt x="86" y="235"/>
                  <a:pt x="301" y="99"/>
                  <a:pt x="515" y="58"/>
                </a:cubicBezTo>
                <a:cubicBezTo>
                  <a:pt x="729" y="17"/>
                  <a:pt x="1076" y="0"/>
                  <a:pt x="1283" y="26"/>
                </a:cubicBezTo>
                <a:cubicBezTo>
                  <a:pt x="1490" y="52"/>
                  <a:pt x="1658" y="174"/>
                  <a:pt x="1757" y="213"/>
                </a:cubicBezTo>
              </a:path>
            </a:pathLst>
          </a:custGeom>
          <a:noFill/>
          <a:ln w="9525" cap="flat" cmpd="sng">
            <a:solidFill>
              <a:srgbClr val="990000"/>
            </a:solidFill>
            <a:prstDash val="solid"/>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nchorCtr="1">
            <a:spAutoFit/>
          </a:bodyPr>
          <a:lstStyle/>
          <a:p>
            <a:endParaRPr lang="zh-CN" altLang="en-US"/>
          </a:p>
        </p:txBody>
      </p:sp>
      <p:graphicFrame>
        <p:nvGraphicFramePr>
          <p:cNvPr id="125062" name="Object 134"/>
          <p:cNvGraphicFramePr>
            <a:graphicFrameLocks noChangeAspect="1"/>
          </p:cNvGraphicFramePr>
          <p:nvPr>
            <p:extLst>
              <p:ext uri="{D42A27DB-BD31-4B8C-83A1-F6EECF244321}">
                <p14:modId xmlns:p14="http://schemas.microsoft.com/office/powerpoint/2010/main" val="3613708276"/>
              </p:ext>
            </p:extLst>
          </p:nvPr>
        </p:nvGraphicFramePr>
        <p:xfrm>
          <a:off x="6438900" y="3976687"/>
          <a:ext cx="1062037" cy="438150"/>
        </p:xfrm>
        <a:graphic>
          <a:graphicData uri="http://schemas.openxmlformats.org/presentationml/2006/ole">
            <mc:AlternateContent xmlns:mc="http://schemas.openxmlformats.org/markup-compatibility/2006">
              <mc:Choice xmlns:v="urn:schemas-microsoft-com:vml" Requires="v">
                <p:oleObj spid="_x0000_s44591" name="公式" r:id="rId56" imgW="482391" imgH="228501" progId="Equation.3">
                  <p:embed/>
                </p:oleObj>
              </mc:Choice>
              <mc:Fallback>
                <p:oleObj name="公式" r:id="rId56" imgW="482391" imgH="228501" progId="Equation.3">
                  <p:embed/>
                  <p:pic>
                    <p:nvPicPr>
                      <p:cNvPr id="0" name="Object 134"/>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6438900" y="3976687"/>
                        <a:ext cx="1062037" cy="4381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4936"/>
                                        </p:tgtEl>
                                        <p:attrNameLst>
                                          <p:attrName>style.visibility</p:attrName>
                                        </p:attrNameLst>
                                      </p:cBhvr>
                                      <p:to>
                                        <p:strVal val="visible"/>
                                      </p:to>
                                    </p:set>
                                    <p:animEffect transition="in" filter="fade">
                                      <p:cBhvr>
                                        <p:cTn id="7" dur="500"/>
                                        <p:tgtEl>
                                          <p:spTgt spid="124936"/>
                                        </p:tgtEl>
                                      </p:cBhvr>
                                    </p:animEffect>
                                  </p:childTnLst>
                                </p:cTn>
                              </p:par>
                              <p:par>
                                <p:cTn id="8" presetID="10" presetClass="entr" presetSubtype="0" fill="hold" nodeType="withEffect">
                                  <p:stCondLst>
                                    <p:cond delay="0"/>
                                  </p:stCondLst>
                                  <p:childTnLst>
                                    <p:set>
                                      <p:cBhvr>
                                        <p:cTn id="9" dur="1" fill="hold">
                                          <p:stCondLst>
                                            <p:cond delay="0"/>
                                          </p:stCondLst>
                                        </p:cTn>
                                        <p:tgtEl>
                                          <p:spTgt spid="124937"/>
                                        </p:tgtEl>
                                        <p:attrNameLst>
                                          <p:attrName>style.visibility</p:attrName>
                                        </p:attrNameLst>
                                      </p:cBhvr>
                                      <p:to>
                                        <p:strVal val="visible"/>
                                      </p:to>
                                    </p:set>
                                    <p:animEffect transition="in" filter="fade">
                                      <p:cBhvr>
                                        <p:cTn id="10" dur="500"/>
                                        <p:tgtEl>
                                          <p:spTgt spid="124937"/>
                                        </p:tgtEl>
                                      </p:cBhvr>
                                    </p:animEffect>
                                  </p:childTnLst>
                                </p:cTn>
                              </p:par>
                              <p:par>
                                <p:cTn id="11" presetID="10" presetClass="entr" presetSubtype="0" fill="hold" nodeType="withEffect">
                                  <p:stCondLst>
                                    <p:cond delay="0"/>
                                  </p:stCondLst>
                                  <p:childTnLst>
                                    <p:set>
                                      <p:cBhvr>
                                        <p:cTn id="12" dur="1" fill="hold">
                                          <p:stCondLst>
                                            <p:cond delay="0"/>
                                          </p:stCondLst>
                                        </p:cTn>
                                        <p:tgtEl>
                                          <p:spTgt spid="124938"/>
                                        </p:tgtEl>
                                        <p:attrNameLst>
                                          <p:attrName>style.visibility</p:attrName>
                                        </p:attrNameLst>
                                      </p:cBhvr>
                                      <p:to>
                                        <p:strVal val="visible"/>
                                      </p:to>
                                    </p:set>
                                    <p:animEffect transition="in" filter="fade">
                                      <p:cBhvr>
                                        <p:cTn id="13" dur="500"/>
                                        <p:tgtEl>
                                          <p:spTgt spid="124938"/>
                                        </p:tgtEl>
                                      </p:cBhvr>
                                    </p:animEffect>
                                  </p:childTnLst>
                                </p:cTn>
                              </p:par>
                              <p:par>
                                <p:cTn id="14" presetID="10" presetClass="entr" presetSubtype="0" fill="hold" nodeType="withEffect">
                                  <p:stCondLst>
                                    <p:cond delay="0"/>
                                  </p:stCondLst>
                                  <p:childTnLst>
                                    <p:set>
                                      <p:cBhvr>
                                        <p:cTn id="15" dur="1" fill="hold">
                                          <p:stCondLst>
                                            <p:cond delay="0"/>
                                          </p:stCondLst>
                                        </p:cTn>
                                        <p:tgtEl>
                                          <p:spTgt spid="124939"/>
                                        </p:tgtEl>
                                        <p:attrNameLst>
                                          <p:attrName>style.visibility</p:attrName>
                                        </p:attrNameLst>
                                      </p:cBhvr>
                                      <p:to>
                                        <p:strVal val="visible"/>
                                      </p:to>
                                    </p:set>
                                    <p:animEffect transition="in" filter="fade">
                                      <p:cBhvr>
                                        <p:cTn id="16" dur="500"/>
                                        <p:tgtEl>
                                          <p:spTgt spid="124939"/>
                                        </p:tgtEl>
                                      </p:cBhvr>
                                    </p:animEffect>
                                  </p:childTnLst>
                                </p:cTn>
                              </p:par>
                              <p:par>
                                <p:cTn id="17" presetID="10" presetClass="entr" presetSubtype="0" fill="hold" nodeType="withEffect">
                                  <p:stCondLst>
                                    <p:cond delay="0"/>
                                  </p:stCondLst>
                                  <p:childTnLst>
                                    <p:set>
                                      <p:cBhvr>
                                        <p:cTn id="18" dur="1" fill="hold">
                                          <p:stCondLst>
                                            <p:cond delay="0"/>
                                          </p:stCondLst>
                                        </p:cTn>
                                        <p:tgtEl>
                                          <p:spTgt spid="124940"/>
                                        </p:tgtEl>
                                        <p:attrNameLst>
                                          <p:attrName>style.visibility</p:attrName>
                                        </p:attrNameLst>
                                      </p:cBhvr>
                                      <p:to>
                                        <p:strVal val="visible"/>
                                      </p:to>
                                    </p:set>
                                    <p:animEffect transition="in" filter="fade">
                                      <p:cBhvr>
                                        <p:cTn id="19" dur="500"/>
                                        <p:tgtEl>
                                          <p:spTgt spid="124940"/>
                                        </p:tgtEl>
                                      </p:cBhvr>
                                    </p:animEffect>
                                  </p:childTnLst>
                                </p:cTn>
                              </p:par>
                              <p:par>
                                <p:cTn id="20" presetID="10" presetClass="entr" presetSubtype="0" fill="hold" nodeType="withEffect">
                                  <p:stCondLst>
                                    <p:cond delay="0"/>
                                  </p:stCondLst>
                                  <p:childTnLst>
                                    <p:set>
                                      <p:cBhvr>
                                        <p:cTn id="21" dur="1" fill="hold">
                                          <p:stCondLst>
                                            <p:cond delay="0"/>
                                          </p:stCondLst>
                                        </p:cTn>
                                        <p:tgtEl>
                                          <p:spTgt spid="124941"/>
                                        </p:tgtEl>
                                        <p:attrNameLst>
                                          <p:attrName>style.visibility</p:attrName>
                                        </p:attrNameLst>
                                      </p:cBhvr>
                                      <p:to>
                                        <p:strVal val="visible"/>
                                      </p:to>
                                    </p:set>
                                    <p:animEffect transition="in" filter="fade">
                                      <p:cBhvr>
                                        <p:cTn id="22" dur="500"/>
                                        <p:tgtEl>
                                          <p:spTgt spid="124941"/>
                                        </p:tgtEl>
                                      </p:cBhvr>
                                    </p:animEffect>
                                  </p:childTnLst>
                                </p:cTn>
                              </p:par>
                              <p:par>
                                <p:cTn id="23" presetID="10" presetClass="entr" presetSubtype="0" fill="hold" nodeType="withEffect">
                                  <p:stCondLst>
                                    <p:cond delay="0"/>
                                  </p:stCondLst>
                                  <p:childTnLst>
                                    <p:set>
                                      <p:cBhvr>
                                        <p:cTn id="24" dur="1" fill="hold">
                                          <p:stCondLst>
                                            <p:cond delay="0"/>
                                          </p:stCondLst>
                                        </p:cTn>
                                        <p:tgtEl>
                                          <p:spTgt spid="124942"/>
                                        </p:tgtEl>
                                        <p:attrNameLst>
                                          <p:attrName>style.visibility</p:attrName>
                                        </p:attrNameLst>
                                      </p:cBhvr>
                                      <p:to>
                                        <p:strVal val="visible"/>
                                      </p:to>
                                    </p:set>
                                    <p:animEffect transition="in" filter="fade">
                                      <p:cBhvr>
                                        <p:cTn id="25" dur="500"/>
                                        <p:tgtEl>
                                          <p:spTgt spid="124942"/>
                                        </p:tgtEl>
                                      </p:cBhvr>
                                    </p:animEffect>
                                  </p:childTnLst>
                                </p:cTn>
                              </p:par>
                              <p:par>
                                <p:cTn id="26" presetID="10" presetClass="entr" presetSubtype="0" fill="hold" nodeType="withEffect">
                                  <p:stCondLst>
                                    <p:cond delay="0"/>
                                  </p:stCondLst>
                                  <p:childTnLst>
                                    <p:set>
                                      <p:cBhvr>
                                        <p:cTn id="27" dur="1" fill="hold">
                                          <p:stCondLst>
                                            <p:cond delay="0"/>
                                          </p:stCondLst>
                                        </p:cTn>
                                        <p:tgtEl>
                                          <p:spTgt spid="124943"/>
                                        </p:tgtEl>
                                        <p:attrNameLst>
                                          <p:attrName>style.visibility</p:attrName>
                                        </p:attrNameLst>
                                      </p:cBhvr>
                                      <p:to>
                                        <p:strVal val="visible"/>
                                      </p:to>
                                    </p:set>
                                    <p:animEffect transition="in" filter="fade">
                                      <p:cBhvr>
                                        <p:cTn id="28" dur="500"/>
                                        <p:tgtEl>
                                          <p:spTgt spid="124943"/>
                                        </p:tgtEl>
                                      </p:cBhvr>
                                    </p:animEffect>
                                  </p:childTnLst>
                                </p:cTn>
                              </p:par>
                              <p:par>
                                <p:cTn id="29" presetID="10" presetClass="entr" presetSubtype="0" fill="hold" nodeType="withEffect">
                                  <p:stCondLst>
                                    <p:cond delay="0"/>
                                  </p:stCondLst>
                                  <p:childTnLst>
                                    <p:set>
                                      <p:cBhvr>
                                        <p:cTn id="30" dur="1" fill="hold">
                                          <p:stCondLst>
                                            <p:cond delay="0"/>
                                          </p:stCondLst>
                                        </p:cTn>
                                        <p:tgtEl>
                                          <p:spTgt spid="124944"/>
                                        </p:tgtEl>
                                        <p:attrNameLst>
                                          <p:attrName>style.visibility</p:attrName>
                                        </p:attrNameLst>
                                      </p:cBhvr>
                                      <p:to>
                                        <p:strVal val="visible"/>
                                      </p:to>
                                    </p:set>
                                    <p:animEffect transition="in" filter="fade">
                                      <p:cBhvr>
                                        <p:cTn id="31" dur="500"/>
                                        <p:tgtEl>
                                          <p:spTgt spid="124944"/>
                                        </p:tgtEl>
                                      </p:cBhvr>
                                    </p:animEffect>
                                  </p:childTnLst>
                                </p:cTn>
                              </p:par>
                              <p:par>
                                <p:cTn id="32" presetID="10" presetClass="entr" presetSubtype="0" fill="hold" nodeType="withEffect">
                                  <p:stCondLst>
                                    <p:cond delay="0"/>
                                  </p:stCondLst>
                                  <p:childTnLst>
                                    <p:set>
                                      <p:cBhvr>
                                        <p:cTn id="33" dur="1" fill="hold">
                                          <p:stCondLst>
                                            <p:cond delay="0"/>
                                          </p:stCondLst>
                                        </p:cTn>
                                        <p:tgtEl>
                                          <p:spTgt spid="124945"/>
                                        </p:tgtEl>
                                        <p:attrNameLst>
                                          <p:attrName>style.visibility</p:attrName>
                                        </p:attrNameLst>
                                      </p:cBhvr>
                                      <p:to>
                                        <p:strVal val="visible"/>
                                      </p:to>
                                    </p:set>
                                    <p:animEffect transition="in" filter="fade">
                                      <p:cBhvr>
                                        <p:cTn id="34" dur="500"/>
                                        <p:tgtEl>
                                          <p:spTgt spid="124945"/>
                                        </p:tgtEl>
                                      </p:cBhvr>
                                    </p:animEffect>
                                  </p:childTnLst>
                                </p:cTn>
                              </p:par>
                              <p:par>
                                <p:cTn id="35" presetID="10" presetClass="entr" presetSubtype="0" fill="hold" nodeType="withEffect">
                                  <p:stCondLst>
                                    <p:cond delay="0"/>
                                  </p:stCondLst>
                                  <p:childTnLst>
                                    <p:set>
                                      <p:cBhvr>
                                        <p:cTn id="36" dur="1" fill="hold">
                                          <p:stCondLst>
                                            <p:cond delay="0"/>
                                          </p:stCondLst>
                                        </p:cTn>
                                        <p:tgtEl>
                                          <p:spTgt spid="124946"/>
                                        </p:tgtEl>
                                        <p:attrNameLst>
                                          <p:attrName>style.visibility</p:attrName>
                                        </p:attrNameLst>
                                      </p:cBhvr>
                                      <p:to>
                                        <p:strVal val="visible"/>
                                      </p:to>
                                    </p:set>
                                    <p:animEffect transition="in" filter="fade">
                                      <p:cBhvr>
                                        <p:cTn id="37" dur="500"/>
                                        <p:tgtEl>
                                          <p:spTgt spid="124946"/>
                                        </p:tgtEl>
                                      </p:cBhvr>
                                    </p:animEffect>
                                  </p:childTnLst>
                                </p:cTn>
                              </p:par>
                              <p:par>
                                <p:cTn id="38" presetID="10" presetClass="entr" presetSubtype="0" fill="hold" nodeType="withEffect">
                                  <p:stCondLst>
                                    <p:cond delay="0"/>
                                  </p:stCondLst>
                                  <p:childTnLst>
                                    <p:set>
                                      <p:cBhvr>
                                        <p:cTn id="39" dur="1" fill="hold">
                                          <p:stCondLst>
                                            <p:cond delay="0"/>
                                          </p:stCondLst>
                                        </p:cTn>
                                        <p:tgtEl>
                                          <p:spTgt spid="124947"/>
                                        </p:tgtEl>
                                        <p:attrNameLst>
                                          <p:attrName>style.visibility</p:attrName>
                                        </p:attrNameLst>
                                      </p:cBhvr>
                                      <p:to>
                                        <p:strVal val="visible"/>
                                      </p:to>
                                    </p:set>
                                    <p:animEffect transition="in" filter="fade">
                                      <p:cBhvr>
                                        <p:cTn id="40" dur="500"/>
                                        <p:tgtEl>
                                          <p:spTgt spid="124947"/>
                                        </p:tgtEl>
                                      </p:cBhvr>
                                    </p:animEffect>
                                  </p:childTnLst>
                                </p:cTn>
                              </p:par>
                              <p:par>
                                <p:cTn id="41" presetID="10" presetClass="entr" presetSubtype="0" fill="hold" nodeType="withEffect">
                                  <p:stCondLst>
                                    <p:cond delay="0"/>
                                  </p:stCondLst>
                                  <p:childTnLst>
                                    <p:set>
                                      <p:cBhvr>
                                        <p:cTn id="42" dur="1" fill="hold">
                                          <p:stCondLst>
                                            <p:cond delay="0"/>
                                          </p:stCondLst>
                                        </p:cTn>
                                        <p:tgtEl>
                                          <p:spTgt spid="124948"/>
                                        </p:tgtEl>
                                        <p:attrNameLst>
                                          <p:attrName>style.visibility</p:attrName>
                                        </p:attrNameLst>
                                      </p:cBhvr>
                                      <p:to>
                                        <p:strVal val="visible"/>
                                      </p:to>
                                    </p:set>
                                    <p:animEffect transition="in" filter="fade">
                                      <p:cBhvr>
                                        <p:cTn id="43" dur="500"/>
                                        <p:tgtEl>
                                          <p:spTgt spid="124948"/>
                                        </p:tgtEl>
                                      </p:cBhvr>
                                    </p:animEffect>
                                  </p:childTnLst>
                                </p:cTn>
                              </p:par>
                              <p:par>
                                <p:cTn id="44" presetID="10" presetClass="entr" presetSubtype="0" fill="hold" nodeType="withEffect">
                                  <p:stCondLst>
                                    <p:cond delay="0"/>
                                  </p:stCondLst>
                                  <p:childTnLst>
                                    <p:set>
                                      <p:cBhvr>
                                        <p:cTn id="45" dur="1" fill="hold">
                                          <p:stCondLst>
                                            <p:cond delay="0"/>
                                          </p:stCondLst>
                                        </p:cTn>
                                        <p:tgtEl>
                                          <p:spTgt spid="124949"/>
                                        </p:tgtEl>
                                        <p:attrNameLst>
                                          <p:attrName>style.visibility</p:attrName>
                                        </p:attrNameLst>
                                      </p:cBhvr>
                                      <p:to>
                                        <p:strVal val="visible"/>
                                      </p:to>
                                    </p:set>
                                    <p:animEffect transition="in" filter="fade">
                                      <p:cBhvr>
                                        <p:cTn id="46" dur="500"/>
                                        <p:tgtEl>
                                          <p:spTgt spid="124949"/>
                                        </p:tgtEl>
                                      </p:cBhvr>
                                    </p:animEffect>
                                  </p:childTnLst>
                                </p:cTn>
                              </p:par>
                              <p:par>
                                <p:cTn id="47" presetID="10" presetClass="entr" presetSubtype="0" fill="hold" nodeType="withEffect">
                                  <p:stCondLst>
                                    <p:cond delay="0"/>
                                  </p:stCondLst>
                                  <p:childTnLst>
                                    <p:set>
                                      <p:cBhvr>
                                        <p:cTn id="48" dur="1" fill="hold">
                                          <p:stCondLst>
                                            <p:cond delay="0"/>
                                          </p:stCondLst>
                                        </p:cTn>
                                        <p:tgtEl>
                                          <p:spTgt spid="125037"/>
                                        </p:tgtEl>
                                        <p:attrNameLst>
                                          <p:attrName>style.visibility</p:attrName>
                                        </p:attrNameLst>
                                      </p:cBhvr>
                                      <p:to>
                                        <p:strVal val="visible"/>
                                      </p:to>
                                    </p:set>
                                    <p:animEffect transition="in" filter="fade">
                                      <p:cBhvr>
                                        <p:cTn id="49" dur="500"/>
                                        <p:tgtEl>
                                          <p:spTgt spid="125037"/>
                                        </p:tgtEl>
                                      </p:cBhvr>
                                    </p:animEffect>
                                  </p:childTnLst>
                                </p:cTn>
                              </p:par>
                              <p:par>
                                <p:cTn id="50" presetID="10" presetClass="entr" presetSubtype="0" fill="hold" nodeType="withEffect">
                                  <p:stCondLst>
                                    <p:cond delay="0"/>
                                  </p:stCondLst>
                                  <p:childTnLst>
                                    <p:set>
                                      <p:cBhvr>
                                        <p:cTn id="51" dur="1" fill="hold">
                                          <p:stCondLst>
                                            <p:cond delay="0"/>
                                          </p:stCondLst>
                                        </p:cTn>
                                        <p:tgtEl>
                                          <p:spTgt spid="124950"/>
                                        </p:tgtEl>
                                        <p:attrNameLst>
                                          <p:attrName>style.visibility</p:attrName>
                                        </p:attrNameLst>
                                      </p:cBhvr>
                                      <p:to>
                                        <p:strVal val="visible"/>
                                      </p:to>
                                    </p:set>
                                    <p:animEffect transition="in" filter="fade">
                                      <p:cBhvr>
                                        <p:cTn id="52" dur="500"/>
                                        <p:tgtEl>
                                          <p:spTgt spid="12495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nodeType="clickEffect">
                                  <p:stCondLst>
                                    <p:cond delay="0"/>
                                  </p:stCondLst>
                                  <p:childTnLst>
                                    <p:set>
                                      <p:cBhvr>
                                        <p:cTn id="56" dur="1" fill="hold">
                                          <p:stCondLst>
                                            <p:cond delay="0"/>
                                          </p:stCondLst>
                                        </p:cTn>
                                        <p:tgtEl>
                                          <p:spTgt spid="124988"/>
                                        </p:tgtEl>
                                        <p:attrNameLst>
                                          <p:attrName>style.visibility</p:attrName>
                                        </p:attrNameLst>
                                      </p:cBhvr>
                                      <p:to>
                                        <p:strVal val="visible"/>
                                      </p:to>
                                    </p:set>
                                    <p:animEffect transition="in" filter="fade">
                                      <p:cBhvr>
                                        <p:cTn id="57" dur="500"/>
                                        <p:tgtEl>
                                          <p:spTgt spid="124988"/>
                                        </p:tgtEl>
                                      </p:cBhvr>
                                    </p:animEffect>
                                  </p:childTnLst>
                                </p:cTn>
                              </p:par>
                              <p:par>
                                <p:cTn id="58" presetID="10" presetClass="entr" presetSubtype="0" fill="hold" nodeType="withEffect">
                                  <p:stCondLst>
                                    <p:cond delay="0"/>
                                  </p:stCondLst>
                                  <p:childTnLst>
                                    <p:set>
                                      <p:cBhvr>
                                        <p:cTn id="59" dur="1" fill="hold">
                                          <p:stCondLst>
                                            <p:cond delay="0"/>
                                          </p:stCondLst>
                                        </p:cTn>
                                        <p:tgtEl>
                                          <p:spTgt spid="124989"/>
                                        </p:tgtEl>
                                        <p:attrNameLst>
                                          <p:attrName>style.visibility</p:attrName>
                                        </p:attrNameLst>
                                      </p:cBhvr>
                                      <p:to>
                                        <p:strVal val="visible"/>
                                      </p:to>
                                    </p:set>
                                    <p:animEffect transition="in" filter="fade">
                                      <p:cBhvr>
                                        <p:cTn id="60" dur="500"/>
                                        <p:tgtEl>
                                          <p:spTgt spid="124989"/>
                                        </p:tgtEl>
                                      </p:cBhvr>
                                    </p:animEffect>
                                  </p:childTnLst>
                                </p:cTn>
                              </p:par>
                              <p:par>
                                <p:cTn id="61" presetID="10" presetClass="entr" presetSubtype="0" fill="hold" nodeType="withEffect">
                                  <p:stCondLst>
                                    <p:cond delay="0"/>
                                  </p:stCondLst>
                                  <p:childTnLst>
                                    <p:set>
                                      <p:cBhvr>
                                        <p:cTn id="62" dur="1" fill="hold">
                                          <p:stCondLst>
                                            <p:cond delay="0"/>
                                          </p:stCondLst>
                                        </p:cTn>
                                        <p:tgtEl>
                                          <p:spTgt spid="124990"/>
                                        </p:tgtEl>
                                        <p:attrNameLst>
                                          <p:attrName>style.visibility</p:attrName>
                                        </p:attrNameLst>
                                      </p:cBhvr>
                                      <p:to>
                                        <p:strVal val="visible"/>
                                      </p:to>
                                    </p:set>
                                    <p:animEffect transition="in" filter="fade">
                                      <p:cBhvr>
                                        <p:cTn id="63" dur="500"/>
                                        <p:tgtEl>
                                          <p:spTgt spid="124990"/>
                                        </p:tgtEl>
                                      </p:cBhvr>
                                    </p:animEffect>
                                  </p:childTnLst>
                                </p:cTn>
                              </p:par>
                              <p:par>
                                <p:cTn id="64" presetID="10" presetClass="entr" presetSubtype="0" fill="hold" nodeType="withEffect">
                                  <p:stCondLst>
                                    <p:cond delay="0"/>
                                  </p:stCondLst>
                                  <p:childTnLst>
                                    <p:set>
                                      <p:cBhvr>
                                        <p:cTn id="65" dur="1" fill="hold">
                                          <p:stCondLst>
                                            <p:cond delay="0"/>
                                          </p:stCondLst>
                                        </p:cTn>
                                        <p:tgtEl>
                                          <p:spTgt spid="124991"/>
                                        </p:tgtEl>
                                        <p:attrNameLst>
                                          <p:attrName>style.visibility</p:attrName>
                                        </p:attrNameLst>
                                      </p:cBhvr>
                                      <p:to>
                                        <p:strVal val="visible"/>
                                      </p:to>
                                    </p:set>
                                    <p:animEffect transition="in" filter="fade">
                                      <p:cBhvr>
                                        <p:cTn id="66" dur="500"/>
                                        <p:tgtEl>
                                          <p:spTgt spid="124991"/>
                                        </p:tgtEl>
                                      </p:cBhvr>
                                    </p:animEffect>
                                  </p:childTnLst>
                                </p:cTn>
                              </p:par>
                              <p:par>
                                <p:cTn id="67" presetID="10" presetClass="entr" presetSubtype="0" fill="hold" nodeType="withEffect">
                                  <p:stCondLst>
                                    <p:cond delay="0"/>
                                  </p:stCondLst>
                                  <p:childTnLst>
                                    <p:set>
                                      <p:cBhvr>
                                        <p:cTn id="68" dur="1" fill="hold">
                                          <p:stCondLst>
                                            <p:cond delay="0"/>
                                          </p:stCondLst>
                                        </p:cTn>
                                        <p:tgtEl>
                                          <p:spTgt spid="124992"/>
                                        </p:tgtEl>
                                        <p:attrNameLst>
                                          <p:attrName>style.visibility</p:attrName>
                                        </p:attrNameLst>
                                      </p:cBhvr>
                                      <p:to>
                                        <p:strVal val="visible"/>
                                      </p:to>
                                    </p:set>
                                    <p:animEffect transition="in" filter="fade">
                                      <p:cBhvr>
                                        <p:cTn id="69" dur="500"/>
                                        <p:tgtEl>
                                          <p:spTgt spid="124992"/>
                                        </p:tgtEl>
                                      </p:cBhvr>
                                    </p:animEffect>
                                  </p:childTnLst>
                                </p:cTn>
                              </p:par>
                              <p:par>
                                <p:cTn id="70" presetID="10" presetClass="entr" presetSubtype="0" fill="hold" nodeType="withEffect">
                                  <p:stCondLst>
                                    <p:cond delay="0"/>
                                  </p:stCondLst>
                                  <p:childTnLst>
                                    <p:set>
                                      <p:cBhvr>
                                        <p:cTn id="71" dur="1" fill="hold">
                                          <p:stCondLst>
                                            <p:cond delay="0"/>
                                          </p:stCondLst>
                                        </p:cTn>
                                        <p:tgtEl>
                                          <p:spTgt spid="124993"/>
                                        </p:tgtEl>
                                        <p:attrNameLst>
                                          <p:attrName>style.visibility</p:attrName>
                                        </p:attrNameLst>
                                      </p:cBhvr>
                                      <p:to>
                                        <p:strVal val="visible"/>
                                      </p:to>
                                    </p:set>
                                    <p:animEffect transition="in" filter="fade">
                                      <p:cBhvr>
                                        <p:cTn id="72" dur="500"/>
                                        <p:tgtEl>
                                          <p:spTgt spid="124993"/>
                                        </p:tgtEl>
                                      </p:cBhvr>
                                    </p:animEffect>
                                  </p:childTnLst>
                                </p:cTn>
                              </p:par>
                              <p:par>
                                <p:cTn id="73" presetID="10" presetClass="entr" presetSubtype="0" fill="hold" nodeType="withEffect">
                                  <p:stCondLst>
                                    <p:cond delay="0"/>
                                  </p:stCondLst>
                                  <p:childTnLst>
                                    <p:set>
                                      <p:cBhvr>
                                        <p:cTn id="74" dur="1" fill="hold">
                                          <p:stCondLst>
                                            <p:cond delay="0"/>
                                          </p:stCondLst>
                                        </p:cTn>
                                        <p:tgtEl>
                                          <p:spTgt spid="124994"/>
                                        </p:tgtEl>
                                        <p:attrNameLst>
                                          <p:attrName>style.visibility</p:attrName>
                                        </p:attrNameLst>
                                      </p:cBhvr>
                                      <p:to>
                                        <p:strVal val="visible"/>
                                      </p:to>
                                    </p:set>
                                    <p:animEffect transition="in" filter="fade">
                                      <p:cBhvr>
                                        <p:cTn id="75" dur="500"/>
                                        <p:tgtEl>
                                          <p:spTgt spid="124994"/>
                                        </p:tgtEl>
                                      </p:cBhvr>
                                    </p:animEffect>
                                  </p:childTnLst>
                                </p:cTn>
                              </p:par>
                              <p:par>
                                <p:cTn id="76" presetID="10" presetClass="entr" presetSubtype="0" fill="hold" nodeType="withEffect">
                                  <p:stCondLst>
                                    <p:cond delay="0"/>
                                  </p:stCondLst>
                                  <p:childTnLst>
                                    <p:set>
                                      <p:cBhvr>
                                        <p:cTn id="77" dur="1" fill="hold">
                                          <p:stCondLst>
                                            <p:cond delay="0"/>
                                          </p:stCondLst>
                                        </p:cTn>
                                        <p:tgtEl>
                                          <p:spTgt spid="124995"/>
                                        </p:tgtEl>
                                        <p:attrNameLst>
                                          <p:attrName>style.visibility</p:attrName>
                                        </p:attrNameLst>
                                      </p:cBhvr>
                                      <p:to>
                                        <p:strVal val="visible"/>
                                      </p:to>
                                    </p:set>
                                    <p:animEffect transition="in" filter="fade">
                                      <p:cBhvr>
                                        <p:cTn id="78" dur="500"/>
                                        <p:tgtEl>
                                          <p:spTgt spid="124995"/>
                                        </p:tgtEl>
                                      </p:cBhvr>
                                    </p:animEffect>
                                  </p:childTnLst>
                                </p:cTn>
                              </p:par>
                              <p:par>
                                <p:cTn id="79" presetID="10" presetClass="entr" presetSubtype="0" fill="hold" nodeType="withEffect">
                                  <p:stCondLst>
                                    <p:cond delay="0"/>
                                  </p:stCondLst>
                                  <p:childTnLst>
                                    <p:set>
                                      <p:cBhvr>
                                        <p:cTn id="80" dur="1" fill="hold">
                                          <p:stCondLst>
                                            <p:cond delay="0"/>
                                          </p:stCondLst>
                                        </p:cTn>
                                        <p:tgtEl>
                                          <p:spTgt spid="124996"/>
                                        </p:tgtEl>
                                        <p:attrNameLst>
                                          <p:attrName>style.visibility</p:attrName>
                                        </p:attrNameLst>
                                      </p:cBhvr>
                                      <p:to>
                                        <p:strVal val="visible"/>
                                      </p:to>
                                    </p:set>
                                    <p:animEffect transition="in" filter="fade">
                                      <p:cBhvr>
                                        <p:cTn id="81" dur="500"/>
                                        <p:tgtEl>
                                          <p:spTgt spid="124996"/>
                                        </p:tgtEl>
                                      </p:cBhvr>
                                    </p:animEffect>
                                  </p:childTnLst>
                                </p:cTn>
                              </p:par>
                              <p:par>
                                <p:cTn id="82" presetID="10" presetClass="entr" presetSubtype="0" fill="hold" nodeType="withEffect">
                                  <p:stCondLst>
                                    <p:cond delay="0"/>
                                  </p:stCondLst>
                                  <p:childTnLst>
                                    <p:set>
                                      <p:cBhvr>
                                        <p:cTn id="83" dur="1" fill="hold">
                                          <p:stCondLst>
                                            <p:cond delay="0"/>
                                          </p:stCondLst>
                                        </p:cTn>
                                        <p:tgtEl>
                                          <p:spTgt spid="124997"/>
                                        </p:tgtEl>
                                        <p:attrNameLst>
                                          <p:attrName>style.visibility</p:attrName>
                                        </p:attrNameLst>
                                      </p:cBhvr>
                                      <p:to>
                                        <p:strVal val="visible"/>
                                      </p:to>
                                    </p:set>
                                    <p:animEffect transition="in" filter="fade">
                                      <p:cBhvr>
                                        <p:cTn id="84" dur="500"/>
                                        <p:tgtEl>
                                          <p:spTgt spid="124997"/>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0" presetClass="entr" presetSubtype="0" fill="hold" nodeType="clickEffect">
                                  <p:stCondLst>
                                    <p:cond delay="0"/>
                                  </p:stCondLst>
                                  <p:childTnLst>
                                    <p:set>
                                      <p:cBhvr>
                                        <p:cTn id="88" dur="1" fill="hold">
                                          <p:stCondLst>
                                            <p:cond delay="0"/>
                                          </p:stCondLst>
                                        </p:cTn>
                                        <p:tgtEl>
                                          <p:spTgt spid="125044"/>
                                        </p:tgtEl>
                                        <p:attrNameLst>
                                          <p:attrName>style.visibility</p:attrName>
                                        </p:attrNameLst>
                                      </p:cBhvr>
                                      <p:to>
                                        <p:strVal val="visible"/>
                                      </p:to>
                                    </p:set>
                                    <p:animEffect transition="in" filter="fade">
                                      <p:cBhvr>
                                        <p:cTn id="89" dur="500"/>
                                        <p:tgtEl>
                                          <p:spTgt spid="125044"/>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31" presetClass="entr" presetSubtype="0" fill="hold" grpId="0" nodeType="clickEffect">
                                  <p:stCondLst>
                                    <p:cond delay="0"/>
                                  </p:stCondLst>
                                  <p:iterate type="lt">
                                    <p:tmPct val="5000"/>
                                  </p:iterate>
                                  <p:childTnLst>
                                    <p:set>
                                      <p:cBhvr>
                                        <p:cTn id="93" dur="1" fill="hold">
                                          <p:stCondLst>
                                            <p:cond delay="0"/>
                                          </p:stCondLst>
                                        </p:cTn>
                                        <p:tgtEl>
                                          <p:spTgt spid="125054"/>
                                        </p:tgtEl>
                                        <p:attrNameLst>
                                          <p:attrName>style.visibility</p:attrName>
                                        </p:attrNameLst>
                                      </p:cBhvr>
                                      <p:to>
                                        <p:strVal val="visible"/>
                                      </p:to>
                                    </p:set>
                                    <p:anim calcmode="lin" valueType="num">
                                      <p:cBhvr>
                                        <p:cTn id="94" dur="1000" fill="hold"/>
                                        <p:tgtEl>
                                          <p:spTgt spid="125054"/>
                                        </p:tgtEl>
                                        <p:attrNameLst>
                                          <p:attrName>ppt_w</p:attrName>
                                        </p:attrNameLst>
                                      </p:cBhvr>
                                      <p:tavLst>
                                        <p:tav tm="0">
                                          <p:val>
                                            <p:fltVal val="0"/>
                                          </p:val>
                                        </p:tav>
                                        <p:tav tm="100000">
                                          <p:val>
                                            <p:strVal val="#ppt_w"/>
                                          </p:val>
                                        </p:tav>
                                      </p:tavLst>
                                    </p:anim>
                                    <p:anim calcmode="lin" valueType="num">
                                      <p:cBhvr>
                                        <p:cTn id="95" dur="1000" fill="hold"/>
                                        <p:tgtEl>
                                          <p:spTgt spid="125054"/>
                                        </p:tgtEl>
                                        <p:attrNameLst>
                                          <p:attrName>ppt_h</p:attrName>
                                        </p:attrNameLst>
                                      </p:cBhvr>
                                      <p:tavLst>
                                        <p:tav tm="0">
                                          <p:val>
                                            <p:fltVal val="0"/>
                                          </p:val>
                                        </p:tav>
                                        <p:tav tm="100000">
                                          <p:val>
                                            <p:strVal val="#ppt_h"/>
                                          </p:val>
                                        </p:tav>
                                      </p:tavLst>
                                    </p:anim>
                                    <p:anim calcmode="lin" valueType="num">
                                      <p:cBhvr>
                                        <p:cTn id="96" dur="1000" fill="hold"/>
                                        <p:tgtEl>
                                          <p:spTgt spid="125054"/>
                                        </p:tgtEl>
                                        <p:attrNameLst>
                                          <p:attrName>style.rotation</p:attrName>
                                        </p:attrNameLst>
                                      </p:cBhvr>
                                      <p:tavLst>
                                        <p:tav tm="0">
                                          <p:val>
                                            <p:fltVal val="90"/>
                                          </p:val>
                                        </p:tav>
                                        <p:tav tm="100000">
                                          <p:val>
                                            <p:fltVal val="0"/>
                                          </p:val>
                                        </p:tav>
                                      </p:tavLst>
                                    </p:anim>
                                    <p:animEffect transition="in" filter="fade">
                                      <p:cBhvr>
                                        <p:cTn id="97" dur="1000"/>
                                        <p:tgtEl>
                                          <p:spTgt spid="12505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0" presetClass="entr" presetSubtype="0" fill="hold" nodeType="clickEffect">
                                  <p:stCondLst>
                                    <p:cond delay="0"/>
                                  </p:stCondLst>
                                  <p:childTnLst>
                                    <p:set>
                                      <p:cBhvr>
                                        <p:cTn id="101" dur="1" fill="hold">
                                          <p:stCondLst>
                                            <p:cond delay="0"/>
                                          </p:stCondLst>
                                        </p:cTn>
                                        <p:tgtEl>
                                          <p:spTgt spid="125046"/>
                                        </p:tgtEl>
                                        <p:attrNameLst>
                                          <p:attrName>style.visibility</p:attrName>
                                        </p:attrNameLst>
                                      </p:cBhvr>
                                      <p:to>
                                        <p:strVal val="visible"/>
                                      </p:to>
                                    </p:set>
                                    <p:animEffect transition="in" filter="fade">
                                      <p:cBhvr>
                                        <p:cTn id="102" dur="500"/>
                                        <p:tgtEl>
                                          <p:spTgt spid="12504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1" presetClass="entr" presetSubtype="0" fill="hold" grpId="0" nodeType="clickEffect">
                                  <p:stCondLst>
                                    <p:cond delay="0"/>
                                  </p:stCondLst>
                                  <p:iterate type="lt">
                                    <p:tmPct val="5000"/>
                                  </p:iterate>
                                  <p:childTnLst>
                                    <p:set>
                                      <p:cBhvr>
                                        <p:cTn id="106" dur="1" fill="hold">
                                          <p:stCondLst>
                                            <p:cond delay="0"/>
                                          </p:stCondLst>
                                        </p:cTn>
                                        <p:tgtEl>
                                          <p:spTgt spid="125045"/>
                                        </p:tgtEl>
                                        <p:attrNameLst>
                                          <p:attrName>style.visibility</p:attrName>
                                        </p:attrNameLst>
                                      </p:cBhvr>
                                      <p:to>
                                        <p:strVal val="visible"/>
                                      </p:to>
                                    </p:set>
                                    <p:anim calcmode="lin" valueType="num">
                                      <p:cBhvr>
                                        <p:cTn id="107" dur="1000" fill="hold"/>
                                        <p:tgtEl>
                                          <p:spTgt spid="125045"/>
                                        </p:tgtEl>
                                        <p:attrNameLst>
                                          <p:attrName>ppt_w</p:attrName>
                                        </p:attrNameLst>
                                      </p:cBhvr>
                                      <p:tavLst>
                                        <p:tav tm="0">
                                          <p:val>
                                            <p:fltVal val="0"/>
                                          </p:val>
                                        </p:tav>
                                        <p:tav tm="100000">
                                          <p:val>
                                            <p:strVal val="#ppt_w"/>
                                          </p:val>
                                        </p:tav>
                                      </p:tavLst>
                                    </p:anim>
                                    <p:anim calcmode="lin" valueType="num">
                                      <p:cBhvr>
                                        <p:cTn id="108" dur="1000" fill="hold"/>
                                        <p:tgtEl>
                                          <p:spTgt spid="125045"/>
                                        </p:tgtEl>
                                        <p:attrNameLst>
                                          <p:attrName>ppt_h</p:attrName>
                                        </p:attrNameLst>
                                      </p:cBhvr>
                                      <p:tavLst>
                                        <p:tav tm="0">
                                          <p:val>
                                            <p:fltVal val="0"/>
                                          </p:val>
                                        </p:tav>
                                        <p:tav tm="100000">
                                          <p:val>
                                            <p:strVal val="#ppt_h"/>
                                          </p:val>
                                        </p:tav>
                                      </p:tavLst>
                                    </p:anim>
                                    <p:anim calcmode="lin" valueType="num">
                                      <p:cBhvr>
                                        <p:cTn id="109" dur="1000" fill="hold"/>
                                        <p:tgtEl>
                                          <p:spTgt spid="125045"/>
                                        </p:tgtEl>
                                        <p:attrNameLst>
                                          <p:attrName>style.rotation</p:attrName>
                                        </p:attrNameLst>
                                      </p:cBhvr>
                                      <p:tavLst>
                                        <p:tav tm="0">
                                          <p:val>
                                            <p:fltVal val="90"/>
                                          </p:val>
                                        </p:tav>
                                        <p:tav tm="100000">
                                          <p:val>
                                            <p:fltVal val="0"/>
                                          </p:val>
                                        </p:tav>
                                      </p:tavLst>
                                    </p:anim>
                                    <p:animEffect transition="in" filter="fade">
                                      <p:cBhvr>
                                        <p:cTn id="110" dur="1000"/>
                                        <p:tgtEl>
                                          <p:spTgt spid="125045"/>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125025"/>
                                        </p:tgtEl>
                                        <p:attrNameLst>
                                          <p:attrName>style.visibility</p:attrName>
                                        </p:attrNameLst>
                                      </p:cBhvr>
                                      <p:to>
                                        <p:strVal val="visible"/>
                                      </p:to>
                                    </p:set>
                                    <p:animEffect transition="in" filter="fade">
                                      <p:cBhvr>
                                        <p:cTn id="115" dur="500"/>
                                        <p:tgtEl>
                                          <p:spTgt spid="125025"/>
                                        </p:tgtEl>
                                      </p:cBhvr>
                                    </p:animEffect>
                                  </p:childTnLst>
                                </p:cTn>
                              </p:par>
                              <p:par>
                                <p:cTn id="116" presetID="10" presetClass="entr" presetSubtype="0" fill="hold" nodeType="withEffect">
                                  <p:stCondLst>
                                    <p:cond delay="0"/>
                                  </p:stCondLst>
                                  <p:childTnLst>
                                    <p:set>
                                      <p:cBhvr>
                                        <p:cTn id="117" dur="1" fill="hold">
                                          <p:stCondLst>
                                            <p:cond delay="0"/>
                                          </p:stCondLst>
                                        </p:cTn>
                                        <p:tgtEl>
                                          <p:spTgt spid="125024"/>
                                        </p:tgtEl>
                                        <p:attrNameLst>
                                          <p:attrName>style.visibility</p:attrName>
                                        </p:attrNameLst>
                                      </p:cBhvr>
                                      <p:to>
                                        <p:strVal val="visible"/>
                                      </p:to>
                                    </p:set>
                                    <p:animEffect transition="in" filter="fade">
                                      <p:cBhvr>
                                        <p:cTn id="118" dur="500"/>
                                        <p:tgtEl>
                                          <p:spTgt spid="125024"/>
                                        </p:tgtEl>
                                      </p:cBhvr>
                                    </p:animEffect>
                                  </p:childTnLst>
                                </p:cTn>
                              </p:par>
                              <p:par>
                                <p:cTn id="119" presetID="10" presetClass="entr" presetSubtype="0" fill="hold" nodeType="withEffect">
                                  <p:stCondLst>
                                    <p:cond delay="0"/>
                                  </p:stCondLst>
                                  <p:childTnLst>
                                    <p:set>
                                      <p:cBhvr>
                                        <p:cTn id="120" dur="1" fill="hold">
                                          <p:stCondLst>
                                            <p:cond delay="0"/>
                                          </p:stCondLst>
                                        </p:cTn>
                                        <p:tgtEl>
                                          <p:spTgt spid="125036"/>
                                        </p:tgtEl>
                                        <p:attrNameLst>
                                          <p:attrName>style.visibility</p:attrName>
                                        </p:attrNameLst>
                                      </p:cBhvr>
                                      <p:to>
                                        <p:strVal val="visible"/>
                                      </p:to>
                                    </p:set>
                                    <p:animEffect transition="in" filter="fade">
                                      <p:cBhvr>
                                        <p:cTn id="121" dur="500"/>
                                        <p:tgtEl>
                                          <p:spTgt spid="12503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25035"/>
                                        </p:tgtEl>
                                        <p:attrNameLst>
                                          <p:attrName>style.visibility</p:attrName>
                                        </p:attrNameLst>
                                      </p:cBhvr>
                                      <p:to>
                                        <p:strVal val="visible"/>
                                      </p:to>
                                    </p:set>
                                    <p:animEffect transition="in" filter="fade">
                                      <p:cBhvr>
                                        <p:cTn id="124" dur="500"/>
                                        <p:tgtEl>
                                          <p:spTgt spid="125035"/>
                                        </p:tgtEl>
                                      </p:cBhvr>
                                    </p:animEffect>
                                  </p:childTnLst>
                                </p:cTn>
                              </p:par>
                              <p:par>
                                <p:cTn id="125" presetID="10" presetClass="entr" presetSubtype="0" fill="hold" nodeType="withEffect">
                                  <p:stCondLst>
                                    <p:cond delay="0"/>
                                  </p:stCondLst>
                                  <p:childTnLst>
                                    <p:set>
                                      <p:cBhvr>
                                        <p:cTn id="126" dur="1" fill="hold">
                                          <p:stCondLst>
                                            <p:cond delay="0"/>
                                          </p:stCondLst>
                                        </p:cTn>
                                        <p:tgtEl>
                                          <p:spTgt spid="125062"/>
                                        </p:tgtEl>
                                        <p:attrNameLst>
                                          <p:attrName>style.visibility</p:attrName>
                                        </p:attrNameLst>
                                      </p:cBhvr>
                                      <p:to>
                                        <p:strVal val="visible"/>
                                      </p:to>
                                    </p:set>
                                    <p:animEffect transition="in" filter="fade">
                                      <p:cBhvr>
                                        <p:cTn id="127" dur="500"/>
                                        <p:tgtEl>
                                          <p:spTgt spid="125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025" grpId="0"/>
      <p:bldP spid="125035" grpId="0"/>
      <p:bldP spid="125045" grpId="0" animBg="1"/>
      <p:bldP spid="12505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Date Placeholder 4"/>
          <p:cNvSpPr>
            <a:spLocks noGrp="1"/>
          </p:cNvSpPr>
          <p:nvPr>
            <p:ph type="dt" sz="quarter" idx="10"/>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752758F-CDEA-461B-853E-99A9F5D947AE}" type="datetime1">
              <a:rPr lang="zh-CN" altLang="en-US" smtClean="0"/>
              <a:pPr eaLnBrk="1" hangingPunct="1"/>
              <a:t>2021/9/27</a:t>
            </a:fld>
            <a:endParaRPr lang="zh-CN" altLang="zh-CN"/>
          </a:p>
        </p:txBody>
      </p:sp>
      <p:sp>
        <p:nvSpPr>
          <p:cNvPr id="39939" name="Slide Number Placeholder 6"/>
          <p:cNvSpPr>
            <a:spLocks noGrp="1"/>
          </p:cNvSpPr>
          <p:nvPr>
            <p:ph type="sldNum" sz="quarter" idx="12"/>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DFDAD1F-F7C9-49B1-B700-7CB0D832E608}" type="slidenum">
              <a:rPr lang="en-US" altLang="zh-CN" smtClean="0"/>
              <a:pPr eaLnBrk="1" hangingPunct="1"/>
              <a:t>38</a:t>
            </a:fld>
            <a:endParaRPr lang="en-US" altLang="zh-CN"/>
          </a:p>
        </p:txBody>
      </p:sp>
      <p:sp>
        <p:nvSpPr>
          <p:cNvPr id="39940" name="Rectangle 2"/>
          <p:cNvSpPr>
            <a:spLocks noGrp="1" noRot="1" noChangeArrowheads="1"/>
          </p:cNvSpPr>
          <p:nvPr>
            <p:ph type="title"/>
          </p:nvPr>
        </p:nvSpPr>
        <p:spPr/>
        <p:txBody>
          <a:bodyPr/>
          <a:lstStyle/>
          <a:p>
            <a:pPr eaLnBrk="1" hangingPunct="1"/>
            <a:r>
              <a:rPr lang="zh-CN" altLang="en-US"/>
              <a:t>系统聚类的树状表示</a:t>
            </a:r>
          </a:p>
        </p:txBody>
      </p:sp>
      <p:sp>
        <p:nvSpPr>
          <p:cNvPr id="39941" name="Rectangle 3"/>
          <p:cNvSpPr>
            <a:spLocks noGrp="1" noRot="1" noChangeArrowheads="1"/>
          </p:cNvSpPr>
          <p:nvPr>
            <p:ph type="body" sz="half" idx="1"/>
          </p:nvPr>
        </p:nvSpPr>
        <p:spPr>
          <a:xfrm>
            <a:off x="609600" y="1600200"/>
            <a:ext cx="7772400" cy="4498975"/>
          </a:xfrm>
        </p:spPr>
        <p:txBody>
          <a:bodyPr/>
          <a:lstStyle/>
          <a:p>
            <a:pPr eaLnBrk="1" hangingPunct="1"/>
            <a:r>
              <a:rPr lang="zh-CN" altLang="en-US" sz="2800"/>
              <a:t>根据不同的距离阈值，可以确定不同的聚类。</a:t>
            </a:r>
          </a:p>
        </p:txBody>
      </p:sp>
      <p:graphicFrame>
        <p:nvGraphicFramePr>
          <p:cNvPr id="39942" name="Object 5"/>
          <p:cNvGraphicFramePr>
            <a:graphicFrameLocks noGrp="1" noChangeAspect="1"/>
          </p:cNvGraphicFramePr>
          <p:nvPr>
            <p:ph sz="half" idx="2"/>
            <p:extLst>
              <p:ext uri="{D42A27DB-BD31-4B8C-83A1-F6EECF244321}">
                <p14:modId xmlns:p14="http://schemas.microsoft.com/office/powerpoint/2010/main" val="3095788976"/>
              </p:ext>
            </p:extLst>
          </p:nvPr>
        </p:nvGraphicFramePr>
        <p:xfrm>
          <a:off x="2295525" y="2286000"/>
          <a:ext cx="5314950" cy="3759200"/>
        </p:xfrm>
        <a:graphic>
          <a:graphicData uri="http://schemas.openxmlformats.org/presentationml/2006/ole">
            <mc:AlternateContent xmlns:mc="http://schemas.openxmlformats.org/markup-compatibility/2006">
              <mc:Choice xmlns:v="urn:schemas-microsoft-com:vml" Requires="v">
                <p:oleObj spid="_x0000_s39993" name="Visio" r:id="rId3" imgW="2647040" imgH="1871180" progId="Visio.Drawing.11">
                  <p:embed/>
                </p:oleObj>
              </mc:Choice>
              <mc:Fallback>
                <p:oleObj name="Visio" r:id="rId3" imgW="2647040" imgH="1871180" progId="Visio.Drawing.11">
                  <p:embed/>
                  <p:pic>
                    <p:nvPicPr>
                      <p:cNvPr id="0" name="Object 5"/>
                      <p:cNvPicPr>
                        <a:picLocks noChangeAspect="1" noChangeArrowheads="1"/>
                      </p:cNvPicPr>
                      <p:nvPr/>
                    </p:nvPicPr>
                    <p:blipFill>
                      <a:blip r:embed="rId4"/>
                      <a:srcRect/>
                      <a:stretch>
                        <a:fillRect/>
                      </a:stretch>
                    </p:blipFill>
                    <p:spPr bwMode="auto">
                      <a:xfrm>
                        <a:off x="2295525" y="2286000"/>
                        <a:ext cx="5314950" cy="3759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035344-9B4B-4CF2-86AB-C2A0DD2C9032}"/>
              </a:ext>
            </a:extLst>
          </p:cNvPr>
          <p:cNvSpPr>
            <a:spLocks noGrp="1"/>
          </p:cNvSpPr>
          <p:nvPr>
            <p:ph type="title"/>
          </p:nvPr>
        </p:nvSpPr>
        <p:spPr/>
        <p:txBody>
          <a:bodyPr/>
          <a:lstStyle/>
          <a:p>
            <a:r>
              <a:rPr lang="zh-CN" altLang="en-US" dirty="0"/>
              <a:t>课程思政</a:t>
            </a:r>
          </a:p>
        </p:txBody>
      </p:sp>
      <p:sp>
        <p:nvSpPr>
          <p:cNvPr id="3" name="内容占位符 2">
            <a:extLst>
              <a:ext uri="{FF2B5EF4-FFF2-40B4-BE49-F238E27FC236}">
                <a16:creationId xmlns:a16="http://schemas.microsoft.com/office/drawing/2014/main" id="{A6F55807-9464-42DB-A8B4-1985F5E786E9}"/>
              </a:ext>
            </a:extLst>
          </p:cNvPr>
          <p:cNvSpPr>
            <a:spLocks noGrp="1"/>
          </p:cNvSpPr>
          <p:nvPr>
            <p:ph idx="1"/>
          </p:nvPr>
        </p:nvSpPr>
        <p:spPr/>
        <p:txBody>
          <a:bodyPr/>
          <a:lstStyle/>
          <a:p>
            <a:r>
              <a:rPr lang="zh-CN" altLang="en-US" sz="3600" dirty="0">
                <a:effectLst/>
                <a:latin typeface="Calibri" panose="020F0502020204030204" pitchFamily="34" charset="0"/>
                <a:ea typeface="宋体" panose="02010600030101010101" pitchFamily="2" charset="-122"/>
                <a:cs typeface="Times New Roman" panose="02020603050405020304" pitchFamily="18" charset="0"/>
              </a:rPr>
              <a:t>培养大家的</a:t>
            </a:r>
            <a:r>
              <a:rPr lang="zh-CN" altLang="zh-CN" sz="3600" dirty="0">
                <a:effectLst/>
                <a:latin typeface="Calibri" panose="020F0502020204030204" pitchFamily="34" charset="0"/>
                <a:ea typeface="宋体" panose="02010600030101010101" pitchFamily="2" charset="-122"/>
                <a:cs typeface="Times New Roman" panose="02020603050405020304" pitchFamily="18" charset="0"/>
              </a:rPr>
              <a:t>社会核心价值观、家国情怀、法制意识、社会责任、文化自信、人文情怀、创新意识、科学素养、工匠精神等</a:t>
            </a:r>
            <a:r>
              <a:rPr lang="zh-CN" altLang="en-US" sz="36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36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en-US" sz="3600" dirty="0">
                <a:latin typeface="Calibri" panose="020F0502020204030204" pitchFamily="34" charset="0"/>
                <a:ea typeface="宋体" panose="02010600030101010101" pitchFamily="2" charset="-122"/>
                <a:cs typeface="Times New Roman" panose="02020603050405020304" pitchFamily="18" charset="0"/>
              </a:rPr>
              <a:t>组织一次课程思政课程。</a:t>
            </a:r>
            <a:endParaRPr lang="en-US" altLang="zh-CN" sz="3600" dirty="0">
              <a:latin typeface="Calibri" panose="020F0502020204030204" pitchFamily="34" charset="0"/>
              <a:ea typeface="宋体" panose="02010600030101010101" pitchFamily="2" charset="-122"/>
              <a:cs typeface="Times New Roman" panose="02020603050405020304" pitchFamily="18" charset="0"/>
            </a:endParaRPr>
          </a:p>
          <a:p>
            <a:pPr lvl="2"/>
            <a:r>
              <a:rPr lang="zh-CN" altLang="en-US" sz="2800" dirty="0">
                <a:latin typeface="Calibri" panose="020F0502020204030204" pitchFamily="34" charset="0"/>
                <a:ea typeface="宋体" panose="02010600030101010101" pitchFamily="2" charset="-122"/>
                <a:cs typeface="Times New Roman" panose="02020603050405020304" pitchFamily="18" charset="0"/>
              </a:rPr>
              <a:t>方式</a:t>
            </a:r>
            <a:r>
              <a:rPr lang="en-US" altLang="zh-CN" sz="2800" dirty="0">
                <a:latin typeface="Calibri" panose="020F0502020204030204" pitchFamily="34" charset="0"/>
                <a:ea typeface="宋体" panose="02010600030101010101" pitchFamily="2" charset="-122"/>
                <a:cs typeface="Times New Roman" panose="02020603050405020304" pitchFamily="18" charset="0"/>
              </a:rPr>
              <a:t>1</a:t>
            </a:r>
            <a:r>
              <a:rPr lang="zh-CN" altLang="en-US" sz="2800" dirty="0">
                <a:latin typeface="Calibri" panose="020F0502020204030204" pitchFamily="34" charset="0"/>
                <a:ea typeface="宋体" panose="02010600030101010101" pitchFamily="2" charset="-122"/>
                <a:cs typeface="Times New Roman" panose="02020603050405020304" pitchFamily="18" charset="0"/>
              </a:rPr>
              <a:t>：请同学上台介绍对于我们国家人工智能发展的理解。自愿报名。</a:t>
            </a:r>
            <a:endParaRPr lang="en-US" altLang="zh-CN" sz="2800" dirty="0">
              <a:latin typeface="Calibri" panose="020F0502020204030204" pitchFamily="34" charset="0"/>
              <a:ea typeface="宋体" panose="02010600030101010101" pitchFamily="2" charset="-122"/>
              <a:cs typeface="Times New Roman" panose="02020603050405020304" pitchFamily="18" charset="0"/>
            </a:endParaRPr>
          </a:p>
          <a:p>
            <a:pPr lvl="2"/>
            <a:r>
              <a:rPr lang="zh-CN" altLang="en-US" sz="2800" dirty="0">
                <a:latin typeface="Calibri" panose="020F0502020204030204" pitchFamily="34" charset="0"/>
                <a:ea typeface="宋体" panose="02010600030101010101" pitchFamily="2" charset="-122"/>
                <a:cs typeface="Times New Roman" panose="02020603050405020304" pitchFamily="18" charset="0"/>
              </a:rPr>
              <a:t>方式</a:t>
            </a:r>
            <a:r>
              <a:rPr lang="en-US" altLang="zh-CN" sz="2800" dirty="0">
                <a:latin typeface="Calibri" panose="020F0502020204030204" pitchFamily="34" charset="0"/>
                <a:ea typeface="宋体" panose="02010600030101010101" pitchFamily="2" charset="-122"/>
                <a:cs typeface="Times New Roman" panose="02020603050405020304" pitchFamily="18" charset="0"/>
              </a:rPr>
              <a:t>2</a:t>
            </a:r>
            <a:r>
              <a:rPr lang="zh-CN" altLang="en-US" sz="2800" dirty="0">
                <a:latin typeface="Calibri" panose="020F0502020204030204" pitchFamily="34" charset="0"/>
                <a:ea typeface="宋体" panose="02010600030101010101" pitchFamily="2" charset="-122"/>
                <a:cs typeface="Times New Roman" panose="02020603050405020304" pitchFamily="18" charset="0"/>
              </a:rPr>
              <a:t>：观看介绍我国人工智能领域发展</a:t>
            </a:r>
            <a:r>
              <a:rPr lang="zh-CN" altLang="en-US" sz="2800">
                <a:latin typeface="Calibri" panose="020F0502020204030204" pitchFamily="34" charset="0"/>
                <a:ea typeface="宋体" panose="02010600030101010101" pitchFamily="2" charset="-122"/>
                <a:cs typeface="Times New Roman" panose="02020603050405020304" pitchFamily="18" charset="0"/>
              </a:rPr>
              <a:t>的</a:t>
            </a:r>
            <a:r>
              <a:rPr lang="zh-CN" altLang="en-US" sz="2800" smtClean="0">
                <a:latin typeface="Calibri" panose="020F0502020204030204" pitchFamily="34" charset="0"/>
                <a:ea typeface="宋体" panose="02010600030101010101" pitchFamily="2" charset="-122"/>
                <a:cs typeface="Times New Roman" panose="02020603050405020304" pitchFamily="18" charset="0"/>
              </a:rPr>
              <a:t>纪录片</a:t>
            </a:r>
            <a:r>
              <a:rPr lang="zh-CN" altLang="en-US" sz="2800" smtClean="0">
                <a:latin typeface="Calibri" panose="020F0502020204030204" pitchFamily="34" charset="0"/>
                <a:ea typeface="宋体" panose="02010600030101010101" pitchFamily="2" charset="-122"/>
                <a:cs typeface="Times New Roman" panose="02020603050405020304" pitchFamily="18" charset="0"/>
              </a:rPr>
              <a:t>，写观后感</a:t>
            </a:r>
            <a:r>
              <a:rPr lang="zh-CN" altLang="en-US" sz="2800" smtClean="0">
                <a:latin typeface="Calibri" panose="020F0502020204030204" pitchFamily="34" charset="0"/>
                <a:ea typeface="宋体" panose="02010600030101010101" pitchFamily="2" charset="-122"/>
                <a:cs typeface="Times New Roman" panose="02020603050405020304" pitchFamily="18" charset="0"/>
              </a:rPr>
              <a:t>。</a:t>
            </a:r>
            <a:endParaRPr lang="zh-CN" altLang="en-US" sz="2800" dirty="0">
              <a:latin typeface="Calibri" panose="020F0502020204030204" pitchFamily="34" charset="0"/>
              <a:ea typeface="宋体" panose="02010600030101010101" pitchFamily="2"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947B9CC4-3F0F-48B1-B4A9-CFAE25F58D22}"/>
              </a:ext>
            </a:extLst>
          </p:cNvPr>
          <p:cNvSpPr>
            <a:spLocks noGrp="1"/>
          </p:cNvSpPr>
          <p:nvPr>
            <p:ph type="dt" sz="half" idx="10"/>
          </p:nvPr>
        </p:nvSpPr>
        <p:spPr/>
        <p:txBody>
          <a:bodyPr/>
          <a:lstStyle/>
          <a:p>
            <a:pPr>
              <a:defRPr/>
            </a:pPr>
            <a:fld id="{4AF8C312-2253-423F-BDC2-17F4903210D8}" type="datetime1">
              <a:rPr lang="zh-CN" altLang="en-US" smtClean="0"/>
              <a:pPr>
                <a:defRPr/>
              </a:pPr>
              <a:t>2021/9/27</a:t>
            </a:fld>
            <a:endParaRPr lang="zh-CN" altLang="zh-CN" dirty="0"/>
          </a:p>
        </p:txBody>
      </p:sp>
      <p:sp>
        <p:nvSpPr>
          <p:cNvPr id="5" name="灯片编号占位符 4">
            <a:extLst>
              <a:ext uri="{FF2B5EF4-FFF2-40B4-BE49-F238E27FC236}">
                <a16:creationId xmlns:a16="http://schemas.microsoft.com/office/drawing/2014/main" id="{C19F9081-BFE2-4C00-9FE9-949761C8C63A}"/>
              </a:ext>
            </a:extLst>
          </p:cNvPr>
          <p:cNvSpPr>
            <a:spLocks noGrp="1"/>
          </p:cNvSpPr>
          <p:nvPr>
            <p:ph type="sldNum" sz="quarter" idx="12"/>
          </p:nvPr>
        </p:nvSpPr>
        <p:spPr/>
        <p:txBody>
          <a:bodyPr/>
          <a:lstStyle/>
          <a:p>
            <a:pPr>
              <a:defRPr/>
            </a:pPr>
            <a:fld id="{D14159C9-A2ED-4ECB-97AE-7DDE9C3EAAC2}" type="slidenum">
              <a:rPr lang="en-US" altLang="zh-CN" smtClean="0"/>
              <a:pPr>
                <a:defRPr/>
              </a:pPr>
              <a:t>39</a:t>
            </a:fld>
            <a:endParaRPr lang="en-US" altLang="zh-CN"/>
          </a:p>
        </p:txBody>
      </p:sp>
    </p:spTree>
    <p:extLst>
      <p:ext uri="{BB962C8B-B14F-4D97-AF65-F5344CB8AC3E}">
        <p14:creationId xmlns:p14="http://schemas.microsoft.com/office/powerpoint/2010/main" val="9523778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p:cNvSpPr>
            <a:spLocks noGrp="1"/>
          </p:cNvSpPr>
          <p:nvPr>
            <p:ph type="dt" sz="quarter" idx="10"/>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330EE7B-F5FD-4C4E-8E6E-188424854607}" type="datetime1">
              <a:rPr lang="zh-CN" altLang="en-US" smtClean="0"/>
              <a:pPr eaLnBrk="1" hangingPunct="1"/>
              <a:t>2021/9/27</a:t>
            </a:fld>
            <a:endParaRPr lang="zh-CN" altLang="zh-CN"/>
          </a:p>
        </p:txBody>
      </p:sp>
      <p:sp>
        <p:nvSpPr>
          <p:cNvPr id="6147" name="Slide Number Placeholder 5"/>
          <p:cNvSpPr>
            <a:spLocks noGrp="1"/>
          </p:cNvSpPr>
          <p:nvPr>
            <p:ph type="sldNum" sz="quarter" idx="12"/>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6635CBB-476E-4AE7-A5B5-1AE7AD8FACFD}" type="slidenum">
              <a:rPr lang="en-US" altLang="zh-CN" smtClean="0"/>
              <a:pPr eaLnBrk="1" hangingPunct="1"/>
              <a:t>4</a:t>
            </a:fld>
            <a:endParaRPr lang="en-US" altLang="zh-CN"/>
          </a:p>
        </p:txBody>
      </p:sp>
      <p:sp>
        <p:nvSpPr>
          <p:cNvPr id="6148" name="Rectangle 2"/>
          <p:cNvSpPr>
            <a:spLocks noGrp="1" noRot="1" noChangeArrowheads="1"/>
          </p:cNvSpPr>
          <p:nvPr>
            <p:ph type="title"/>
          </p:nvPr>
        </p:nvSpPr>
        <p:spPr/>
        <p:txBody>
          <a:bodyPr/>
          <a:lstStyle/>
          <a:p>
            <a:pPr eaLnBrk="1" hangingPunct="1"/>
            <a:r>
              <a:rPr lang="zh-CN" altLang="en-US"/>
              <a:t>本讲内容</a:t>
            </a:r>
          </a:p>
        </p:txBody>
      </p:sp>
      <p:sp>
        <p:nvSpPr>
          <p:cNvPr id="6149" name="Rectangle 3"/>
          <p:cNvSpPr>
            <a:spLocks noGrp="1" noRot="1" noChangeArrowheads="1"/>
          </p:cNvSpPr>
          <p:nvPr>
            <p:ph type="body" idx="1"/>
          </p:nvPr>
        </p:nvSpPr>
        <p:spPr/>
        <p:txBody>
          <a:bodyPr/>
          <a:lstStyle/>
          <a:p>
            <a:pPr eaLnBrk="1" hangingPunct="1"/>
            <a:r>
              <a:rPr lang="zh-CN" altLang="en-US"/>
              <a:t>聚类分析概念</a:t>
            </a:r>
          </a:p>
          <a:p>
            <a:pPr eaLnBrk="1" hangingPunct="1"/>
            <a:r>
              <a:rPr lang="zh-CN" altLang="en-US"/>
              <a:t>相似性测度和聚类准则</a:t>
            </a:r>
          </a:p>
          <a:p>
            <a:pPr eaLnBrk="1" hangingPunct="1"/>
            <a:r>
              <a:rPr lang="zh-CN" altLang="en-US"/>
              <a:t>基于距离阈值的聚类算法</a:t>
            </a:r>
          </a:p>
          <a:p>
            <a:pPr eaLnBrk="1" hangingPunct="1"/>
            <a:r>
              <a:rPr lang="zh-CN" altLang="en-US"/>
              <a:t>系统聚类法</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0C0E9F9-6DC6-41EF-9221-D07F1E22A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7040" y="1195490"/>
            <a:ext cx="4743450" cy="3038372"/>
          </a:xfrm>
          <a:prstGeom prst="rect">
            <a:avLst/>
          </a:prstGeom>
        </p:spPr>
      </p:pic>
      <p:sp>
        <p:nvSpPr>
          <p:cNvPr id="2" name="标题 1">
            <a:extLst>
              <a:ext uri="{FF2B5EF4-FFF2-40B4-BE49-F238E27FC236}">
                <a16:creationId xmlns:a16="http://schemas.microsoft.com/office/drawing/2014/main" id="{2CC51796-F217-45B3-B0C4-4121AFD38B3E}"/>
              </a:ext>
            </a:extLst>
          </p:cNvPr>
          <p:cNvSpPr>
            <a:spLocks noGrp="1"/>
          </p:cNvSpPr>
          <p:nvPr>
            <p:ph type="title"/>
          </p:nvPr>
        </p:nvSpPr>
        <p:spPr/>
        <p:txBody>
          <a:bodyPr/>
          <a:lstStyle/>
          <a:p>
            <a:r>
              <a:rPr lang="zh-CN" altLang="en-US" dirty="0"/>
              <a:t>我国在人工智能上的进展</a:t>
            </a:r>
          </a:p>
        </p:txBody>
      </p:sp>
      <p:sp>
        <p:nvSpPr>
          <p:cNvPr id="3" name="内容占位符 2">
            <a:extLst>
              <a:ext uri="{FF2B5EF4-FFF2-40B4-BE49-F238E27FC236}">
                <a16:creationId xmlns:a16="http://schemas.microsoft.com/office/drawing/2014/main" id="{FE7075C0-F02F-4326-A45F-4F010058F725}"/>
              </a:ext>
            </a:extLst>
          </p:cNvPr>
          <p:cNvSpPr>
            <a:spLocks noGrp="1"/>
          </p:cNvSpPr>
          <p:nvPr>
            <p:ph idx="1"/>
          </p:nvPr>
        </p:nvSpPr>
        <p:spPr>
          <a:xfrm>
            <a:off x="609600" y="1702747"/>
            <a:ext cx="8153400" cy="4498975"/>
          </a:xfrm>
        </p:spPr>
        <p:txBody>
          <a:bodyPr/>
          <a:lstStyle/>
          <a:p>
            <a:r>
              <a:rPr lang="zh-CN" altLang="en-US" dirty="0"/>
              <a:t>百度深度学习平台</a:t>
            </a:r>
            <a:r>
              <a:rPr lang="en-US" altLang="zh-CN" dirty="0"/>
              <a:t>—</a:t>
            </a:r>
            <a:r>
              <a:rPr lang="zh-CN" altLang="en-US" dirty="0"/>
              <a:t>飞桨</a:t>
            </a:r>
            <a:endParaRPr lang="en-US" altLang="zh-CN" dirty="0"/>
          </a:p>
          <a:p>
            <a:endParaRPr lang="en-US" altLang="zh-CN" dirty="0"/>
          </a:p>
          <a:p>
            <a:r>
              <a:rPr lang="zh-CN" altLang="en-US" dirty="0"/>
              <a:t>驭势科技无人驾驶</a:t>
            </a:r>
            <a:endParaRPr lang="en-US" altLang="zh-CN" dirty="0"/>
          </a:p>
          <a:p>
            <a:endParaRPr lang="en-US" altLang="zh-CN" dirty="0"/>
          </a:p>
          <a:p>
            <a:r>
              <a:rPr lang="zh-CN" altLang="en-US" dirty="0"/>
              <a:t>科大讯飞语音识别</a:t>
            </a:r>
            <a:endParaRPr lang="en-US" altLang="zh-CN" dirty="0"/>
          </a:p>
          <a:p>
            <a:endParaRPr lang="en-US" altLang="zh-CN" dirty="0"/>
          </a:p>
          <a:p>
            <a:r>
              <a:rPr lang="zh-CN" altLang="en-US" dirty="0"/>
              <a:t>中科院自动化所指纹识别，车牌识别</a:t>
            </a:r>
            <a:endParaRPr lang="en-US" altLang="zh-CN" dirty="0"/>
          </a:p>
          <a:p>
            <a:endParaRPr lang="zh-CN" altLang="en-US" dirty="0"/>
          </a:p>
          <a:p>
            <a:pPr marL="0" indent="0">
              <a:buNone/>
            </a:pPr>
            <a:endParaRPr lang="zh-CN" altLang="en-US" dirty="0"/>
          </a:p>
        </p:txBody>
      </p:sp>
      <p:sp>
        <p:nvSpPr>
          <p:cNvPr id="4" name="日期占位符 3">
            <a:extLst>
              <a:ext uri="{FF2B5EF4-FFF2-40B4-BE49-F238E27FC236}">
                <a16:creationId xmlns:a16="http://schemas.microsoft.com/office/drawing/2014/main" id="{E85CCCC9-614F-4159-9E6D-A9DC96EDC5E6}"/>
              </a:ext>
            </a:extLst>
          </p:cNvPr>
          <p:cNvSpPr>
            <a:spLocks noGrp="1"/>
          </p:cNvSpPr>
          <p:nvPr>
            <p:ph type="dt" sz="half" idx="10"/>
          </p:nvPr>
        </p:nvSpPr>
        <p:spPr/>
        <p:txBody>
          <a:bodyPr/>
          <a:lstStyle/>
          <a:p>
            <a:pPr>
              <a:defRPr/>
            </a:pPr>
            <a:fld id="{4AF8C312-2253-423F-BDC2-17F4903210D8}" type="datetime1">
              <a:rPr lang="zh-CN" altLang="en-US" smtClean="0"/>
              <a:pPr>
                <a:defRPr/>
              </a:pPr>
              <a:t>2021/9/27</a:t>
            </a:fld>
            <a:endParaRPr lang="zh-CN" altLang="zh-CN"/>
          </a:p>
        </p:txBody>
      </p:sp>
      <p:sp>
        <p:nvSpPr>
          <p:cNvPr id="5" name="灯片编号占位符 4">
            <a:extLst>
              <a:ext uri="{FF2B5EF4-FFF2-40B4-BE49-F238E27FC236}">
                <a16:creationId xmlns:a16="http://schemas.microsoft.com/office/drawing/2014/main" id="{3248E944-6C37-48B1-9CE4-00EC631D3762}"/>
              </a:ext>
            </a:extLst>
          </p:cNvPr>
          <p:cNvSpPr>
            <a:spLocks noGrp="1"/>
          </p:cNvSpPr>
          <p:nvPr>
            <p:ph type="sldNum" sz="quarter" idx="12"/>
          </p:nvPr>
        </p:nvSpPr>
        <p:spPr/>
        <p:txBody>
          <a:bodyPr/>
          <a:lstStyle/>
          <a:p>
            <a:pPr>
              <a:defRPr/>
            </a:pPr>
            <a:fld id="{D14159C9-A2ED-4ECB-97AE-7DDE9C3EAAC2}" type="slidenum">
              <a:rPr lang="en-US" altLang="zh-CN" smtClean="0"/>
              <a:pPr>
                <a:defRPr/>
              </a:pPr>
              <a:t>40</a:t>
            </a:fld>
            <a:endParaRPr lang="en-US" altLang="zh-CN"/>
          </a:p>
        </p:txBody>
      </p:sp>
      <p:pic>
        <p:nvPicPr>
          <p:cNvPr id="7" name="图片 6">
            <a:extLst>
              <a:ext uri="{FF2B5EF4-FFF2-40B4-BE49-F238E27FC236}">
                <a16:creationId xmlns:a16="http://schemas.microsoft.com/office/drawing/2014/main" id="{91A15CC3-4CD7-4DB8-8D05-97C4290D4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662906"/>
            <a:ext cx="2466975" cy="714375"/>
          </a:xfrm>
          <a:prstGeom prst="rect">
            <a:avLst/>
          </a:prstGeom>
        </p:spPr>
      </p:pic>
      <p:pic>
        <p:nvPicPr>
          <p:cNvPr id="11" name="图片 10">
            <a:extLst>
              <a:ext uri="{FF2B5EF4-FFF2-40B4-BE49-F238E27FC236}">
                <a16:creationId xmlns:a16="http://schemas.microsoft.com/office/drawing/2014/main" id="{FB82B336-5E29-40DE-8893-D4AE65F377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124" y="4364678"/>
            <a:ext cx="2590800" cy="790575"/>
          </a:xfrm>
          <a:prstGeom prst="rect">
            <a:avLst/>
          </a:prstGeom>
        </p:spPr>
      </p:pic>
    </p:spTree>
    <p:extLst>
      <p:ext uri="{BB962C8B-B14F-4D97-AF65-F5344CB8AC3E}">
        <p14:creationId xmlns:p14="http://schemas.microsoft.com/office/powerpoint/2010/main" val="13883190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ABF127F5-42DD-4291-BF77-39EC59DBBE78}" type="datetime1">
              <a:rPr lang="zh-CN" altLang="en-US" smtClean="0"/>
              <a:pPr>
                <a:defRPr/>
              </a:pPr>
              <a:t>2021/9/27</a:t>
            </a:fld>
            <a:endParaRPr lang="zh-CN" altLang="zh-CN"/>
          </a:p>
        </p:txBody>
      </p:sp>
      <p:sp>
        <p:nvSpPr>
          <p:cNvPr id="5" name="灯片编号占位符 4"/>
          <p:cNvSpPr>
            <a:spLocks noGrp="1"/>
          </p:cNvSpPr>
          <p:nvPr>
            <p:ph type="sldNum" sz="quarter" idx="12"/>
          </p:nvPr>
        </p:nvSpPr>
        <p:spPr/>
        <p:txBody>
          <a:bodyPr/>
          <a:lstStyle/>
          <a:p>
            <a:pPr>
              <a:defRPr/>
            </a:pPr>
            <a:fld id="{AB3DEE7F-A75C-4443-A97E-2859532B4606}" type="slidenum">
              <a:rPr lang="en-US" altLang="zh-CN" smtClean="0"/>
              <a:pPr>
                <a:defRPr/>
              </a:pPr>
              <a:t>41</a:t>
            </a:fld>
            <a:endParaRPr lang="en-US" altLang="zh-CN"/>
          </a:p>
        </p:txBody>
      </p:sp>
      <p:pic>
        <p:nvPicPr>
          <p:cNvPr id="6" name="图片 5"/>
          <p:cNvPicPr>
            <a:picLocks noChangeAspect="1"/>
          </p:cNvPicPr>
          <p:nvPr/>
        </p:nvPicPr>
        <p:blipFill>
          <a:blip r:embed="rId2"/>
          <a:stretch>
            <a:fillRect/>
          </a:stretch>
        </p:blipFill>
        <p:spPr>
          <a:xfrm>
            <a:off x="76201" y="228600"/>
            <a:ext cx="9007976" cy="5029200"/>
          </a:xfrm>
          <a:prstGeom prst="rect">
            <a:avLst/>
          </a:prstGeom>
        </p:spPr>
      </p:pic>
      <p:sp>
        <p:nvSpPr>
          <p:cNvPr id="7" name="矩形 6"/>
          <p:cNvSpPr/>
          <p:nvPr/>
        </p:nvSpPr>
        <p:spPr>
          <a:xfrm>
            <a:off x="381000" y="5352757"/>
            <a:ext cx="8381999" cy="923330"/>
          </a:xfrm>
          <a:prstGeom prst="rect">
            <a:avLst/>
          </a:prstGeom>
        </p:spPr>
        <p:txBody>
          <a:bodyPr wrap="square">
            <a:spAutoFit/>
          </a:bodyPr>
          <a:lstStyle/>
          <a:p>
            <a:r>
              <a:rPr lang="zh-CN" altLang="en-US" b="1" dirty="0">
                <a:solidFill>
                  <a:srgbClr val="0080FF"/>
                </a:solidFill>
                <a:latin typeface="Helvetica Neue"/>
              </a:rPr>
              <a:t>飞桨</a:t>
            </a:r>
            <a:r>
              <a:rPr lang="en-US" altLang="zh-CN" b="1" dirty="0">
                <a:solidFill>
                  <a:srgbClr val="0080FF"/>
                </a:solidFill>
                <a:latin typeface="Helvetica Neue"/>
              </a:rPr>
              <a:t>(</a:t>
            </a:r>
            <a:r>
              <a:rPr lang="en-US" altLang="zh-CN" b="1" dirty="0" err="1">
                <a:solidFill>
                  <a:srgbClr val="0080FF"/>
                </a:solidFill>
                <a:latin typeface="Helvetica Neue"/>
              </a:rPr>
              <a:t>PaddlePaddle</a:t>
            </a:r>
            <a:r>
              <a:rPr lang="en-US" altLang="zh-CN" b="1" dirty="0">
                <a:solidFill>
                  <a:srgbClr val="0080FF"/>
                </a:solidFill>
                <a:latin typeface="Helvetica Neue"/>
              </a:rPr>
              <a:t>)</a:t>
            </a:r>
            <a:r>
              <a:rPr lang="zh-CN" altLang="en-US" b="1" dirty="0">
                <a:solidFill>
                  <a:srgbClr val="333333"/>
                </a:solidFill>
                <a:latin typeface="Helvetica Neue"/>
              </a:rPr>
              <a:t>是集</a:t>
            </a:r>
            <a:r>
              <a:rPr lang="zh-CN" altLang="en-US" b="1" dirty="0">
                <a:solidFill>
                  <a:srgbClr val="333333"/>
                </a:solidFill>
                <a:latin typeface="-apple-system"/>
              </a:rPr>
              <a:t>深度学习</a:t>
            </a:r>
            <a:r>
              <a:rPr lang="zh-CN" altLang="en-US" b="1" dirty="0">
                <a:solidFill>
                  <a:srgbClr val="333333"/>
                </a:solidFill>
                <a:latin typeface="Helvetica Neue"/>
              </a:rPr>
              <a:t>核心框架、工具组件和服务平台为一体的技术先进、功能完备的开源深度学习平台，已被中国企业广泛</a:t>
            </a:r>
            <a:r>
              <a:rPr lang="zh-CN" altLang="en-US" b="1" dirty="0" smtClean="0">
                <a:solidFill>
                  <a:srgbClr val="333333"/>
                </a:solidFill>
                <a:latin typeface="Helvetica Neue"/>
              </a:rPr>
              <a:t>使用。</a:t>
            </a:r>
            <a:r>
              <a:rPr lang="zh-CN" altLang="en-US" b="1" dirty="0">
                <a:solidFill>
                  <a:srgbClr val="333333"/>
                </a:solidFill>
                <a:latin typeface="Helvetica Neue"/>
              </a:rPr>
              <a:t>提供丰富的官方支持</a:t>
            </a:r>
            <a:r>
              <a:rPr lang="zh-CN" altLang="en-US" b="1" dirty="0">
                <a:solidFill>
                  <a:srgbClr val="333333"/>
                </a:solidFill>
                <a:latin typeface="-apple-system"/>
              </a:rPr>
              <a:t>模型集合</a:t>
            </a:r>
            <a:r>
              <a:rPr lang="zh-CN" altLang="en-US" b="1" dirty="0">
                <a:solidFill>
                  <a:srgbClr val="333333"/>
                </a:solidFill>
                <a:latin typeface="Helvetica Neue"/>
              </a:rPr>
              <a:t>，并推出全类型的高性能部署和集成方案供开发者使用。</a:t>
            </a:r>
            <a:endParaRPr lang="zh-CN" altLang="en-US" b="1" dirty="0"/>
          </a:p>
        </p:txBody>
      </p:sp>
    </p:spTree>
    <p:extLst>
      <p:ext uri="{BB962C8B-B14F-4D97-AF65-F5344CB8AC3E}">
        <p14:creationId xmlns:p14="http://schemas.microsoft.com/office/powerpoint/2010/main" val="41287522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驭势科技</a:t>
            </a:r>
          </a:p>
        </p:txBody>
      </p:sp>
      <p:sp>
        <p:nvSpPr>
          <p:cNvPr id="3" name="内容占位符 2"/>
          <p:cNvSpPr>
            <a:spLocks noGrp="1"/>
          </p:cNvSpPr>
          <p:nvPr>
            <p:ph idx="1"/>
          </p:nvPr>
        </p:nvSpPr>
        <p:spPr>
          <a:xfrm>
            <a:off x="609600" y="1600200"/>
            <a:ext cx="5257800" cy="4498975"/>
          </a:xfrm>
        </p:spPr>
        <p:txBody>
          <a:bodyPr/>
          <a:lstStyle/>
          <a:p>
            <a:r>
              <a:rPr lang="zh-CN" altLang="en-US" sz="2400" dirty="0"/>
              <a:t>驭势科技成立于</a:t>
            </a:r>
            <a:r>
              <a:rPr lang="en-US" altLang="zh-CN" sz="2400" dirty="0"/>
              <a:t>2016</a:t>
            </a:r>
            <a:r>
              <a:rPr lang="zh-CN" altLang="en-US" sz="2400" dirty="0"/>
              <a:t>年</a:t>
            </a:r>
            <a:r>
              <a:rPr lang="en-US" altLang="zh-CN" sz="2400" dirty="0"/>
              <a:t>2</a:t>
            </a:r>
            <a:r>
              <a:rPr lang="zh-CN" altLang="en-US" sz="2400" dirty="0" smtClean="0"/>
              <a:t>月，驭</a:t>
            </a:r>
            <a:r>
              <a:rPr lang="zh-CN" altLang="en-US" sz="2400" dirty="0"/>
              <a:t>势科技</a:t>
            </a:r>
            <a:r>
              <a:rPr lang="en-US" altLang="zh-CN" sz="2400" dirty="0"/>
              <a:t>UISEE</a:t>
            </a:r>
            <a:r>
              <a:rPr lang="zh-CN" altLang="en-US" sz="2400" dirty="0"/>
              <a:t>是中国领先的自动驾驶公司，致力于为全行业、全场景提供</a:t>
            </a:r>
            <a:r>
              <a:rPr lang="en-US" altLang="zh-CN" sz="2400" dirty="0"/>
              <a:t>AI</a:t>
            </a:r>
            <a:r>
              <a:rPr lang="zh-CN" altLang="en-US" sz="2400" dirty="0"/>
              <a:t>驾驶服务</a:t>
            </a:r>
            <a:r>
              <a:rPr lang="en-US" altLang="zh-CN" sz="2400" dirty="0"/>
              <a:t>,</a:t>
            </a:r>
            <a:r>
              <a:rPr lang="zh-CN" altLang="en-US" sz="2400" dirty="0"/>
              <a:t>做赋能出行和物流新生态的</a:t>
            </a:r>
            <a:r>
              <a:rPr lang="en-US" altLang="zh-CN" sz="2400" dirty="0"/>
              <a:t>AI</a:t>
            </a:r>
            <a:r>
              <a:rPr lang="zh-CN" altLang="en-US" sz="2400" dirty="0"/>
              <a:t>驾驶员</a:t>
            </a:r>
            <a:r>
              <a:rPr lang="zh-CN" altLang="en-US" sz="2400" dirty="0" smtClean="0"/>
              <a:t>。</a:t>
            </a:r>
            <a:endParaRPr lang="en-US" altLang="zh-CN" sz="2400" dirty="0" smtClean="0"/>
          </a:p>
          <a:p>
            <a:r>
              <a:rPr lang="zh-CN" altLang="en-US" sz="2400" dirty="0" smtClean="0"/>
              <a:t>驭</a:t>
            </a:r>
            <a:r>
              <a:rPr lang="zh-CN" altLang="en-US" sz="2400" dirty="0"/>
              <a:t>势科技团队由前英特尔中国研究院院长、首席工程师吴甘沙领衔，多位学术界人工智能顶级专家以及来自全球知名学府与企业界的精英人才共同组成。</a:t>
            </a:r>
          </a:p>
        </p:txBody>
      </p:sp>
      <p:sp>
        <p:nvSpPr>
          <p:cNvPr id="4" name="日期占位符 3"/>
          <p:cNvSpPr>
            <a:spLocks noGrp="1"/>
          </p:cNvSpPr>
          <p:nvPr>
            <p:ph type="dt" sz="half" idx="10"/>
          </p:nvPr>
        </p:nvSpPr>
        <p:spPr/>
        <p:txBody>
          <a:bodyPr/>
          <a:lstStyle/>
          <a:p>
            <a:pPr>
              <a:defRPr/>
            </a:pPr>
            <a:fld id="{ABF127F5-42DD-4291-BF77-39EC59DBBE78}" type="datetime1">
              <a:rPr lang="zh-CN" altLang="en-US" smtClean="0"/>
              <a:pPr>
                <a:defRPr/>
              </a:pPr>
              <a:t>2021/9/27</a:t>
            </a:fld>
            <a:endParaRPr lang="zh-CN" altLang="zh-CN"/>
          </a:p>
        </p:txBody>
      </p:sp>
      <p:sp>
        <p:nvSpPr>
          <p:cNvPr id="5" name="灯片编号占位符 4"/>
          <p:cNvSpPr>
            <a:spLocks noGrp="1"/>
          </p:cNvSpPr>
          <p:nvPr>
            <p:ph type="sldNum" sz="quarter" idx="12"/>
          </p:nvPr>
        </p:nvSpPr>
        <p:spPr/>
        <p:txBody>
          <a:bodyPr/>
          <a:lstStyle/>
          <a:p>
            <a:pPr>
              <a:defRPr/>
            </a:pPr>
            <a:fld id="{AB3DEE7F-A75C-4443-A97E-2859532B4606}" type="slidenum">
              <a:rPr lang="en-US" altLang="zh-CN" smtClean="0"/>
              <a:pPr>
                <a:defRPr/>
              </a:pPr>
              <a:t>42</a:t>
            </a:fld>
            <a:endParaRPr lang="en-US" altLang="zh-CN"/>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3581400"/>
            <a:ext cx="2077691" cy="2746374"/>
          </a:xfrm>
          <a:prstGeom prst="rect">
            <a:avLst/>
          </a:prstGeom>
        </p:spPr>
      </p:pic>
      <p:pic>
        <p:nvPicPr>
          <p:cNvPr id="8" name="图片 7"/>
          <p:cNvPicPr>
            <a:picLocks noChangeAspect="1"/>
          </p:cNvPicPr>
          <p:nvPr/>
        </p:nvPicPr>
        <p:blipFill>
          <a:blip r:embed="rId4"/>
          <a:stretch>
            <a:fillRect/>
          </a:stretch>
        </p:blipFill>
        <p:spPr>
          <a:xfrm>
            <a:off x="6019800" y="1447800"/>
            <a:ext cx="2986087" cy="1928812"/>
          </a:xfrm>
          <a:prstGeom prst="rect">
            <a:avLst/>
          </a:prstGeom>
        </p:spPr>
      </p:pic>
    </p:spTree>
    <p:extLst>
      <p:ext uri="{BB962C8B-B14F-4D97-AF65-F5344CB8AC3E}">
        <p14:creationId xmlns:p14="http://schemas.microsoft.com/office/powerpoint/2010/main" val="289369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科大讯飞</a:t>
            </a:r>
            <a:endParaRPr lang="zh-CN" altLang="en-US" dirty="0"/>
          </a:p>
        </p:txBody>
      </p:sp>
      <p:pic>
        <p:nvPicPr>
          <p:cNvPr id="6" name="科大讯飞">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530" y="1905000"/>
            <a:ext cx="9101470" cy="3352800"/>
          </a:xfrm>
        </p:spPr>
      </p:pic>
      <p:sp>
        <p:nvSpPr>
          <p:cNvPr id="4" name="日期占位符 3"/>
          <p:cNvSpPr>
            <a:spLocks noGrp="1"/>
          </p:cNvSpPr>
          <p:nvPr>
            <p:ph type="dt" sz="half" idx="10"/>
          </p:nvPr>
        </p:nvSpPr>
        <p:spPr/>
        <p:txBody>
          <a:bodyPr/>
          <a:lstStyle/>
          <a:p>
            <a:pPr>
              <a:defRPr/>
            </a:pPr>
            <a:fld id="{ABF127F5-42DD-4291-BF77-39EC59DBBE78}" type="datetime1">
              <a:rPr lang="zh-CN" altLang="en-US" smtClean="0"/>
              <a:pPr>
                <a:defRPr/>
              </a:pPr>
              <a:t>2021/9/27</a:t>
            </a:fld>
            <a:endParaRPr lang="zh-CN" altLang="zh-CN"/>
          </a:p>
        </p:txBody>
      </p:sp>
      <p:sp>
        <p:nvSpPr>
          <p:cNvPr id="5" name="灯片编号占位符 4"/>
          <p:cNvSpPr>
            <a:spLocks noGrp="1"/>
          </p:cNvSpPr>
          <p:nvPr>
            <p:ph type="sldNum" sz="quarter" idx="12"/>
          </p:nvPr>
        </p:nvSpPr>
        <p:spPr/>
        <p:txBody>
          <a:bodyPr/>
          <a:lstStyle/>
          <a:p>
            <a:pPr>
              <a:defRPr/>
            </a:pPr>
            <a:fld id="{AB3DEE7F-A75C-4443-A97E-2859532B4606}" type="slidenum">
              <a:rPr lang="en-US" altLang="zh-CN" smtClean="0"/>
              <a:pPr>
                <a:defRPr/>
              </a:pPr>
              <a:t>43</a:t>
            </a:fld>
            <a:endParaRPr lang="en-US" altLang="zh-CN"/>
          </a:p>
        </p:txBody>
      </p:sp>
    </p:spTree>
    <p:extLst>
      <p:ext uri="{BB962C8B-B14F-4D97-AF65-F5344CB8AC3E}">
        <p14:creationId xmlns:p14="http://schemas.microsoft.com/office/powerpoint/2010/main" val="5282873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Rot="1" noChangeArrowheads="1"/>
          </p:cNvSpPr>
          <p:nvPr>
            <p:ph type="ctrTitle"/>
          </p:nvPr>
        </p:nvSpPr>
        <p:spPr/>
        <p:txBody>
          <a:bodyPr/>
          <a:lstStyle/>
          <a:p>
            <a:pPr eaLnBrk="1" hangingPunct="1"/>
            <a:r>
              <a:rPr lang="zh-CN" altLang="en-US" sz="4800"/>
              <a:t>本讲到此结束，下一讲介绍</a:t>
            </a:r>
            <a:br>
              <a:rPr lang="zh-CN" altLang="en-US" sz="4800"/>
            </a:br>
            <a:r>
              <a:rPr lang="zh-CN" altLang="en-US" sz="4800"/>
              <a:t>聚类分析的其他算法。</a:t>
            </a:r>
          </a:p>
        </p:txBody>
      </p:sp>
      <p:sp>
        <p:nvSpPr>
          <p:cNvPr id="40963" name="Rectangle 5"/>
          <p:cNvSpPr>
            <a:spLocks noGrp="1" noRot="1" noChangeArrowheads="1"/>
          </p:cNvSpPr>
          <p:nvPr>
            <p:ph type="subTitle" idx="1"/>
          </p:nvPr>
        </p:nvSpPr>
        <p:spPr/>
        <p:txBody>
          <a:bodyPr/>
          <a:lstStyle/>
          <a:p>
            <a:pPr eaLnBrk="1" hangingPunct="1"/>
            <a:endParaRPr lang="zh-CN" altLang="zh-C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3"/>
          <p:cNvSpPr>
            <a:spLocks noGrp="1"/>
          </p:cNvSpPr>
          <p:nvPr>
            <p:ph type="dt" sz="quarter" idx="10"/>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1FB34CB-A6A3-4C40-8C12-2E1AD0597993}" type="datetime1">
              <a:rPr lang="zh-CN" altLang="en-US" smtClean="0"/>
              <a:pPr eaLnBrk="1" hangingPunct="1"/>
              <a:t>2021/9/27</a:t>
            </a:fld>
            <a:endParaRPr lang="zh-CN" altLang="zh-CN"/>
          </a:p>
        </p:txBody>
      </p:sp>
      <p:sp>
        <p:nvSpPr>
          <p:cNvPr id="7171" name="Slide Number Placeholder 5"/>
          <p:cNvSpPr>
            <a:spLocks noGrp="1"/>
          </p:cNvSpPr>
          <p:nvPr>
            <p:ph type="sldNum" sz="quarter" idx="12"/>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AEF307F-03AB-4168-98CF-4ED57E290BB2}" type="slidenum">
              <a:rPr lang="en-US" altLang="zh-CN" smtClean="0"/>
              <a:pPr eaLnBrk="1" hangingPunct="1"/>
              <a:t>5</a:t>
            </a:fld>
            <a:endParaRPr lang="en-US" altLang="zh-CN"/>
          </a:p>
        </p:txBody>
      </p:sp>
      <p:sp>
        <p:nvSpPr>
          <p:cNvPr id="7172" name="Rectangle 2"/>
          <p:cNvSpPr>
            <a:spLocks noGrp="1" noRot="1" noChangeArrowheads="1"/>
          </p:cNvSpPr>
          <p:nvPr>
            <p:ph type="title"/>
          </p:nvPr>
        </p:nvSpPr>
        <p:spPr/>
        <p:txBody>
          <a:bodyPr/>
          <a:lstStyle/>
          <a:p>
            <a:pPr eaLnBrk="1" hangingPunct="1"/>
            <a:r>
              <a:rPr lang="zh-CN" altLang="en-US"/>
              <a:t>聚类分析的概念</a:t>
            </a:r>
          </a:p>
        </p:txBody>
      </p:sp>
      <p:sp>
        <p:nvSpPr>
          <p:cNvPr id="71683" name="Rectangle 3"/>
          <p:cNvSpPr>
            <a:spLocks noGrp="1" noRot="1" noChangeArrowheads="1"/>
          </p:cNvSpPr>
          <p:nvPr>
            <p:ph type="body" idx="1"/>
          </p:nvPr>
        </p:nvSpPr>
        <p:spPr/>
        <p:txBody>
          <a:bodyPr/>
          <a:lstStyle/>
          <a:p>
            <a:pPr eaLnBrk="1" hangingPunct="1">
              <a:lnSpc>
                <a:spcPct val="90000"/>
              </a:lnSpc>
            </a:pPr>
            <a:r>
              <a:rPr lang="zh-CN" altLang="en-US" sz="2400" dirty="0"/>
              <a:t>非监督分类</a:t>
            </a:r>
            <a:r>
              <a:rPr lang="en-US" altLang="zh-CN" sz="2400" dirty="0"/>
              <a:t>		</a:t>
            </a:r>
            <a:r>
              <a:rPr lang="zh-CN" altLang="en-US" sz="2400" dirty="0"/>
              <a:t>物以类聚，人以群分</a:t>
            </a:r>
            <a:endParaRPr lang="en-US" altLang="zh-CN" sz="2400" dirty="0"/>
          </a:p>
          <a:p>
            <a:pPr eaLnBrk="1" hangingPunct="1">
              <a:lnSpc>
                <a:spcPct val="90000"/>
              </a:lnSpc>
            </a:pPr>
            <a:r>
              <a:rPr lang="zh-CN" altLang="en-US" sz="2400" dirty="0"/>
              <a:t>距离的理解</a:t>
            </a:r>
          </a:p>
          <a:p>
            <a:pPr lvl="1" eaLnBrk="1" hangingPunct="1">
              <a:lnSpc>
                <a:spcPct val="90000"/>
              </a:lnSpc>
            </a:pPr>
            <a:r>
              <a:rPr lang="zh-CN" altLang="en-US" sz="2000" dirty="0"/>
              <a:t>距离：</a:t>
            </a:r>
            <a:r>
              <a:rPr lang="en-US" altLang="zh-CN" sz="2000" dirty="0"/>
              <a:t>Distance, Metric</a:t>
            </a:r>
            <a:r>
              <a:rPr lang="zh-CN" altLang="en-US" sz="2000" dirty="0"/>
              <a:t>。</a:t>
            </a:r>
          </a:p>
          <a:p>
            <a:pPr lvl="1" eaLnBrk="1" hangingPunct="1">
              <a:lnSpc>
                <a:spcPct val="90000"/>
              </a:lnSpc>
            </a:pPr>
            <a:r>
              <a:rPr lang="zh-CN" altLang="en-US" sz="2000" dirty="0"/>
              <a:t>模式样本的特征值        数量        特征向量</a:t>
            </a:r>
          </a:p>
          <a:p>
            <a:pPr eaLnBrk="1" hangingPunct="1">
              <a:lnSpc>
                <a:spcPct val="90000"/>
              </a:lnSpc>
            </a:pPr>
            <a:r>
              <a:rPr lang="zh-CN" altLang="en-US" sz="2400" dirty="0"/>
              <a:t>合适的特征</a:t>
            </a:r>
          </a:p>
          <a:p>
            <a:pPr lvl="1" eaLnBrk="1" hangingPunct="1">
              <a:lnSpc>
                <a:spcPct val="90000"/>
              </a:lnSpc>
            </a:pPr>
            <a:r>
              <a:rPr lang="zh-CN" altLang="en-US" sz="2000" dirty="0"/>
              <a:t>使得模式样本点的分布呈现一定的规律</a:t>
            </a:r>
          </a:p>
          <a:p>
            <a:pPr lvl="1" eaLnBrk="1" hangingPunct="1">
              <a:lnSpc>
                <a:spcPct val="90000"/>
              </a:lnSpc>
            </a:pPr>
            <a:r>
              <a:rPr lang="zh-CN" altLang="en-US" sz="2000" dirty="0"/>
              <a:t>不好的特征：围棋子的大小</a:t>
            </a:r>
          </a:p>
          <a:p>
            <a:pPr eaLnBrk="1" hangingPunct="1">
              <a:lnSpc>
                <a:spcPct val="90000"/>
              </a:lnSpc>
            </a:pPr>
            <a:r>
              <a:rPr lang="zh-CN" altLang="en-US" sz="2400" dirty="0"/>
              <a:t>聚类分析中的两个问题</a:t>
            </a:r>
          </a:p>
          <a:p>
            <a:pPr lvl="1" eaLnBrk="1" hangingPunct="1">
              <a:lnSpc>
                <a:spcPct val="90000"/>
              </a:lnSpc>
            </a:pPr>
            <a:r>
              <a:rPr lang="zh-CN" altLang="en-US" sz="2000" dirty="0"/>
              <a:t>特征的选择。略去多余的特征。</a:t>
            </a:r>
          </a:p>
          <a:p>
            <a:pPr lvl="1" eaLnBrk="1" hangingPunct="1">
              <a:lnSpc>
                <a:spcPct val="90000"/>
              </a:lnSpc>
            </a:pPr>
            <a:r>
              <a:rPr lang="zh-CN" altLang="en-US" sz="2000" dirty="0"/>
              <a:t>测量值的量化。</a:t>
            </a:r>
          </a:p>
          <a:p>
            <a:pPr lvl="2" eaLnBrk="1" hangingPunct="1">
              <a:lnSpc>
                <a:spcPct val="90000"/>
              </a:lnSpc>
            </a:pPr>
            <a:r>
              <a:rPr lang="zh-CN" altLang="en-US" sz="1800" dirty="0"/>
              <a:t>连续量的量化</a:t>
            </a:r>
          </a:p>
          <a:p>
            <a:pPr lvl="2" eaLnBrk="1" hangingPunct="1">
              <a:lnSpc>
                <a:spcPct val="90000"/>
              </a:lnSpc>
            </a:pPr>
            <a:r>
              <a:rPr lang="zh-CN" altLang="en-US" sz="1800" dirty="0"/>
              <a:t>量级的数量化</a:t>
            </a:r>
          </a:p>
          <a:p>
            <a:pPr lvl="2" eaLnBrk="1" hangingPunct="1">
              <a:lnSpc>
                <a:spcPct val="90000"/>
              </a:lnSpc>
            </a:pPr>
            <a:r>
              <a:rPr lang="zh-CN" altLang="en-US" sz="1800" dirty="0"/>
              <a:t>定性的指标</a:t>
            </a:r>
          </a:p>
        </p:txBody>
      </p:sp>
      <p:sp>
        <p:nvSpPr>
          <p:cNvPr id="7174" name="AutoShape 5"/>
          <p:cNvSpPr>
            <a:spLocks noChangeArrowheads="1"/>
          </p:cNvSpPr>
          <p:nvPr/>
        </p:nvSpPr>
        <p:spPr bwMode="auto">
          <a:xfrm>
            <a:off x="4572000" y="2743200"/>
            <a:ext cx="457200" cy="228600"/>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 name="AutoShape 6"/>
          <p:cNvSpPr>
            <a:spLocks noChangeArrowheads="1"/>
          </p:cNvSpPr>
          <p:nvPr/>
        </p:nvSpPr>
        <p:spPr bwMode="auto">
          <a:xfrm>
            <a:off x="3581400" y="2743200"/>
            <a:ext cx="457200" cy="228600"/>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683">
                                            <p:txEl>
                                              <p:pRg st="4" end="4"/>
                                            </p:txEl>
                                          </p:spTgt>
                                        </p:tgtEl>
                                        <p:attrNameLst>
                                          <p:attrName>style.visibility</p:attrName>
                                        </p:attrNameLst>
                                      </p:cBhvr>
                                      <p:to>
                                        <p:strVal val="visible"/>
                                      </p:to>
                                    </p:set>
                                    <p:anim calcmode="lin" valueType="num">
                                      <p:cBhvr additive="base">
                                        <p:cTn id="7" dur="500" fill="hold"/>
                                        <p:tgtEl>
                                          <p:spTgt spid="7168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68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1683">
                                            <p:txEl>
                                              <p:pRg st="5" end="5"/>
                                            </p:txEl>
                                          </p:spTgt>
                                        </p:tgtEl>
                                        <p:attrNameLst>
                                          <p:attrName>style.visibility</p:attrName>
                                        </p:attrNameLst>
                                      </p:cBhvr>
                                      <p:to>
                                        <p:strVal val="visible"/>
                                      </p:to>
                                    </p:set>
                                    <p:anim calcmode="lin" valueType="num">
                                      <p:cBhvr additive="base">
                                        <p:cTn id="11" dur="500" fill="hold"/>
                                        <p:tgtEl>
                                          <p:spTgt spid="7168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168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1683">
                                            <p:txEl>
                                              <p:pRg st="6" end="6"/>
                                            </p:txEl>
                                          </p:spTgt>
                                        </p:tgtEl>
                                        <p:attrNameLst>
                                          <p:attrName>style.visibility</p:attrName>
                                        </p:attrNameLst>
                                      </p:cBhvr>
                                      <p:to>
                                        <p:strVal val="visible"/>
                                      </p:to>
                                    </p:set>
                                    <p:anim calcmode="lin" valueType="num">
                                      <p:cBhvr additive="base">
                                        <p:cTn id="15" dur="500" fill="hold"/>
                                        <p:tgtEl>
                                          <p:spTgt spid="7168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168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71683">
                                            <p:txEl>
                                              <p:pRg st="7" end="7"/>
                                            </p:txEl>
                                          </p:spTgt>
                                        </p:tgtEl>
                                        <p:attrNameLst>
                                          <p:attrName>style.visibility</p:attrName>
                                        </p:attrNameLst>
                                      </p:cBhvr>
                                      <p:to>
                                        <p:strVal val="visible"/>
                                      </p:to>
                                    </p:set>
                                    <p:anim calcmode="lin" valueType="num">
                                      <p:cBhvr additive="base">
                                        <p:cTn id="21" dur="500" fill="hold"/>
                                        <p:tgtEl>
                                          <p:spTgt spid="71683">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1683">
                                            <p:txEl>
                                              <p:pRg st="7" end="7"/>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1683">
                                            <p:txEl>
                                              <p:pRg st="8" end="8"/>
                                            </p:txEl>
                                          </p:spTgt>
                                        </p:tgtEl>
                                        <p:attrNameLst>
                                          <p:attrName>style.visibility</p:attrName>
                                        </p:attrNameLst>
                                      </p:cBhvr>
                                      <p:to>
                                        <p:strVal val="visible"/>
                                      </p:to>
                                    </p:set>
                                    <p:anim calcmode="lin" valueType="num">
                                      <p:cBhvr additive="base">
                                        <p:cTn id="25" dur="500" fill="hold"/>
                                        <p:tgtEl>
                                          <p:spTgt spid="7168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1683">
                                            <p:txEl>
                                              <p:pRg st="8" end="8"/>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1683">
                                            <p:txEl>
                                              <p:pRg st="9" end="9"/>
                                            </p:txEl>
                                          </p:spTgt>
                                        </p:tgtEl>
                                        <p:attrNameLst>
                                          <p:attrName>style.visibility</p:attrName>
                                        </p:attrNameLst>
                                      </p:cBhvr>
                                      <p:to>
                                        <p:strVal val="visible"/>
                                      </p:to>
                                    </p:set>
                                    <p:anim calcmode="lin" valueType="num">
                                      <p:cBhvr additive="base">
                                        <p:cTn id="29" dur="500" fill="hold"/>
                                        <p:tgtEl>
                                          <p:spTgt spid="71683">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168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71683">
                                            <p:txEl>
                                              <p:pRg st="10" end="10"/>
                                            </p:txEl>
                                          </p:spTgt>
                                        </p:tgtEl>
                                        <p:attrNameLst>
                                          <p:attrName>style.visibility</p:attrName>
                                        </p:attrNameLst>
                                      </p:cBhvr>
                                      <p:to>
                                        <p:strVal val="visible"/>
                                      </p:to>
                                    </p:set>
                                    <p:anim calcmode="lin" valueType="num">
                                      <p:cBhvr additive="base">
                                        <p:cTn id="35" dur="500" fill="hold"/>
                                        <p:tgtEl>
                                          <p:spTgt spid="71683">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1683">
                                            <p:txEl>
                                              <p:pRg st="10" end="10"/>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1683">
                                            <p:txEl>
                                              <p:pRg st="11" end="11"/>
                                            </p:txEl>
                                          </p:spTgt>
                                        </p:tgtEl>
                                        <p:attrNameLst>
                                          <p:attrName>style.visibility</p:attrName>
                                        </p:attrNameLst>
                                      </p:cBhvr>
                                      <p:to>
                                        <p:strVal val="visible"/>
                                      </p:to>
                                    </p:set>
                                    <p:anim calcmode="lin" valueType="num">
                                      <p:cBhvr additive="base">
                                        <p:cTn id="39" dur="500" fill="hold"/>
                                        <p:tgtEl>
                                          <p:spTgt spid="71683">
                                            <p:txEl>
                                              <p:pRg st="11" end="1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1683">
                                            <p:txEl>
                                              <p:pRg st="11" end="11"/>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1683">
                                            <p:txEl>
                                              <p:pRg st="12" end="12"/>
                                            </p:txEl>
                                          </p:spTgt>
                                        </p:tgtEl>
                                        <p:attrNameLst>
                                          <p:attrName>style.visibility</p:attrName>
                                        </p:attrNameLst>
                                      </p:cBhvr>
                                      <p:to>
                                        <p:strVal val="visible"/>
                                      </p:to>
                                    </p:set>
                                    <p:anim calcmode="lin" valueType="num">
                                      <p:cBhvr additive="base">
                                        <p:cTn id="43" dur="500" fill="hold"/>
                                        <p:tgtEl>
                                          <p:spTgt spid="71683">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168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4"/>
          <p:cNvSpPr>
            <a:spLocks noGrp="1"/>
          </p:cNvSpPr>
          <p:nvPr>
            <p:ph type="dt" sz="quarter" idx="10"/>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B9A12F1-FE9F-4827-B800-5CA8A2546153}" type="datetime1">
              <a:rPr lang="zh-CN" altLang="en-US" smtClean="0"/>
              <a:pPr eaLnBrk="1" hangingPunct="1"/>
              <a:t>2021/9/27</a:t>
            </a:fld>
            <a:endParaRPr lang="zh-CN" altLang="zh-CN"/>
          </a:p>
        </p:txBody>
      </p:sp>
      <p:sp>
        <p:nvSpPr>
          <p:cNvPr id="8195" name="Slide Number Placeholder 6"/>
          <p:cNvSpPr>
            <a:spLocks noGrp="1"/>
          </p:cNvSpPr>
          <p:nvPr>
            <p:ph type="sldNum" sz="quarter" idx="12"/>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90A7022-A8CF-4284-B405-87D2532572CF}" type="slidenum">
              <a:rPr lang="en-US" altLang="zh-CN" smtClean="0"/>
              <a:pPr eaLnBrk="1" hangingPunct="1"/>
              <a:t>6</a:t>
            </a:fld>
            <a:endParaRPr lang="en-US" altLang="zh-CN"/>
          </a:p>
        </p:txBody>
      </p:sp>
      <p:sp>
        <p:nvSpPr>
          <p:cNvPr id="8196" name="Rectangle 2"/>
          <p:cNvSpPr>
            <a:spLocks noGrp="1" noRot="1" noChangeArrowheads="1"/>
          </p:cNvSpPr>
          <p:nvPr>
            <p:ph type="title"/>
          </p:nvPr>
        </p:nvSpPr>
        <p:spPr/>
        <p:txBody>
          <a:bodyPr/>
          <a:lstStyle/>
          <a:p>
            <a:pPr eaLnBrk="1" hangingPunct="1"/>
            <a:r>
              <a:rPr lang="zh-CN" altLang="en-US" dirty="0"/>
              <a:t>相似性的测度</a:t>
            </a:r>
            <a:r>
              <a:rPr lang="en-US" altLang="zh-CN" dirty="0"/>
              <a:t>(Similarity Metric)</a:t>
            </a:r>
          </a:p>
        </p:txBody>
      </p:sp>
      <p:sp>
        <p:nvSpPr>
          <p:cNvPr id="8197" name="Rectangle 3"/>
          <p:cNvSpPr>
            <a:spLocks noGrp="1" noRot="1" noChangeArrowheads="1"/>
          </p:cNvSpPr>
          <p:nvPr>
            <p:ph type="body" sz="half" idx="1"/>
          </p:nvPr>
        </p:nvSpPr>
        <p:spPr>
          <a:xfrm>
            <a:off x="609600" y="1600200"/>
            <a:ext cx="8153400" cy="4498975"/>
          </a:xfrm>
        </p:spPr>
        <p:txBody>
          <a:bodyPr/>
          <a:lstStyle/>
          <a:p>
            <a:pPr eaLnBrk="1" hangingPunct="1"/>
            <a:r>
              <a:rPr lang="zh-CN" altLang="en-US" sz="2800"/>
              <a:t>距离的四条基本公理</a:t>
            </a:r>
          </a:p>
          <a:p>
            <a:pPr lvl="1" eaLnBrk="1" hangingPunct="1">
              <a:buFont typeface="Wingdings" pitchFamily="2" charset="2"/>
              <a:buNone/>
            </a:pPr>
            <a:r>
              <a:rPr lang="zh-CN" altLang="en-US" sz="2400"/>
              <a:t>设</a:t>
            </a:r>
            <a:r>
              <a:rPr lang="en-US" altLang="zh-CN" sz="2400"/>
              <a:t>P</a:t>
            </a:r>
            <a:r>
              <a:rPr lang="zh-CN" altLang="en-US" sz="2400"/>
              <a:t>表示一个点集，</a:t>
            </a:r>
            <a:r>
              <a:rPr lang="en-US" altLang="zh-CN" sz="2400"/>
              <a:t>d</a:t>
            </a:r>
            <a:r>
              <a:rPr lang="zh-CN" altLang="en-US" sz="2400"/>
              <a:t>表示距离。显然</a:t>
            </a:r>
            <a:r>
              <a:rPr lang="en-US" altLang="zh-CN" sz="2400"/>
              <a:t>d</a:t>
            </a:r>
            <a:r>
              <a:rPr lang="zh-CN" altLang="en-US" sz="2400"/>
              <a:t>是</a:t>
            </a:r>
            <a:r>
              <a:rPr lang="en-US" altLang="zh-CN" sz="2400"/>
              <a:t>P </a:t>
            </a:r>
            <a:r>
              <a:rPr lang="en-US" altLang="zh-CN" sz="2400">
                <a:cs typeface="Arial" charset="0"/>
              </a:rPr>
              <a:t>X P</a:t>
            </a:r>
            <a:r>
              <a:rPr lang="zh-CN" altLang="en-US" sz="2400">
                <a:cs typeface="Arial" charset="0"/>
              </a:rPr>
              <a:t>到</a:t>
            </a:r>
            <a:r>
              <a:rPr lang="en-US" altLang="zh-CN" sz="2400">
                <a:cs typeface="Arial" charset="0"/>
              </a:rPr>
              <a:t>[0, </a:t>
            </a:r>
            <a:r>
              <a:rPr lang="en-US" altLang="zh-CN" b="1"/>
              <a:t>∞</a:t>
            </a:r>
            <a:r>
              <a:rPr lang="en-US" altLang="zh-CN" sz="2400">
                <a:cs typeface="Arial" charset="0"/>
              </a:rPr>
              <a:t>)</a:t>
            </a:r>
            <a:r>
              <a:rPr lang="zh-CN" altLang="en-US" sz="2400">
                <a:cs typeface="Arial" charset="0"/>
              </a:rPr>
              <a:t>的函数。</a:t>
            </a:r>
          </a:p>
          <a:p>
            <a:pPr lvl="1" eaLnBrk="1" hangingPunct="1"/>
            <a:r>
              <a:rPr lang="en-US" altLang="zh-CN" sz="2400">
                <a:cs typeface="Arial" charset="0"/>
              </a:rPr>
              <a:t>d(x,y) </a:t>
            </a:r>
            <a:r>
              <a:rPr lang="en-US" altLang="zh-CN" sz="2400"/>
              <a:t>≥0</a:t>
            </a:r>
            <a:r>
              <a:rPr lang="zh-CN" altLang="en-US" sz="2400"/>
              <a:t>，对于任意的</a:t>
            </a:r>
            <a:r>
              <a:rPr lang="en-US" altLang="zh-CN" sz="2400"/>
              <a:t>x,y∈P;</a:t>
            </a:r>
          </a:p>
          <a:p>
            <a:pPr lvl="1" eaLnBrk="1" hangingPunct="1"/>
            <a:r>
              <a:rPr lang="en-US" altLang="zh-CN" sz="2400">
                <a:cs typeface="Arial" charset="0"/>
              </a:rPr>
              <a:t>d(x,y)=0</a:t>
            </a:r>
            <a:r>
              <a:rPr lang="zh-CN" altLang="en-US" sz="2400"/>
              <a:t> ，</a:t>
            </a:r>
            <a:r>
              <a:rPr lang="zh-CN" altLang="en-US" sz="2400">
                <a:cs typeface="Arial" charset="0"/>
              </a:rPr>
              <a:t>当且仅当</a:t>
            </a:r>
            <a:r>
              <a:rPr lang="en-US" altLang="zh-CN" sz="2400">
                <a:cs typeface="Arial" charset="0"/>
              </a:rPr>
              <a:t>x=y; </a:t>
            </a:r>
          </a:p>
          <a:p>
            <a:pPr lvl="1" eaLnBrk="1" hangingPunct="1"/>
            <a:r>
              <a:rPr lang="en-US" altLang="zh-CN" sz="2400">
                <a:cs typeface="Arial" charset="0"/>
              </a:rPr>
              <a:t>d(x,y) </a:t>
            </a:r>
            <a:r>
              <a:rPr lang="en-US" altLang="zh-CN" sz="2400"/>
              <a:t>=d(y,x)</a:t>
            </a:r>
            <a:r>
              <a:rPr lang="zh-CN" altLang="en-US" sz="2400"/>
              <a:t>，对于任意的</a:t>
            </a:r>
            <a:r>
              <a:rPr lang="en-US" altLang="zh-CN" sz="2400"/>
              <a:t>x,y∈P;</a:t>
            </a:r>
          </a:p>
          <a:p>
            <a:pPr lvl="1" eaLnBrk="1" hangingPunct="1"/>
            <a:r>
              <a:rPr lang="en-US" altLang="zh-CN" sz="2400">
                <a:cs typeface="Arial" charset="0"/>
              </a:rPr>
              <a:t>d(x,y) </a:t>
            </a:r>
            <a:r>
              <a:rPr lang="en-US" altLang="zh-CN" sz="2400"/>
              <a:t>≤d(x,z)+d(z,y)</a:t>
            </a:r>
            <a:r>
              <a:rPr lang="zh-CN" altLang="en-US" sz="2400"/>
              <a:t>，对于任意的</a:t>
            </a:r>
            <a:r>
              <a:rPr lang="en-US" altLang="zh-CN" sz="2400"/>
              <a:t>x,y,z∈P;</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p:cNvSpPr>
            <a:spLocks noChangeArrowheads="1"/>
          </p:cNvSpPr>
          <p:nvPr/>
        </p:nvSpPr>
        <p:spPr bwMode="auto">
          <a:xfrm>
            <a:off x="220663" y="357188"/>
            <a:ext cx="8731250" cy="1041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en-US" altLang="zh-CN" sz="2400" b="1"/>
              <a:t>1.  </a:t>
            </a:r>
            <a:r>
              <a:rPr lang="zh-CN" altLang="en-US" sz="2400" b="1"/>
              <a:t>欧氏距离（</a:t>
            </a:r>
            <a:r>
              <a:rPr lang="en-US" altLang="zh-CN" sz="2400" b="1"/>
              <a:t>Euclid</a:t>
            </a:r>
            <a:r>
              <a:rPr lang="zh-CN" altLang="en-US" sz="2400" b="1"/>
              <a:t>，欧几里德） </a:t>
            </a:r>
            <a:r>
              <a:rPr lang="en-US" altLang="zh-CN" sz="2400" b="1"/>
              <a:t>——</a:t>
            </a:r>
            <a:r>
              <a:rPr lang="zh-CN" altLang="en-US" sz="2400" b="1"/>
              <a:t>简称距离</a:t>
            </a:r>
          </a:p>
          <a:p>
            <a:pPr>
              <a:lnSpc>
                <a:spcPct val="130000"/>
              </a:lnSpc>
            </a:pPr>
            <a:r>
              <a:rPr lang="zh-CN" altLang="en-US" sz="2400"/>
              <a:t>    设</a:t>
            </a:r>
            <a:r>
              <a:rPr lang="en-US" altLang="zh-CN" sz="2400" b="1" i="1"/>
              <a:t>X</a:t>
            </a:r>
            <a:r>
              <a:rPr lang="en-US" altLang="zh-CN" sz="2400" baseline="-25000"/>
              <a:t>1</a:t>
            </a:r>
            <a:r>
              <a:rPr lang="zh-CN" altLang="en-US" sz="2400"/>
              <a:t>、</a:t>
            </a:r>
            <a:r>
              <a:rPr lang="en-US" altLang="zh-CN" sz="2400" b="1" i="1"/>
              <a:t>X</a:t>
            </a:r>
            <a:r>
              <a:rPr lang="en-US" altLang="zh-CN" sz="2400" baseline="-25000"/>
              <a:t>2</a:t>
            </a:r>
            <a:r>
              <a:rPr lang="zh-CN" altLang="en-US" sz="2400"/>
              <a:t>为两个</a:t>
            </a:r>
            <a:r>
              <a:rPr lang="en-US" altLang="zh-CN" sz="2400" i="1"/>
              <a:t>n</a:t>
            </a:r>
            <a:r>
              <a:rPr lang="zh-CN" altLang="en-US" sz="2400"/>
              <a:t>维模式样本，</a:t>
            </a:r>
          </a:p>
        </p:txBody>
      </p:sp>
      <p:graphicFrame>
        <p:nvGraphicFramePr>
          <p:cNvPr id="9219" name="Object 9"/>
          <p:cNvGraphicFramePr>
            <a:graphicFrameLocks noChangeAspect="1"/>
          </p:cNvGraphicFramePr>
          <p:nvPr/>
        </p:nvGraphicFramePr>
        <p:xfrm>
          <a:off x="1425575" y="1423988"/>
          <a:ext cx="2724150" cy="487362"/>
        </p:xfrm>
        <a:graphic>
          <a:graphicData uri="http://schemas.openxmlformats.org/presentationml/2006/ole">
            <mc:AlternateContent xmlns:mc="http://schemas.openxmlformats.org/markup-compatibility/2006">
              <mc:Choice xmlns:v="urn:schemas-microsoft-com:vml" Requires="v">
                <p:oleObj spid="_x0000_s9470" name="公式" r:id="rId3" imgW="1333500" imgH="241300" progId="Equation.3">
                  <p:embed/>
                </p:oleObj>
              </mc:Choice>
              <mc:Fallback>
                <p:oleObj name="公式" r:id="rId3" imgW="1333500" imgH="2413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575" y="1423988"/>
                        <a:ext cx="2724150" cy="487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0" name="Object 10"/>
          <p:cNvGraphicFramePr>
            <a:graphicFrameLocks noChangeAspect="1"/>
          </p:cNvGraphicFramePr>
          <p:nvPr/>
        </p:nvGraphicFramePr>
        <p:xfrm>
          <a:off x="4581525" y="1441450"/>
          <a:ext cx="3065463" cy="487363"/>
        </p:xfrm>
        <a:graphic>
          <a:graphicData uri="http://schemas.openxmlformats.org/presentationml/2006/ole">
            <mc:AlternateContent xmlns:mc="http://schemas.openxmlformats.org/markup-compatibility/2006">
              <mc:Choice xmlns:v="urn:schemas-microsoft-com:vml" Requires="v">
                <p:oleObj spid="_x0000_s9471" name="公式" r:id="rId5" imgW="1384300" imgH="241300" progId="Equation.3">
                  <p:embed/>
                </p:oleObj>
              </mc:Choice>
              <mc:Fallback>
                <p:oleObj name="公式" r:id="rId5" imgW="1384300" imgH="2413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1525" y="1441450"/>
                        <a:ext cx="3065463" cy="487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1" name="Object 11"/>
          <p:cNvGraphicFramePr>
            <a:graphicFrameLocks noChangeAspect="1"/>
          </p:cNvGraphicFramePr>
          <p:nvPr/>
        </p:nvGraphicFramePr>
        <p:xfrm>
          <a:off x="1460500" y="2533650"/>
          <a:ext cx="2820988" cy="506413"/>
        </p:xfrm>
        <a:graphic>
          <a:graphicData uri="http://schemas.openxmlformats.org/presentationml/2006/ole">
            <mc:AlternateContent xmlns:mc="http://schemas.openxmlformats.org/markup-compatibility/2006">
              <mc:Choice xmlns:v="urn:schemas-microsoft-com:vml" Requires="v">
                <p:oleObj spid="_x0000_s9472" name="公式" r:id="rId7" imgW="1422400" imgH="254000" progId="Equation.3">
                  <p:embed/>
                </p:oleObj>
              </mc:Choice>
              <mc:Fallback>
                <p:oleObj name="公式" r:id="rId7" imgW="1422400" imgH="25400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0500" y="2533650"/>
                        <a:ext cx="2820988" cy="506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2" name="Object 12"/>
          <p:cNvGraphicFramePr>
            <a:graphicFrameLocks noChangeAspect="1"/>
          </p:cNvGraphicFramePr>
          <p:nvPr/>
        </p:nvGraphicFramePr>
        <p:xfrm>
          <a:off x="4278313" y="2517775"/>
          <a:ext cx="3206750" cy="558800"/>
        </p:xfrm>
        <a:graphic>
          <a:graphicData uri="http://schemas.openxmlformats.org/presentationml/2006/ole">
            <mc:AlternateContent xmlns:mc="http://schemas.openxmlformats.org/markup-compatibility/2006">
              <mc:Choice xmlns:v="urn:schemas-microsoft-com:vml" Requires="v">
                <p:oleObj spid="_x0000_s9473" name="公式" r:id="rId9" imgW="1574800" imgH="279400" progId="Equation.3">
                  <p:embed/>
                </p:oleObj>
              </mc:Choice>
              <mc:Fallback>
                <p:oleObj name="公式" r:id="rId9" imgW="1574800" imgH="27940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8313" y="2517775"/>
                        <a:ext cx="3206750" cy="55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3" name="Object 13"/>
          <p:cNvGraphicFramePr>
            <a:graphicFrameLocks noChangeAspect="1"/>
          </p:cNvGraphicFramePr>
          <p:nvPr/>
        </p:nvGraphicFramePr>
        <p:xfrm>
          <a:off x="2809875" y="3148013"/>
          <a:ext cx="4289425" cy="587375"/>
        </p:xfrm>
        <a:graphic>
          <a:graphicData uri="http://schemas.openxmlformats.org/presentationml/2006/ole">
            <mc:AlternateContent xmlns:mc="http://schemas.openxmlformats.org/markup-compatibility/2006">
              <mc:Choice xmlns:v="urn:schemas-microsoft-com:vml" Requires="v">
                <p:oleObj spid="_x0000_s9474" name="公式" r:id="rId11" imgW="2146300" imgH="292100" progId="Equation.3">
                  <p:embed/>
                </p:oleObj>
              </mc:Choice>
              <mc:Fallback>
                <p:oleObj name="公式" r:id="rId11" imgW="2146300" imgH="29210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09875" y="3148013"/>
                        <a:ext cx="4289425" cy="58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71696" name="Rectangle 16"/>
          <p:cNvSpPr>
            <a:spLocks noChangeArrowheads="1"/>
          </p:cNvSpPr>
          <p:nvPr/>
        </p:nvSpPr>
        <p:spPr bwMode="auto">
          <a:xfrm>
            <a:off x="420688" y="4038600"/>
            <a:ext cx="8666162" cy="1516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zh-CN" altLang="en-US" sz="2400" b="1">
                <a:solidFill>
                  <a:srgbClr val="AE0A06"/>
                </a:solidFill>
              </a:rPr>
              <a:t>注意：</a:t>
            </a:r>
          </a:p>
          <a:p>
            <a:pPr>
              <a:lnSpc>
                <a:spcPct val="130000"/>
              </a:lnSpc>
            </a:pPr>
            <a:r>
              <a:rPr lang="en-US" altLang="zh-CN" sz="2400"/>
              <a:t>1</a:t>
            </a:r>
            <a:r>
              <a:rPr lang="zh-CN" altLang="en-US" sz="2400"/>
              <a:t>）各特征向量对应的维上应当是相同的物理量；</a:t>
            </a:r>
          </a:p>
          <a:p>
            <a:pPr>
              <a:lnSpc>
                <a:spcPct val="130000"/>
              </a:lnSpc>
            </a:pPr>
            <a:r>
              <a:rPr lang="zh-CN" altLang="en-US" sz="2400"/>
              <a:t>       注意物理量的单位。 </a:t>
            </a:r>
            <a:endParaRPr lang="zh-CN" altLang="en-US" sz="2400">
              <a:solidFill>
                <a:srgbClr val="AE0A06"/>
              </a:solidFill>
            </a:endParaRPr>
          </a:p>
        </p:txBody>
      </p:sp>
      <p:sp>
        <p:nvSpPr>
          <p:cNvPr id="9225" name="Rectangle 17"/>
          <p:cNvSpPr>
            <a:spLocks noChangeArrowheads="1"/>
          </p:cNvSpPr>
          <p:nvPr/>
        </p:nvSpPr>
        <p:spPr bwMode="auto">
          <a:xfrm>
            <a:off x="7029450" y="3683000"/>
            <a:ext cx="155733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1">
            <a:spAutoFit/>
          </a:bodyPr>
          <a:lstStyle/>
          <a:p>
            <a:r>
              <a:rPr lang="en-US" altLang="zh-CN" sz="2000">
                <a:solidFill>
                  <a:srgbClr val="000099"/>
                </a:solidFill>
              </a:rPr>
              <a:t> ( D_Distance )</a:t>
            </a:r>
          </a:p>
        </p:txBody>
      </p:sp>
      <p:sp>
        <p:nvSpPr>
          <p:cNvPr id="9226" name="Rectangle 18"/>
          <p:cNvSpPr>
            <a:spLocks noChangeArrowheads="1"/>
          </p:cNvSpPr>
          <p:nvPr/>
        </p:nvSpPr>
        <p:spPr bwMode="auto">
          <a:xfrm>
            <a:off x="735013" y="3609975"/>
            <a:ext cx="2819400" cy="474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1">
            <a:spAutoFit/>
          </a:bodyPr>
          <a:lstStyle/>
          <a:p>
            <a:pPr>
              <a:lnSpc>
                <a:spcPct val="130000"/>
              </a:lnSpc>
            </a:pPr>
            <a:r>
              <a:rPr lang="en-US" altLang="zh-CN" sz="2400"/>
              <a:t> </a:t>
            </a:r>
            <a:r>
              <a:rPr lang="zh-CN" altLang="en-US" sz="2400"/>
              <a:t>距离越小，越相似。</a:t>
            </a:r>
          </a:p>
        </p:txBody>
      </p:sp>
      <p:sp>
        <p:nvSpPr>
          <p:cNvPr id="9227" name="Rectangle 19"/>
          <p:cNvSpPr>
            <a:spLocks noChangeArrowheads="1"/>
          </p:cNvSpPr>
          <p:nvPr/>
        </p:nvSpPr>
        <p:spPr bwMode="auto">
          <a:xfrm>
            <a:off x="733425" y="2081213"/>
            <a:ext cx="3017838"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zh-CN" altLang="en-US" sz="2400"/>
              <a:t>欧氏距离定义为：</a:t>
            </a:r>
          </a:p>
        </p:txBody>
      </p:sp>
      <p:sp>
        <p:nvSpPr>
          <p:cNvPr id="71703" name="Rectangle 23"/>
          <p:cNvSpPr>
            <a:spLocks noChangeArrowheads="1"/>
          </p:cNvSpPr>
          <p:nvPr/>
        </p:nvSpPr>
        <p:spPr bwMode="auto">
          <a:xfrm>
            <a:off x="357188" y="5561013"/>
            <a:ext cx="8353425" cy="949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1">
            <a:spAutoFit/>
          </a:bodyPr>
          <a:lstStyle/>
          <a:p>
            <a:pPr>
              <a:lnSpc>
                <a:spcPct val="130000"/>
              </a:lnSpc>
            </a:pPr>
            <a:r>
              <a:rPr lang="en-US" altLang="zh-CN" sz="2400" dirty="0"/>
              <a:t>        </a:t>
            </a:r>
            <a:r>
              <a:rPr lang="zh-CN" altLang="en-US" sz="2400" dirty="0"/>
              <a:t>某些维上物理量采用的单位发生变化，会导致对同样的点集出现不同聚类结果的现象。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696"/>
                                        </p:tgtEl>
                                        <p:attrNameLst>
                                          <p:attrName>style.visibility</p:attrName>
                                        </p:attrNameLst>
                                      </p:cBhvr>
                                      <p:to>
                                        <p:strVal val="visible"/>
                                      </p:to>
                                    </p:set>
                                    <p:animEffect transition="in" filter="fade">
                                      <p:cBhvr>
                                        <p:cTn id="7" dur="500"/>
                                        <p:tgtEl>
                                          <p:spTgt spid="716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703"/>
                                        </p:tgtEl>
                                        <p:attrNameLst>
                                          <p:attrName>style.visibility</p:attrName>
                                        </p:attrNameLst>
                                      </p:cBhvr>
                                      <p:to>
                                        <p:strVal val="visible"/>
                                      </p:to>
                                    </p:set>
                                    <p:animEffect transition="in" filter="fade">
                                      <p:cBhvr>
                                        <p:cTn id="10" dur="500"/>
                                        <p:tgtEl>
                                          <p:spTgt spid="71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6" grpId="0"/>
      <p:bldP spid="717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50"/>
          <p:cNvSpPr>
            <a:spLocks noChangeArrowheads="1"/>
          </p:cNvSpPr>
          <p:nvPr/>
        </p:nvSpPr>
        <p:spPr bwMode="auto">
          <a:xfrm>
            <a:off x="0" y="3267075"/>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243" name="Rectangle 52"/>
          <p:cNvSpPr>
            <a:spLocks noChangeArrowheads="1"/>
          </p:cNvSpPr>
          <p:nvPr/>
        </p:nvSpPr>
        <p:spPr bwMode="auto">
          <a:xfrm>
            <a:off x="0" y="3267075"/>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0244" name="Group 273"/>
          <p:cNvGrpSpPr>
            <a:grpSpLocks/>
          </p:cNvGrpSpPr>
          <p:nvPr/>
        </p:nvGrpSpPr>
        <p:grpSpPr bwMode="auto">
          <a:xfrm>
            <a:off x="3084513" y="261938"/>
            <a:ext cx="3097212" cy="3352800"/>
            <a:chOff x="1575" y="237"/>
            <a:chExt cx="1951" cy="2112"/>
          </a:xfrm>
        </p:grpSpPr>
        <p:sp>
          <p:nvSpPr>
            <p:cNvPr id="10321" name="Line 9"/>
            <p:cNvSpPr>
              <a:spLocks noChangeShapeType="1"/>
            </p:cNvSpPr>
            <p:nvPr/>
          </p:nvSpPr>
          <p:spPr bwMode="auto">
            <a:xfrm flipV="1">
              <a:off x="1717" y="420"/>
              <a:ext cx="0" cy="1544"/>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10322" name="Line 10"/>
            <p:cNvSpPr>
              <a:spLocks noChangeShapeType="1"/>
            </p:cNvSpPr>
            <p:nvPr/>
          </p:nvSpPr>
          <p:spPr bwMode="auto">
            <a:xfrm>
              <a:off x="1717" y="1964"/>
              <a:ext cx="1594"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10323" name="Line 11"/>
            <p:cNvSpPr>
              <a:spLocks noChangeShapeType="1"/>
            </p:cNvSpPr>
            <p:nvPr/>
          </p:nvSpPr>
          <p:spPr bwMode="auto">
            <a:xfrm>
              <a:off x="2725" y="733"/>
              <a:ext cx="266" cy="124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24" name="Line 12"/>
            <p:cNvSpPr>
              <a:spLocks noChangeShapeType="1"/>
            </p:cNvSpPr>
            <p:nvPr/>
          </p:nvSpPr>
          <p:spPr bwMode="auto">
            <a:xfrm flipH="1">
              <a:off x="2228" y="1887"/>
              <a:ext cx="0" cy="73"/>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25" name="Line 13"/>
            <p:cNvSpPr>
              <a:spLocks noChangeShapeType="1"/>
            </p:cNvSpPr>
            <p:nvPr/>
          </p:nvSpPr>
          <p:spPr bwMode="auto">
            <a:xfrm flipH="1">
              <a:off x="2479" y="1887"/>
              <a:ext cx="0" cy="73"/>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26" name="Line 14"/>
            <p:cNvSpPr>
              <a:spLocks noChangeShapeType="1"/>
            </p:cNvSpPr>
            <p:nvPr/>
          </p:nvSpPr>
          <p:spPr bwMode="auto">
            <a:xfrm>
              <a:off x="1712" y="1683"/>
              <a:ext cx="64"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0327" name="Line 15"/>
            <p:cNvSpPr>
              <a:spLocks noChangeShapeType="1"/>
            </p:cNvSpPr>
            <p:nvPr/>
          </p:nvSpPr>
          <p:spPr bwMode="auto">
            <a:xfrm>
              <a:off x="1722" y="1440"/>
              <a:ext cx="64"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28" name="Line 16"/>
            <p:cNvSpPr>
              <a:spLocks noChangeShapeType="1"/>
            </p:cNvSpPr>
            <p:nvPr/>
          </p:nvSpPr>
          <p:spPr bwMode="auto">
            <a:xfrm>
              <a:off x="1722" y="1196"/>
              <a:ext cx="64"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29" name="Text Box 18"/>
            <p:cNvSpPr txBox="1">
              <a:spLocks noChangeArrowheads="1"/>
            </p:cNvSpPr>
            <p:nvPr/>
          </p:nvSpPr>
          <p:spPr bwMode="auto">
            <a:xfrm>
              <a:off x="2983" y="1731"/>
              <a:ext cx="293" cy="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b(5,0)</a:t>
              </a:r>
              <a:endParaRPr lang="en-US" altLang="zh-CN"/>
            </a:p>
          </p:txBody>
        </p:sp>
        <p:sp>
          <p:nvSpPr>
            <p:cNvPr id="10330" name="Text Box 19"/>
            <p:cNvSpPr txBox="1">
              <a:spLocks noChangeArrowheads="1"/>
            </p:cNvSpPr>
            <p:nvPr/>
          </p:nvSpPr>
          <p:spPr bwMode="auto">
            <a:xfrm>
              <a:off x="2589" y="587"/>
              <a:ext cx="293" cy="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d(4,5)</a:t>
              </a:r>
              <a:endParaRPr lang="en-US" altLang="zh-CN"/>
            </a:p>
          </p:txBody>
        </p:sp>
        <p:sp>
          <p:nvSpPr>
            <p:cNvPr id="10331" name="Text Box 20"/>
            <p:cNvSpPr txBox="1">
              <a:spLocks noChangeArrowheads="1"/>
            </p:cNvSpPr>
            <p:nvPr/>
          </p:nvSpPr>
          <p:spPr bwMode="auto">
            <a:xfrm>
              <a:off x="1886" y="781"/>
              <a:ext cx="330" cy="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c(1,4)</a:t>
              </a:r>
              <a:endParaRPr lang="en-US" altLang="zh-CN"/>
            </a:p>
          </p:txBody>
        </p:sp>
        <p:sp>
          <p:nvSpPr>
            <p:cNvPr id="10332" name="Text Box 21"/>
            <p:cNvSpPr txBox="1">
              <a:spLocks noChangeArrowheads="1"/>
            </p:cNvSpPr>
            <p:nvPr/>
          </p:nvSpPr>
          <p:spPr bwMode="auto">
            <a:xfrm>
              <a:off x="1797" y="1581"/>
              <a:ext cx="287" cy="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a(0,1)</a:t>
              </a:r>
              <a:endParaRPr lang="en-US" altLang="zh-CN"/>
            </a:p>
          </p:txBody>
        </p:sp>
        <p:sp>
          <p:nvSpPr>
            <p:cNvPr id="10333" name="Line 22"/>
            <p:cNvSpPr>
              <a:spLocks noChangeShapeType="1"/>
            </p:cNvSpPr>
            <p:nvPr/>
          </p:nvSpPr>
          <p:spPr bwMode="auto">
            <a:xfrm>
              <a:off x="1719" y="722"/>
              <a:ext cx="64"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34" name="Line 23"/>
            <p:cNvSpPr>
              <a:spLocks noChangeShapeType="1"/>
            </p:cNvSpPr>
            <p:nvPr/>
          </p:nvSpPr>
          <p:spPr bwMode="auto">
            <a:xfrm>
              <a:off x="1719" y="960"/>
              <a:ext cx="64"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35" name="Line 24"/>
            <p:cNvSpPr>
              <a:spLocks noChangeShapeType="1"/>
            </p:cNvSpPr>
            <p:nvPr/>
          </p:nvSpPr>
          <p:spPr bwMode="auto">
            <a:xfrm flipH="1">
              <a:off x="1970" y="1879"/>
              <a:ext cx="0" cy="73"/>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36" name="Line 25"/>
            <p:cNvSpPr>
              <a:spLocks noChangeShapeType="1"/>
            </p:cNvSpPr>
            <p:nvPr/>
          </p:nvSpPr>
          <p:spPr bwMode="auto">
            <a:xfrm flipH="1">
              <a:off x="2742" y="1884"/>
              <a:ext cx="0" cy="73"/>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37" name="Line 26"/>
            <p:cNvSpPr>
              <a:spLocks noChangeShapeType="1"/>
            </p:cNvSpPr>
            <p:nvPr/>
          </p:nvSpPr>
          <p:spPr bwMode="auto">
            <a:xfrm flipH="1">
              <a:off x="2988" y="1889"/>
              <a:ext cx="0" cy="73"/>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38" name="Line 27"/>
            <p:cNvSpPr>
              <a:spLocks noChangeShapeType="1"/>
            </p:cNvSpPr>
            <p:nvPr/>
          </p:nvSpPr>
          <p:spPr bwMode="auto">
            <a:xfrm>
              <a:off x="1724" y="1679"/>
              <a:ext cx="1259" cy="27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39" name="Line 28"/>
            <p:cNvSpPr>
              <a:spLocks noChangeShapeType="1"/>
            </p:cNvSpPr>
            <p:nvPr/>
          </p:nvSpPr>
          <p:spPr bwMode="auto">
            <a:xfrm flipH="1">
              <a:off x="1724" y="955"/>
              <a:ext cx="271" cy="72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40" name="Line 29"/>
            <p:cNvSpPr>
              <a:spLocks noChangeShapeType="1"/>
            </p:cNvSpPr>
            <p:nvPr/>
          </p:nvSpPr>
          <p:spPr bwMode="auto">
            <a:xfrm flipV="1">
              <a:off x="1999" y="731"/>
              <a:ext cx="724" cy="223"/>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41" name="Text Box 30"/>
            <p:cNvSpPr txBox="1">
              <a:spLocks noChangeArrowheads="1"/>
            </p:cNvSpPr>
            <p:nvPr/>
          </p:nvSpPr>
          <p:spPr bwMode="auto">
            <a:xfrm>
              <a:off x="1595" y="1604"/>
              <a:ext cx="67" cy="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1</a:t>
              </a:r>
              <a:endParaRPr lang="en-US" altLang="zh-CN"/>
            </a:p>
          </p:txBody>
        </p:sp>
        <p:sp>
          <p:nvSpPr>
            <p:cNvPr id="10342" name="Text Box 31"/>
            <p:cNvSpPr txBox="1">
              <a:spLocks noChangeArrowheads="1"/>
            </p:cNvSpPr>
            <p:nvPr/>
          </p:nvSpPr>
          <p:spPr bwMode="auto">
            <a:xfrm>
              <a:off x="1585" y="1373"/>
              <a:ext cx="67" cy="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2</a:t>
              </a:r>
              <a:endParaRPr lang="en-US" altLang="zh-CN"/>
            </a:p>
          </p:txBody>
        </p:sp>
        <p:sp>
          <p:nvSpPr>
            <p:cNvPr id="10343" name="Text Box 32"/>
            <p:cNvSpPr txBox="1">
              <a:spLocks noChangeArrowheads="1"/>
            </p:cNvSpPr>
            <p:nvPr/>
          </p:nvSpPr>
          <p:spPr bwMode="auto">
            <a:xfrm>
              <a:off x="1595" y="1135"/>
              <a:ext cx="67" cy="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3</a:t>
              </a:r>
              <a:endParaRPr lang="en-US" altLang="zh-CN"/>
            </a:p>
          </p:txBody>
        </p:sp>
        <p:sp>
          <p:nvSpPr>
            <p:cNvPr id="10344" name="Text Box 33"/>
            <p:cNvSpPr txBox="1">
              <a:spLocks noChangeArrowheads="1"/>
            </p:cNvSpPr>
            <p:nvPr/>
          </p:nvSpPr>
          <p:spPr bwMode="auto">
            <a:xfrm>
              <a:off x="1590" y="902"/>
              <a:ext cx="67" cy="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4</a:t>
              </a:r>
              <a:endParaRPr lang="en-US" altLang="zh-CN"/>
            </a:p>
          </p:txBody>
        </p:sp>
        <p:sp>
          <p:nvSpPr>
            <p:cNvPr id="10345" name="Text Box 34"/>
            <p:cNvSpPr txBox="1">
              <a:spLocks noChangeArrowheads="1"/>
            </p:cNvSpPr>
            <p:nvPr/>
          </p:nvSpPr>
          <p:spPr bwMode="auto">
            <a:xfrm>
              <a:off x="1595" y="653"/>
              <a:ext cx="67" cy="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5</a:t>
              </a:r>
              <a:endParaRPr lang="en-US" altLang="zh-CN"/>
            </a:p>
          </p:txBody>
        </p:sp>
        <p:sp>
          <p:nvSpPr>
            <p:cNvPr id="10346" name="Text Box 35"/>
            <p:cNvSpPr txBox="1">
              <a:spLocks noChangeArrowheads="1"/>
            </p:cNvSpPr>
            <p:nvPr/>
          </p:nvSpPr>
          <p:spPr bwMode="auto">
            <a:xfrm>
              <a:off x="1590" y="1903"/>
              <a:ext cx="67" cy="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0</a:t>
              </a:r>
              <a:endParaRPr lang="en-US" altLang="zh-CN"/>
            </a:p>
          </p:txBody>
        </p:sp>
        <p:sp>
          <p:nvSpPr>
            <p:cNvPr id="10347" name="Text Box 36"/>
            <p:cNvSpPr txBox="1">
              <a:spLocks noChangeArrowheads="1"/>
            </p:cNvSpPr>
            <p:nvPr/>
          </p:nvSpPr>
          <p:spPr bwMode="auto">
            <a:xfrm>
              <a:off x="1924" y="1988"/>
              <a:ext cx="67" cy="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1</a:t>
              </a:r>
              <a:endParaRPr lang="en-US" altLang="zh-CN"/>
            </a:p>
          </p:txBody>
        </p:sp>
        <p:sp>
          <p:nvSpPr>
            <p:cNvPr id="10348" name="Text Box 37"/>
            <p:cNvSpPr txBox="1">
              <a:spLocks noChangeArrowheads="1"/>
            </p:cNvSpPr>
            <p:nvPr/>
          </p:nvSpPr>
          <p:spPr bwMode="auto">
            <a:xfrm>
              <a:off x="2185" y="1993"/>
              <a:ext cx="68" cy="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2</a:t>
              </a:r>
              <a:endParaRPr lang="en-US" altLang="zh-CN"/>
            </a:p>
          </p:txBody>
        </p:sp>
        <p:sp>
          <p:nvSpPr>
            <p:cNvPr id="10349" name="Text Box 38"/>
            <p:cNvSpPr txBox="1">
              <a:spLocks noChangeArrowheads="1"/>
            </p:cNvSpPr>
            <p:nvPr/>
          </p:nvSpPr>
          <p:spPr bwMode="auto">
            <a:xfrm>
              <a:off x="2441" y="1988"/>
              <a:ext cx="67" cy="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3</a:t>
              </a:r>
              <a:endParaRPr lang="en-US" altLang="zh-CN"/>
            </a:p>
          </p:txBody>
        </p:sp>
        <p:sp>
          <p:nvSpPr>
            <p:cNvPr id="10350" name="Text Box 39"/>
            <p:cNvSpPr txBox="1">
              <a:spLocks noChangeArrowheads="1"/>
            </p:cNvSpPr>
            <p:nvPr/>
          </p:nvSpPr>
          <p:spPr bwMode="auto">
            <a:xfrm>
              <a:off x="2712" y="1983"/>
              <a:ext cx="67" cy="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4</a:t>
              </a:r>
              <a:endParaRPr lang="en-US" altLang="zh-CN"/>
            </a:p>
          </p:txBody>
        </p:sp>
        <p:sp>
          <p:nvSpPr>
            <p:cNvPr id="10351" name="Text Box 40"/>
            <p:cNvSpPr txBox="1">
              <a:spLocks noChangeArrowheads="1"/>
            </p:cNvSpPr>
            <p:nvPr/>
          </p:nvSpPr>
          <p:spPr bwMode="auto">
            <a:xfrm>
              <a:off x="2947" y="1973"/>
              <a:ext cx="67" cy="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5</a:t>
              </a:r>
              <a:endParaRPr lang="en-US" altLang="zh-CN"/>
            </a:p>
          </p:txBody>
        </p:sp>
        <p:sp>
          <p:nvSpPr>
            <p:cNvPr id="10352" name="Line 42"/>
            <p:cNvSpPr>
              <a:spLocks noChangeShapeType="1"/>
            </p:cNvSpPr>
            <p:nvPr/>
          </p:nvSpPr>
          <p:spPr bwMode="auto">
            <a:xfrm>
              <a:off x="1714" y="722"/>
              <a:ext cx="64"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53" name="Line 43"/>
            <p:cNvSpPr>
              <a:spLocks noChangeShapeType="1"/>
            </p:cNvSpPr>
            <p:nvPr/>
          </p:nvSpPr>
          <p:spPr bwMode="auto">
            <a:xfrm>
              <a:off x="1714" y="960"/>
              <a:ext cx="64" cy="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54" name="Text Box 44"/>
            <p:cNvSpPr txBox="1">
              <a:spLocks noChangeArrowheads="1"/>
            </p:cNvSpPr>
            <p:nvPr/>
          </p:nvSpPr>
          <p:spPr bwMode="auto">
            <a:xfrm>
              <a:off x="2392" y="2105"/>
              <a:ext cx="273" cy="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a:t>(a)</a:t>
              </a:r>
            </a:p>
          </p:txBody>
        </p:sp>
        <p:graphicFrame>
          <p:nvGraphicFramePr>
            <p:cNvPr id="10355" name="Object 49"/>
            <p:cNvGraphicFramePr>
              <a:graphicFrameLocks noChangeAspect="1"/>
            </p:cNvGraphicFramePr>
            <p:nvPr/>
          </p:nvGraphicFramePr>
          <p:xfrm>
            <a:off x="3066" y="1979"/>
            <a:ext cx="460" cy="195"/>
          </p:xfrm>
          <a:graphic>
            <a:graphicData uri="http://schemas.openxmlformats.org/presentationml/2006/ole">
              <mc:AlternateContent xmlns:mc="http://schemas.openxmlformats.org/markup-compatibility/2006">
                <mc:Choice xmlns:v="urn:schemas-microsoft-com:vml" Requires="v">
                  <p:oleObj spid="_x0000_s10646" name="公式" r:id="rId4" imgW="558558" imgH="241195" progId="Equation.3">
                    <p:embed/>
                  </p:oleObj>
                </mc:Choice>
                <mc:Fallback>
                  <p:oleObj name="公式" r:id="rId4" imgW="558558" imgH="241195" progId="Equation.3">
                    <p:embed/>
                    <p:pic>
                      <p:nvPicPr>
                        <p:cNvPr id="0" name="Object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6" y="1979"/>
                          <a:ext cx="460" cy="1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56" name="Object 51"/>
            <p:cNvGraphicFramePr>
              <a:graphicFrameLocks noChangeAspect="1"/>
            </p:cNvGraphicFramePr>
            <p:nvPr/>
          </p:nvGraphicFramePr>
          <p:xfrm>
            <a:off x="1575" y="237"/>
            <a:ext cx="464" cy="196"/>
          </p:xfrm>
          <a:graphic>
            <a:graphicData uri="http://schemas.openxmlformats.org/presentationml/2006/ole">
              <mc:AlternateContent xmlns:mc="http://schemas.openxmlformats.org/markup-compatibility/2006">
                <mc:Choice xmlns:v="urn:schemas-microsoft-com:vml" Requires="v">
                  <p:oleObj spid="_x0000_s10647" name="公式" r:id="rId6" imgW="583947" imgH="241195" progId="Equation.3">
                    <p:embed/>
                  </p:oleObj>
                </mc:Choice>
                <mc:Fallback>
                  <p:oleObj name="公式" r:id="rId6" imgW="583947" imgH="241195" progId="Equation.3">
                    <p:embed/>
                    <p:pic>
                      <p:nvPicPr>
                        <p:cNvPr id="0" name="Object 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5" y="237"/>
                          <a:ext cx="464" cy="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sp>
        <p:nvSpPr>
          <p:cNvPr id="10245" name="Rectangle 135"/>
          <p:cNvSpPr>
            <a:spLocks noChangeArrowheads="1"/>
          </p:cNvSpPr>
          <p:nvPr/>
        </p:nvSpPr>
        <p:spPr bwMode="auto">
          <a:xfrm>
            <a:off x="0" y="3267075"/>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246" name="Rectangle 137"/>
          <p:cNvSpPr>
            <a:spLocks noChangeArrowheads="1"/>
          </p:cNvSpPr>
          <p:nvPr/>
        </p:nvSpPr>
        <p:spPr bwMode="auto">
          <a:xfrm>
            <a:off x="0" y="3267075"/>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247" name="Rectangle 181"/>
          <p:cNvSpPr>
            <a:spLocks noChangeArrowheads="1"/>
          </p:cNvSpPr>
          <p:nvPr/>
        </p:nvSpPr>
        <p:spPr bwMode="auto">
          <a:xfrm>
            <a:off x="0" y="3267075"/>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248" name="Rectangle 183"/>
          <p:cNvSpPr>
            <a:spLocks noChangeArrowheads="1"/>
          </p:cNvSpPr>
          <p:nvPr/>
        </p:nvSpPr>
        <p:spPr bwMode="auto">
          <a:xfrm>
            <a:off x="0" y="3267075"/>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2890" name="Rectangle 186"/>
          <p:cNvSpPr>
            <a:spLocks noChangeArrowheads="1"/>
          </p:cNvSpPr>
          <p:nvPr/>
        </p:nvSpPr>
        <p:spPr bwMode="auto">
          <a:xfrm>
            <a:off x="436563" y="6064250"/>
            <a:ext cx="83454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t>2</a:t>
            </a:r>
            <a:r>
              <a:rPr lang="zh-CN" altLang="en-US" sz="2400"/>
              <a:t>）解决方法：使特征数据标准化，使其与变量的单位无关。 </a:t>
            </a:r>
          </a:p>
        </p:txBody>
      </p:sp>
      <p:grpSp>
        <p:nvGrpSpPr>
          <p:cNvPr id="72975" name="Group 271"/>
          <p:cNvGrpSpPr>
            <a:grpSpLocks/>
          </p:cNvGrpSpPr>
          <p:nvPr/>
        </p:nvGrpSpPr>
        <p:grpSpPr bwMode="auto">
          <a:xfrm>
            <a:off x="708025" y="2360613"/>
            <a:ext cx="2949575" cy="3490912"/>
            <a:chOff x="174" y="1639"/>
            <a:chExt cx="1858" cy="2199"/>
          </a:xfrm>
        </p:grpSpPr>
        <p:sp>
          <p:nvSpPr>
            <p:cNvPr id="10285" name="Oval 189"/>
            <p:cNvSpPr>
              <a:spLocks noChangeArrowheads="1"/>
            </p:cNvSpPr>
            <p:nvPr/>
          </p:nvSpPr>
          <p:spPr bwMode="auto">
            <a:xfrm rot="6159726">
              <a:off x="496" y="2088"/>
              <a:ext cx="697" cy="381"/>
            </a:xfrm>
            <a:prstGeom prst="ellipse">
              <a:avLst/>
            </a:prstGeom>
            <a:noFill/>
            <a:ln w="9525">
              <a:solidFill>
                <a:srgbClr val="000000"/>
              </a:solidFill>
              <a:prstDash val="dash"/>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10286" name="Oval 190"/>
            <p:cNvSpPr>
              <a:spLocks noChangeArrowheads="1"/>
            </p:cNvSpPr>
            <p:nvPr/>
          </p:nvSpPr>
          <p:spPr bwMode="auto">
            <a:xfrm rot="3852687">
              <a:off x="475" y="3198"/>
              <a:ext cx="697" cy="381"/>
            </a:xfrm>
            <a:prstGeom prst="ellipse">
              <a:avLst/>
            </a:prstGeom>
            <a:noFill/>
            <a:ln w="9525">
              <a:solidFill>
                <a:srgbClr val="000000"/>
              </a:solidFill>
              <a:prstDash val="dash"/>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10287" name="Line 191"/>
            <p:cNvSpPr>
              <a:spLocks noChangeShapeType="1"/>
            </p:cNvSpPr>
            <p:nvPr/>
          </p:nvSpPr>
          <p:spPr bwMode="auto">
            <a:xfrm flipV="1">
              <a:off x="745" y="1882"/>
              <a:ext cx="0" cy="1597"/>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10288" name="Line 192"/>
            <p:cNvSpPr>
              <a:spLocks noChangeShapeType="1"/>
            </p:cNvSpPr>
            <p:nvPr/>
          </p:nvSpPr>
          <p:spPr bwMode="auto">
            <a:xfrm>
              <a:off x="745" y="3479"/>
              <a:ext cx="961"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10289" name="Line 193"/>
            <p:cNvSpPr>
              <a:spLocks noChangeShapeType="1"/>
            </p:cNvSpPr>
            <p:nvPr/>
          </p:nvSpPr>
          <p:spPr bwMode="auto">
            <a:xfrm>
              <a:off x="814" y="2191"/>
              <a:ext cx="51" cy="129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290" name="Line 194"/>
            <p:cNvSpPr>
              <a:spLocks noChangeShapeType="1"/>
            </p:cNvSpPr>
            <p:nvPr/>
          </p:nvSpPr>
          <p:spPr bwMode="auto">
            <a:xfrm flipH="1">
              <a:off x="1244" y="3399"/>
              <a:ext cx="0" cy="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291" name="Line 195"/>
            <p:cNvSpPr>
              <a:spLocks noChangeShapeType="1"/>
            </p:cNvSpPr>
            <p:nvPr/>
          </p:nvSpPr>
          <p:spPr bwMode="auto">
            <a:xfrm flipH="1">
              <a:off x="1489" y="3399"/>
              <a:ext cx="0" cy="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292" name="Line 196"/>
            <p:cNvSpPr>
              <a:spLocks noChangeShapeType="1"/>
            </p:cNvSpPr>
            <p:nvPr/>
          </p:nvSpPr>
          <p:spPr bwMode="auto">
            <a:xfrm>
              <a:off x="740" y="3188"/>
              <a:ext cx="63"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293" name="Line 197"/>
            <p:cNvSpPr>
              <a:spLocks noChangeShapeType="1"/>
            </p:cNvSpPr>
            <p:nvPr/>
          </p:nvSpPr>
          <p:spPr bwMode="auto">
            <a:xfrm>
              <a:off x="750" y="2937"/>
              <a:ext cx="62"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294" name="Line 198"/>
            <p:cNvSpPr>
              <a:spLocks noChangeShapeType="1"/>
            </p:cNvSpPr>
            <p:nvPr/>
          </p:nvSpPr>
          <p:spPr bwMode="auto">
            <a:xfrm>
              <a:off x="750" y="2685"/>
              <a:ext cx="62"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295" name="Text Box 199"/>
            <p:cNvSpPr txBox="1">
              <a:spLocks noChangeArrowheads="1"/>
            </p:cNvSpPr>
            <p:nvPr/>
          </p:nvSpPr>
          <p:spPr bwMode="auto">
            <a:xfrm>
              <a:off x="882" y="2091"/>
              <a:ext cx="523"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d(0.4,5)</a:t>
              </a:r>
              <a:endParaRPr lang="en-US" altLang="zh-CN"/>
            </a:p>
          </p:txBody>
        </p:sp>
        <p:sp>
          <p:nvSpPr>
            <p:cNvPr id="10296" name="Text Box 200"/>
            <p:cNvSpPr txBox="1">
              <a:spLocks noChangeArrowheads="1"/>
            </p:cNvSpPr>
            <p:nvPr/>
          </p:nvSpPr>
          <p:spPr bwMode="auto">
            <a:xfrm>
              <a:off x="174" y="2502"/>
              <a:ext cx="444" cy="1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c(0.1,4)</a:t>
              </a:r>
              <a:endParaRPr lang="en-US" altLang="zh-CN"/>
            </a:p>
          </p:txBody>
        </p:sp>
        <p:sp>
          <p:nvSpPr>
            <p:cNvPr id="10297" name="Text Box 201"/>
            <p:cNvSpPr txBox="1">
              <a:spLocks noChangeArrowheads="1"/>
            </p:cNvSpPr>
            <p:nvPr/>
          </p:nvSpPr>
          <p:spPr bwMode="auto">
            <a:xfrm>
              <a:off x="348" y="3271"/>
              <a:ext cx="279" cy="1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a(0,1)</a:t>
              </a:r>
              <a:endParaRPr lang="en-US" altLang="zh-CN"/>
            </a:p>
          </p:txBody>
        </p:sp>
        <p:sp>
          <p:nvSpPr>
            <p:cNvPr id="10298" name="Line 202"/>
            <p:cNvSpPr>
              <a:spLocks noChangeShapeType="1"/>
            </p:cNvSpPr>
            <p:nvPr/>
          </p:nvSpPr>
          <p:spPr bwMode="auto">
            <a:xfrm>
              <a:off x="746" y="2194"/>
              <a:ext cx="61"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299" name="Line 203"/>
            <p:cNvSpPr>
              <a:spLocks noChangeShapeType="1"/>
            </p:cNvSpPr>
            <p:nvPr/>
          </p:nvSpPr>
          <p:spPr bwMode="auto">
            <a:xfrm>
              <a:off x="746" y="2441"/>
              <a:ext cx="61"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00" name="Line 204"/>
            <p:cNvSpPr>
              <a:spLocks noChangeShapeType="1"/>
            </p:cNvSpPr>
            <p:nvPr/>
          </p:nvSpPr>
          <p:spPr bwMode="auto">
            <a:xfrm flipH="1">
              <a:off x="990" y="3390"/>
              <a:ext cx="0" cy="7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01" name="Line 207"/>
            <p:cNvSpPr>
              <a:spLocks noChangeShapeType="1"/>
            </p:cNvSpPr>
            <p:nvPr/>
          </p:nvSpPr>
          <p:spPr bwMode="auto">
            <a:xfrm>
              <a:off x="750" y="3184"/>
              <a:ext cx="120" cy="29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02" name="Line 208"/>
            <p:cNvSpPr>
              <a:spLocks noChangeShapeType="1"/>
            </p:cNvSpPr>
            <p:nvPr/>
          </p:nvSpPr>
          <p:spPr bwMode="auto">
            <a:xfrm flipH="1">
              <a:off x="750" y="2435"/>
              <a:ext cx="20" cy="74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03" name="Line 209"/>
            <p:cNvSpPr>
              <a:spLocks noChangeShapeType="1"/>
            </p:cNvSpPr>
            <p:nvPr/>
          </p:nvSpPr>
          <p:spPr bwMode="auto">
            <a:xfrm flipV="1">
              <a:off x="774" y="2196"/>
              <a:ext cx="51" cy="23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04" name="Text Box 210"/>
            <p:cNvSpPr txBox="1">
              <a:spLocks noChangeArrowheads="1"/>
            </p:cNvSpPr>
            <p:nvPr/>
          </p:nvSpPr>
          <p:spPr bwMode="auto">
            <a:xfrm>
              <a:off x="625" y="3106"/>
              <a:ext cx="65" cy="1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1</a:t>
              </a:r>
              <a:endParaRPr lang="en-US" altLang="zh-CN"/>
            </a:p>
          </p:txBody>
        </p:sp>
        <p:sp>
          <p:nvSpPr>
            <p:cNvPr id="10305" name="Text Box 211"/>
            <p:cNvSpPr txBox="1">
              <a:spLocks noChangeArrowheads="1"/>
            </p:cNvSpPr>
            <p:nvPr/>
          </p:nvSpPr>
          <p:spPr bwMode="auto">
            <a:xfrm>
              <a:off x="615" y="2868"/>
              <a:ext cx="65" cy="1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2</a:t>
              </a:r>
              <a:endParaRPr lang="en-US" altLang="zh-CN"/>
            </a:p>
          </p:txBody>
        </p:sp>
        <p:sp>
          <p:nvSpPr>
            <p:cNvPr id="10306" name="Text Box 212"/>
            <p:cNvSpPr txBox="1">
              <a:spLocks noChangeArrowheads="1"/>
            </p:cNvSpPr>
            <p:nvPr/>
          </p:nvSpPr>
          <p:spPr bwMode="auto">
            <a:xfrm>
              <a:off x="625" y="2621"/>
              <a:ext cx="65" cy="1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3</a:t>
              </a:r>
              <a:endParaRPr lang="en-US" altLang="zh-CN"/>
            </a:p>
          </p:txBody>
        </p:sp>
        <p:sp>
          <p:nvSpPr>
            <p:cNvPr id="10307" name="Text Box 213"/>
            <p:cNvSpPr txBox="1">
              <a:spLocks noChangeArrowheads="1"/>
            </p:cNvSpPr>
            <p:nvPr/>
          </p:nvSpPr>
          <p:spPr bwMode="auto">
            <a:xfrm>
              <a:off x="619" y="2380"/>
              <a:ext cx="66" cy="1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4</a:t>
              </a:r>
              <a:endParaRPr lang="en-US" altLang="zh-CN"/>
            </a:p>
          </p:txBody>
        </p:sp>
        <p:sp>
          <p:nvSpPr>
            <p:cNvPr id="10308" name="Text Box 214"/>
            <p:cNvSpPr txBox="1">
              <a:spLocks noChangeArrowheads="1"/>
            </p:cNvSpPr>
            <p:nvPr/>
          </p:nvSpPr>
          <p:spPr bwMode="auto">
            <a:xfrm>
              <a:off x="625" y="2123"/>
              <a:ext cx="65" cy="1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5</a:t>
              </a:r>
              <a:endParaRPr lang="en-US" altLang="zh-CN"/>
            </a:p>
          </p:txBody>
        </p:sp>
        <p:sp>
          <p:nvSpPr>
            <p:cNvPr id="10309" name="Text Box 215"/>
            <p:cNvSpPr txBox="1">
              <a:spLocks noChangeArrowheads="1"/>
            </p:cNvSpPr>
            <p:nvPr/>
          </p:nvSpPr>
          <p:spPr bwMode="auto">
            <a:xfrm>
              <a:off x="619" y="3415"/>
              <a:ext cx="66" cy="1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0</a:t>
              </a:r>
              <a:endParaRPr lang="en-US" altLang="zh-CN"/>
            </a:p>
          </p:txBody>
        </p:sp>
        <p:sp>
          <p:nvSpPr>
            <p:cNvPr id="10310" name="Text Box 216"/>
            <p:cNvSpPr txBox="1">
              <a:spLocks noChangeArrowheads="1"/>
            </p:cNvSpPr>
            <p:nvPr/>
          </p:nvSpPr>
          <p:spPr bwMode="auto">
            <a:xfrm>
              <a:off x="946" y="3503"/>
              <a:ext cx="65" cy="1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1</a:t>
              </a:r>
              <a:endParaRPr lang="en-US" altLang="zh-CN"/>
            </a:p>
          </p:txBody>
        </p:sp>
        <p:sp>
          <p:nvSpPr>
            <p:cNvPr id="10311" name="Text Box 217"/>
            <p:cNvSpPr txBox="1">
              <a:spLocks noChangeArrowheads="1"/>
            </p:cNvSpPr>
            <p:nvPr/>
          </p:nvSpPr>
          <p:spPr bwMode="auto">
            <a:xfrm>
              <a:off x="1200" y="3508"/>
              <a:ext cx="66" cy="151"/>
            </a:xfrm>
            <a:prstGeom prst="rect">
              <a:avLst/>
            </a:prstGeom>
            <a:noFill/>
            <a:ln>
              <a:noFill/>
            </a:ln>
            <a:extLst>
              <a:ext uri="{909E8E84-426E-40dd-AFC4-6F175D3DCCD1}">
                <a14:hiddenFill xmlns="" xmlns:a14="http://schemas.microsoft.com/office/drawing/2010/main">
                  <a:solidFill>
                    <a:srgbClr val="FFFFFF">
                      <a:alpha val="0"/>
                    </a:srgbClr>
                  </a:solidFill>
                </a14:hiddenFill>
              </a:ext>
              <a:ext uri="{91240B29-F687-4f45-9708-019B960494DF}">
                <a14:hiddenLine xmlns="" xmlns:a14="http://schemas.microsoft.com/office/drawing/2010/main" w="9525">
                  <a:solidFill>
                    <a:srgbClr val="FFFFFF"/>
                  </a:solidFill>
                  <a:miter lim="800000"/>
                  <a:headEnd/>
                  <a:tailEnd/>
                </a14:hiddenLine>
              </a:ext>
            </a:extLst>
          </p:spPr>
          <p:txBody>
            <a:bodyPr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2</a:t>
              </a:r>
              <a:endParaRPr lang="en-US" altLang="zh-CN"/>
            </a:p>
          </p:txBody>
        </p:sp>
        <p:sp>
          <p:nvSpPr>
            <p:cNvPr id="10312" name="Text Box 218"/>
            <p:cNvSpPr txBox="1">
              <a:spLocks noChangeArrowheads="1"/>
            </p:cNvSpPr>
            <p:nvPr/>
          </p:nvSpPr>
          <p:spPr bwMode="auto">
            <a:xfrm>
              <a:off x="1450" y="3503"/>
              <a:ext cx="65" cy="1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3</a:t>
              </a:r>
              <a:endParaRPr lang="en-US" altLang="zh-CN"/>
            </a:p>
          </p:txBody>
        </p:sp>
        <p:sp>
          <p:nvSpPr>
            <p:cNvPr id="10313" name="Line 221"/>
            <p:cNvSpPr>
              <a:spLocks noChangeShapeType="1"/>
            </p:cNvSpPr>
            <p:nvPr/>
          </p:nvSpPr>
          <p:spPr bwMode="auto">
            <a:xfrm>
              <a:off x="740" y="2194"/>
              <a:ext cx="63" cy="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14" name="Line 222"/>
            <p:cNvSpPr>
              <a:spLocks noChangeShapeType="1"/>
            </p:cNvSpPr>
            <p:nvPr/>
          </p:nvSpPr>
          <p:spPr bwMode="auto">
            <a:xfrm>
              <a:off x="740" y="2441"/>
              <a:ext cx="63" cy="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315" name="Text Box 223"/>
            <p:cNvSpPr txBox="1">
              <a:spLocks noChangeArrowheads="1"/>
            </p:cNvSpPr>
            <p:nvPr/>
          </p:nvSpPr>
          <p:spPr bwMode="auto">
            <a:xfrm>
              <a:off x="905" y="3310"/>
              <a:ext cx="531" cy="1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b(0.5,0)</a:t>
              </a:r>
              <a:endParaRPr lang="en-US" altLang="zh-CN"/>
            </a:p>
          </p:txBody>
        </p:sp>
        <p:sp>
          <p:nvSpPr>
            <p:cNvPr id="10316" name="Line 224"/>
            <p:cNvSpPr>
              <a:spLocks noChangeShapeType="1"/>
            </p:cNvSpPr>
            <p:nvPr/>
          </p:nvSpPr>
          <p:spPr bwMode="auto">
            <a:xfrm flipV="1">
              <a:off x="623" y="3225"/>
              <a:ext cx="87" cy="8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10317" name="Line 225"/>
            <p:cNvSpPr>
              <a:spLocks noChangeShapeType="1"/>
            </p:cNvSpPr>
            <p:nvPr/>
          </p:nvSpPr>
          <p:spPr bwMode="auto">
            <a:xfrm flipV="1">
              <a:off x="552" y="2456"/>
              <a:ext cx="194" cy="116"/>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10318" name="Text Box 226"/>
            <p:cNvSpPr txBox="1">
              <a:spLocks noChangeArrowheads="1"/>
            </p:cNvSpPr>
            <p:nvPr/>
          </p:nvSpPr>
          <p:spPr bwMode="auto">
            <a:xfrm>
              <a:off x="1097" y="3671"/>
              <a:ext cx="259" cy="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a:t>(b)</a:t>
              </a:r>
            </a:p>
          </p:txBody>
        </p:sp>
        <p:graphicFrame>
          <p:nvGraphicFramePr>
            <p:cNvPr id="10319" name="Object 227"/>
            <p:cNvGraphicFramePr>
              <a:graphicFrameLocks noChangeAspect="1"/>
            </p:cNvGraphicFramePr>
            <p:nvPr/>
          </p:nvGraphicFramePr>
          <p:xfrm>
            <a:off x="503" y="1639"/>
            <a:ext cx="496" cy="204"/>
          </p:xfrm>
          <a:graphic>
            <a:graphicData uri="http://schemas.openxmlformats.org/presentationml/2006/ole">
              <mc:AlternateContent xmlns:mc="http://schemas.openxmlformats.org/markup-compatibility/2006">
                <mc:Choice xmlns:v="urn:schemas-microsoft-com:vml" Requires="v">
                  <p:oleObj spid="_x0000_s10648" name="公式" r:id="rId8" imgW="583947" imgH="241195" progId="Equation.3">
                    <p:embed/>
                  </p:oleObj>
                </mc:Choice>
                <mc:Fallback>
                  <p:oleObj name="公式" r:id="rId8" imgW="583947" imgH="241195" progId="Equation.3">
                    <p:embed/>
                    <p:pic>
                      <p:nvPicPr>
                        <p:cNvPr id="0" name="Object 2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 y="1639"/>
                          <a:ext cx="496" cy="2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20" name="Object 228"/>
            <p:cNvGraphicFramePr>
              <a:graphicFrameLocks noChangeAspect="1"/>
            </p:cNvGraphicFramePr>
            <p:nvPr/>
          </p:nvGraphicFramePr>
          <p:xfrm>
            <a:off x="1589" y="3462"/>
            <a:ext cx="443" cy="204"/>
          </p:xfrm>
          <a:graphic>
            <a:graphicData uri="http://schemas.openxmlformats.org/presentationml/2006/ole">
              <mc:AlternateContent xmlns:mc="http://schemas.openxmlformats.org/markup-compatibility/2006">
                <mc:Choice xmlns:v="urn:schemas-microsoft-com:vml" Requires="v">
                  <p:oleObj spid="_x0000_s10649" name="公式" r:id="rId10" imgW="508000" imgH="241300" progId="Equation.3">
                    <p:embed/>
                  </p:oleObj>
                </mc:Choice>
                <mc:Fallback>
                  <p:oleObj name="公式" r:id="rId10" imgW="508000" imgH="241300" progId="Equation.3">
                    <p:embed/>
                    <p:pic>
                      <p:nvPicPr>
                        <p:cNvPr id="0" name="Object 2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9" y="3462"/>
                          <a:ext cx="443" cy="2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2978" name="Group 274"/>
          <p:cNvGrpSpPr>
            <a:grpSpLocks/>
          </p:cNvGrpSpPr>
          <p:nvPr/>
        </p:nvGrpSpPr>
        <p:grpSpPr bwMode="auto">
          <a:xfrm>
            <a:off x="4954588" y="3355975"/>
            <a:ext cx="3851275" cy="2514600"/>
            <a:chOff x="3121" y="2114"/>
            <a:chExt cx="2426" cy="1584"/>
          </a:xfrm>
        </p:grpSpPr>
        <p:sp>
          <p:nvSpPr>
            <p:cNvPr id="10252" name="Oval 230"/>
            <p:cNvSpPr>
              <a:spLocks noChangeArrowheads="1"/>
            </p:cNvSpPr>
            <p:nvPr/>
          </p:nvSpPr>
          <p:spPr bwMode="auto">
            <a:xfrm rot="-8154381">
              <a:off x="4067" y="2920"/>
              <a:ext cx="956" cy="466"/>
            </a:xfrm>
            <a:prstGeom prst="ellipse">
              <a:avLst/>
            </a:prstGeom>
            <a:noFill/>
            <a:ln w="9525">
              <a:solidFill>
                <a:srgbClr val="000000"/>
              </a:solidFill>
              <a:prstDash val="dash"/>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10253" name="Oval 231"/>
            <p:cNvSpPr>
              <a:spLocks noChangeArrowheads="1"/>
            </p:cNvSpPr>
            <p:nvPr/>
          </p:nvSpPr>
          <p:spPr bwMode="auto">
            <a:xfrm rot="-1536248">
              <a:off x="3141" y="2941"/>
              <a:ext cx="920" cy="437"/>
            </a:xfrm>
            <a:prstGeom prst="ellipse">
              <a:avLst/>
            </a:prstGeom>
            <a:noFill/>
            <a:ln w="9525">
              <a:solidFill>
                <a:srgbClr val="000000"/>
              </a:solidFill>
              <a:prstDash val="dash"/>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10254" name="Line 232"/>
            <p:cNvSpPr>
              <a:spLocks noChangeShapeType="1"/>
            </p:cNvSpPr>
            <p:nvPr/>
          </p:nvSpPr>
          <p:spPr bwMode="auto">
            <a:xfrm flipV="1">
              <a:off x="3300" y="2331"/>
              <a:ext cx="0" cy="982"/>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10255" name="Line 233"/>
            <p:cNvSpPr>
              <a:spLocks noChangeShapeType="1"/>
            </p:cNvSpPr>
            <p:nvPr/>
          </p:nvSpPr>
          <p:spPr bwMode="auto">
            <a:xfrm>
              <a:off x="3300" y="3313"/>
              <a:ext cx="1740"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10256" name="Line 234"/>
            <p:cNvSpPr>
              <a:spLocks noChangeShapeType="1"/>
            </p:cNvSpPr>
            <p:nvPr/>
          </p:nvSpPr>
          <p:spPr bwMode="auto">
            <a:xfrm>
              <a:off x="4401" y="3151"/>
              <a:ext cx="290" cy="17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257" name="Line 235"/>
            <p:cNvSpPr>
              <a:spLocks noChangeShapeType="1"/>
            </p:cNvSpPr>
            <p:nvPr/>
          </p:nvSpPr>
          <p:spPr bwMode="auto">
            <a:xfrm flipH="1">
              <a:off x="3858" y="3236"/>
              <a:ext cx="0" cy="7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258" name="Line 236"/>
            <p:cNvSpPr>
              <a:spLocks noChangeShapeType="1"/>
            </p:cNvSpPr>
            <p:nvPr/>
          </p:nvSpPr>
          <p:spPr bwMode="auto">
            <a:xfrm flipH="1">
              <a:off x="4132" y="3236"/>
              <a:ext cx="0" cy="7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259" name="Line 237"/>
            <p:cNvSpPr>
              <a:spLocks noChangeShapeType="1"/>
            </p:cNvSpPr>
            <p:nvPr/>
          </p:nvSpPr>
          <p:spPr bwMode="auto">
            <a:xfrm>
              <a:off x="3295" y="3036"/>
              <a:ext cx="69"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0260" name="Line 238"/>
            <p:cNvSpPr>
              <a:spLocks noChangeShapeType="1"/>
            </p:cNvSpPr>
            <p:nvPr/>
          </p:nvSpPr>
          <p:spPr bwMode="auto">
            <a:xfrm>
              <a:off x="3305" y="2797"/>
              <a:ext cx="7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261" name="Line 239"/>
            <p:cNvSpPr>
              <a:spLocks noChangeShapeType="1"/>
            </p:cNvSpPr>
            <p:nvPr/>
          </p:nvSpPr>
          <p:spPr bwMode="auto">
            <a:xfrm>
              <a:off x="3305" y="2556"/>
              <a:ext cx="7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262" name="Text Box 240"/>
            <p:cNvSpPr txBox="1">
              <a:spLocks noChangeArrowheads="1"/>
            </p:cNvSpPr>
            <p:nvPr/>
          </p:nvSpPr>
          <p:spPr bwMode="auto">
            <a:xfrm>
              <a:off x="4681" y="3083"/>
              <a:ext cx="319"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b(5,0)</a:t>
              </a:r>
              <a:endParaRPr lang="en-US" altLang="zh-CN"/>
            </a:p>
          </p:txBody>
        </p:sp>
        <p:sp>
          <p:nvSpPr>
            <p:cNvPr id="10263" name="Text Box 241"/>
            <p:cNvSpPr txBox="1">
              <a:spLocks noChangeArrowheads="1"/>
            </p:cNvSpPr>
            <p:nvPr/>
          </p:nvSpPr>
          <p:spPr bwMode="auto">
            <a:xfrm>
              <a:off x="3402" y="2990"/>
              <a:ext cx="530" cy="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c(1,0.4)</a:t>
              </a:r>
              <a:endParaRPr lang="en-US" altLang="zh-CN"/>
            </a:p>
          </p:txBody>
        </p:sp>
        <p:sp>
          <p:nvSpPr>
            <p:cNvPr id="10264" name="Text Box 242"/>
            <p:cNvSpPr txBox="1">
              <a:spLocks noChangeArrowheads="1"/>
            </p:cNvSpPr>
            <p:nvPr/>
          </p:nvSpPr>
          <p:spPr bwMode="auto">
            <a:xfrm>
              <a:off x="4178" y="2972"/>
              <a:ext cx="465" cy="1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d(4,0.5)</a:t>
              </a:r>
              <a:endParaRPr lang="en-US" altLang="zh-CN"/>
            </a:p>
          </p:txBody>
        </p:sp>
        <p:sp>
          <p:nvSpPr>
            <p:cNvPr id="10265" name="Text Box 243"/>
            <p:cNvSpPr txBox="1">
              <a:spLocks noChangeArrowheads="1"/>
            </p:cNvSpPr>
            <p:nvPr/>
          </p:nvSpPr>
          <p:spPr bwMode="auto">
            <a:xfrm>
              <a:off x="3168" y="3488"/>
              <a:ext cx="538"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a(0,0.1)</a:t>
              </a:r>
              <a:endParaRPr lang="en-US" altLang="zh-CN"/>
            </a:p>
          </p:txBody>
        </p:sp>
        <p:sp>
          <p:nvSpPr>
            <p:cNvPr id="10266" name="Line 246"/>
            <p:cNvSpPr>
              <a:spLocks noChangeShapeType="1"/>
            </p:cNvSpPr>
            <p:nvPr/>
          </p:nvSpPr>
          <p:spPr bwMode="auto">
            <a:xfrm flipH="1">
              <a:off x="3574" y="3228"/>
              <a:ext cx="0" cy="7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267" name="Line 247"/>
            <p:cNvSpPr>
              <a:spLocks noChangeShapeType="1"/>
            </p:cNvSpPr>
            <p:nvPr/>
          </p:nvSpPr>
          <p:spPr bwMode="auto">
            <a:xfrm flipH="1">
              <a:off x="4417" y="3233"/>
              <a:ext cx="1" cy="73"/>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268" name="Line 248"/>
            <p:cNvSpPr>
              <a:spLocks noChangeShapeType="1"/>
            </p:cNvSpPr>
            <p:nvPr/>
          </p:nvSpPr>
          <p:spPr bwMode="auto">
            <a:xfrm flipH="1">
              <a:off x="4686" y="3238"/>
              <a:ext cx="0" cy="7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269" name="Line 249"/>
            <p:cNvSpPr>
              <a:spLocks noChangeShapeType="1"/>
            </p:cNvSpPr>
            <p:nvPr/>
          </p:nvSpPr>
          <p:spPr bwMode="auto">
            <a:xfrm>
              <a:off x="3289" y="3288"/>
              <a:ext cx="1392" cy="1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270" name="Line 250"/>
            <p:cNvSpPr>
              <a:spLocks noChangeShapeType="1"/>
            </p:cNvSpPr>
            <p:nvPr/>
          </p:nvSpPr>
          <p:spPr bwMode="auto">
            <a:xfrm flipH="1">
              <a:off x="3281" y="3189"/>
              <a:ext cx="287" cy="10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271" name="Line 251"/>
            <p:cNvSpPr>
              <a:spLocks noChangeShapeType="1"/>
            </p:cNvSpPr>
            <p:nvPr/>
          </p:nvSpPr>
          <p:spPr bwMode="auto">
            <a:xfrm flipV="1">
              <a:off x="3549" y="3155"/>
              <a:ext cx="847" cy="4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0272" name="Text Box 252"/>
            <p:cNvSpPr txBox="1">
              <a:spLocks noChangeArrowheads="1"/>
            </p:cNvSpPr>
            <p:nvPr/>
          </p:nvSpPr>
          <p:spPr bwMode="auto">
            <a:xfrm>
              <a:off x="3165" y="2957"/>
              <a:ext cx="73"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1</a:t>
              </a:r>
              <a:endParaRPr lang="en-US" altLang="zh-CN"/>
            </a:p>
          </p:txBody>
        </p:sp>
        <p:sp>
          <p:nvSpPr>
            <p:cNvPr id="10273" name="Text Box 253"/>
            <p:cNvSpPr txBox="1">
              <a:spLocks noChangeArrowheads="1"/>
            </p:cNvSpPr>
            <p:nvPr/>
          </p:nvSpPr>
          <p:spPr bwMode="auto">
            <a:xfrm>
              <a:off x="3154" y="2730"/>
              <a:ext cx="73"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2</a:t>
              </a:r>
              <a:endParaRPr lang="en-US" altLang="zh-CN"/>
            </a:p>
          </p:txBody>
        </p:sp>
        <p:sp>
          <p:nvSpPr>
            <p:cNvPr id="10274" name="Text Box 254"/>
            <p:cNvSpPr txBox="1">
              <a:spLocks noChangeArrowheads="1"/>
            </p:cNvSpPr>
            <p:nvPr/>
          </p:nvSpPr>
          <p:spPr bwMode="auto">
            <a:xfrm>
              <a:off x="3165" y="2495"/>
              <a:ext cx="73"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3</a:t>
              </a:r>
              <a:endParaRPr lang="en-US" altLang="zh-CN"/>
            </a:p>
          </p:txBody>
        </p:sp>
        <p:sp>
          <p:nvSpPr>
            <p:cNvPr id="10275" name="Text Box 257"/>
            <p:cNvSpPr txBox="1">
              <a:spLocks noChangeArrowheads="1"/>
            </p:cNvSpPr>
            <p:nvPr/>
          </p:nvSpPr>
          <p:spPr bwMode="auto">
            <a:xfrm>
              <a:off x="3159" y="3252"/>
              <a:ext cx="73"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0</a:t>
              </a:r>
              <a:endParaRPr lang="en-US" altLang="zh-CN"/>
            </a:p>
          </p:txBody>
        </p:sp>
        <p:sp>
          <p:nvSpPr>
            <p:cNvPr id="10276" name="Text Box 258"/>
            <p:cNvSpPr txBox="1">
              <a:spLocks noChangeArrowheads="1"/>
            </p:cNvSpPr>
            <p:nvPr/>
          </p:nvSpPr>
          <p:spPr bwMode="auto">
            <a:xfrm>
              <a:off x="3524" y="3336"/>
              <a:ext cx="73"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1</a:t>
              </a:r>
              <a:endParaRPr lang="en-US" altLang="zh-CN"/>
            </a:p>
          </p:txBody>
        </p:sp>
        <p:sp>
          <p:nvSpPr>
            <p:cNvPr id="10277" name="Text Box 259"/>
            <p:cNvSpPr txBox="1">
              <a:spLocks noChangeArrowheads="1"/>
            </p:cNvSpPr>
            <p:nvPr/>
          </p:nvSpPr>
          <p:spPr bwMode="auto">
            <a:xfrm>
              <a:off x="3809" y="3340"/>
              <a:ext cx="74"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2</a:t>
              </a:r>
              <a:endParaRPr lang="en-US" altLang="zh-CN"/>
            </a:p>
          </p:txBody>
        </p:sp>
        <p:sp>
          <p:nvSpPr>
            <p:cNvPr id="10278" name="Text Box 260"/>
            <p:cNvSpPr txBox="1">
              <a:spLocks noChangeArrowheads="1"/>
            </p:cNvSpPr>
            <p:nvPr/>
          </p:nvSpPr>
          <p:spPr bwMode="auto">
            <a:xfrm>
              <a:off x="4088" y="3336"/>
              <a:ext cx="73"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3</a:t>
              </a:r>
              <a:endParaRPr lang="en-US" altLang="zh-CN"/>
            </a:p>
          </p:txBody>
        </p:sp>
        <p:sp>
          <p:nvSpPr>
            <p:cNvPr id="10279" name="Text Box 261"/>
            <p:cNvSpPr txBox="1">
              <a:spLocks noChangeArrowheads="1"/>
            </p:cNvSpPr>
            <p:nvPr/>
          </p:nvSpPr>
          <p:spPr bwMode="auto">
            <a:xfrm>
              <a:off x="4384" y="3331"/>
              <a:ext cx="73" cy="143"/>
            </a:xfrm>
            <a:prstGeom prst="rect">
              <a:avLst/>
            </a:prstGeom>
            <a:noFill/>
            <a:ln>
              <a:noFill/>
            </a:ln>
            <a:extLst>
              <a:ext uri="{909E8E84-426E-40dd-AFC4-6F175D3DCCD1}">
                <a14:hiddenFill xmlns="" xmlns:a14="http://schemas.microsoft.com/office/drawing/2010/main">
                  <a:solidFill>
                    <a:srgbClr val="FFFFFF">
                      <a:alpha val="0"/>
                    </a:srgbClr>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4</a:t>
              </a:r>
              <a:endParaRPr lang="en-US" altLang="zh-CN"/>
            </a:p>
          </p:txBody>
        </p:sp>
        <p:sp>
          <p:nvSpPr>
            <p:cNvPr id="10280" name="Text Box 262"/>
            <p:cNvSpPr txBox="1">
              <a:spLocks noChangeArrowheads="1"/>
            </p:cNvSpPr>
            <p:nvPr/>
          </p:nvSpPr>
          <p:spPr bwMode="auto">
            <a:xfrm>
              <a:off x="4642" y="3321"/>
              <a:ext cx="73"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miter lim="800000"/>
                  <a:headEnd/>
                  <a:tailEnd/>
                </a14:hiddenLine>
              </a:ext>
            </a:extLst>
          </p:spPr>
          <p:txBody>
            <a:bodyPr wrap="none"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en-US" altLang="zh-CN" sz="1200"/>
                <a:t>5</a:t>
              </a:r>
              <a:endParaRPr lang="en-US" altLang="zh-CN"/>
            </a:p>
          </p:txBody>
        </p:sp>
        <p:graphicFrame>
          <p:nvGraphicFramePr>
            <p:cNvPr id="10281" name="Object 263"/>
            <p:cNvGraphicFramePr>
              <a:graphicFrameLocks noChangeAspect="1"/>
            </p:cNvGraphicFramePr>
            <p:nvPr/>
          </p:nvGraphicFramePr>
          <p:xfrm>
            <a:off x="3121" y="2114"/>
            <a:ext cx="444" cy="204"/>
          </p:xfrm>
          <a:graphic>
            <a:graphicData uri="http://schemas.openxmlformats.org/presentationml/2006/ole">
              <mc:AlternateContent xmlns:mc="http://schemas.openxmlformats.org/markup-compatibility/2006">
                <mc:Choice xmlns:v="urn:schemas-microsoft-com:vml" Requires="v">
                  <p:oleObj spid="_x0000_s10650" name="公式" r:id="rId12" imgW="520474" imgH="241195" progId="Equation.3">
                    <p:embed/>
                  </p:oleObj>
                </mc:Choice>
                <mc:Fallback>
                  <p:oleObj name="公式" r:id="rId12" imgW="520474" imgH="241195" progId="Equation.3">
                    <p:embed/>
                    <p:pic>
                      <p:nvPicPr>
                        <p:cNvPr id="0" name="Object 26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21" y="2114"/>
                          <a:ext cx="444" cy="2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82" name="Object 264"/>
            <p:cNvGraphicFramePr>
              <a:graphicFrameLocks noChangeAspect="1"/>
            </p:cNvGraphicFramePr>
            <p:nvPr/>
          </p:nvGraphicFramePr>
          <p:xfrm>
            <a:off x="5057" y="3178"/>
            <a:ext cx="490" cy="204"/>
          </p:xfrm>
          <a:graphic>
            <a:graphicData uri="http://schemas.openxmlformats.org/presentationml/2006/ole">
              <mc:AlternateContent xmlns:mc="http://schemas.openxmlformats.org/markup-compatibility/2006">
                <mc:Choice xmlns:v="urn:schemas-microsoft-com:vml" Requires="v">
                  <p:oleObj spid="_x0000_s10651" name="公式" r:id="rId14" imgW="558558" imgH="241195" progId="Equation.3">
                    <p:embed/>
                  </p:oleObj>
                </mc:Choice>
                <mc:Fallback>
                  <p:oleObj name="公式" r:id="rId14" imgW="558558" imgH="241195" progId="Equation.3">
                    <p:embed/>
                    <p:pic>
                      <p:nvPicPr>
                        <p:cNvPr id="0" name="Object 26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57" y="3178"/>
                          <a:ext cx="490" cy="2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0283" name="Rectangle 265"/>
            <p:cNvSpPr>
              <a:spLocks noChangeArrowheads="1"/>
            </p:cNvSpPr>
            <p:nvPr/>
          </p:nvSpPr>
          <p:spPr bwMode="auto">
            <a:xfrm>
              <a:off x="4027" y="3467"/>
              <a:ext cx="276"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a:t>(c)</a:t>
              </a:r>
            </a:p>
          </p:txBody>
        </p:sp>
        <p:sp>
          <p:nvSpPr>
            <p:cNvPr id="10284" name="Line 266"/>
            <p:cNvSpPr>
              <a:spLocks noChangeShapeType="1"/>
            </p:cNvSpPr>
            <p:nvPr/>
          </p:nvSpPr>
          <p:spPr bwMode="auto">
            <a:xfrm flipV="1">
              <a:off x="3560" y="3148"/>
              <a:ext cx="852" cy="3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2975"/>
                                        </p:tgtEl>
                                        <p:attrNameLst>
                                          <p:attrName>style.visibility</p:attrName>
                                        </p:attrNameLst>
                                      </p:cBhvr>
                                      <p:to>
                                        <p:strVal val="visible"/>
                                      </p:to>
                                    </p:set>
                                    <p:animEffect transition="in" filter="fade">
                                      <p:cBhvr>
                                        <p:cTn id="7" dur="500"/>
                                        <p:tgtEl>
                                          <p:spTgt spid="729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2978"/>
                                        </p:tgtEl>
                                        <p:attrNameLst>
                                          <p:attrName>style.visibility</p:attrName>
                                        </p:attrNameLst>
                                      </p:cBhvr>
                                      <p:to>
                                        <p:strVal val="visible"/>
                                      </p:to>
                                    </p:set>
                                    <p:animEffect transition="in" filter="fade">
                                      <p:cBhvr>
                                        <p:cTn id="12" dur="500"/>
                                        <p:tgtEl>
                                          <p:spTgt spid="729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2890"/>
                                        </p:tgtEl>
                                        <p:attrNameLst>
                                          <p:attrName>style.visibility</p:attrName>
                                        </p:attrNameLst>
                                      </p:cBhvr>
                                      <p:to>
                                        <p:strVal val="visible"/>
                                      </p:to>
                                    </p:set>
                                    <p:animEffect transition="in" filter="fade">
                                      <p:cBhvr>
                                        <p:cTn id="17" dur="500"/>
                                        <p:tgtEl>
                                          <p:spTgt spid="72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89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51" name="Group 23"/>
          <p:cNvGrpSpPr>
            <a:grpSpLocks/>
          </p:cNvGrpSpPr>
          <p:nvPr/>
        </p:nvGrpSpPr>
        <p:grpSpPr bwMode="auto">
          <a:xfrm>
            <a:off x="609600" y="3048000"/>
            <a:ext cx="5491163" cy="1493838"/>
            <a:chOff x="217" y="1710"/>
            <a:chExt cx="3459" cy="941"/>
          </a:xfrm>
        </p:grpSpPr>
        <p:sp>
          <p:nvSpPr>
            <p:cNvPr id="11273" name="Rectangle 7"/>
            <p:cNvSpPr>
              <a:spLocks noChangeArrowheads="1"/>
            </p:cNvSpPr>
            <p:nvPr/>
          </p:nvSpPr>
          <p:spPr bwMode="auto">
            <a:xfrm>
              <a:off x="217" y="2007"/>
              <a:ext cx="3459"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t>对</a:t>
              </a:r>
              <a:r>
                <a:rPr lang="en-US" altLang="zh-CN" sz="2400" i="1"/>
                <a:t>n</a:t>
              </a:r>
              <a:r>
                <a:rPr lang="zh-CN" altLang="en-US" sz="2400"/>
                <a:t>维向量：       </a:t>
              </a:r>
              <a:r>
                <a:rPr lang="zh-CN" altLang="en-US" sz="2400" b="1"/>
                <a:t>         </a:t>
              </a:r>
              <a:r>
                <a:rPr lang="en-US" altLang="zh-CN" sz="2400" b="1"/>
                <a:t>,</a:t>
              </a:r>
            </a:p>
          </p:txBody>
        </p:sp>
        <p:graphicFrame>
          <p:nvGraphicFramePr>
            <p:cNvPr id="11274" name="Object 11"/>
            <p:cNvGraphicFramePr>
              <a:graphicFrameLocks noChangeAspect="1"/>
            </p:cNvGraphicFramePr>
            <p:nvPr/>
          </p:nvGraphicFramePr>
          <p:xfrm>
            <a:off x="1255" y="1710"/>
            <a:ext cx="800" cy="941"/>
          </p:xfrm>
          <a:graphic>
            <a:graphicData uri="http://schemas.openxmlformats.org/presentationml/2006/ole">
              <mc:AlternateContent xmlns:mc="http://schemas.openxmlformats.org/markup-compatibility/2006">
                <mc:Choice xmlns:v="urn:schemas-microsoft-com:vml" Requires="v">
                  <p:oleObj spid="_x0000_s47150" name="公式" r:id="rId4" imgW="609336" imgH="710891" progId="Equation.3">
                    <p:embed/>
                  </p:oleObj>
                </mc:Choice>
                <mc:Fallback>
                  <p:oleObj name="公式" r:id="rId4" imgW="609336" imgH="710891" progId="Equation.3">
                    <p:embed/>
                    <p:pic>
                      <p:nvPicPr>
                        <p:cNvPr id="11274"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5" y="1710"/>
                          <a:ext cx="800" cy="9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5" name="Object 13"/>
            <p:cNvGraphicFramePr>
              <a:graphicFrameLocks noChangeAspect="1"/>
            </p:cNvGraphicFramePr>
            <p:nvPr/>
          </p:nvGraphicFramePr>
          <p:xfrm>
            <a:off x="2332" y="1713"/>
            <a:ext cx="712" cy="896"/>
          </p:xfrm>
          <a:graphic>
            <a:graphicData uri="http://schemas.openxmlformats.org/presentationml/2006/ole">
              <mc:AlternateContent xmlns:mc="http://schemas.openxmlformats.org/markup-compatibility/2006">
                <mc:Choice xmlns:v="urn:schemas-microsoft-com:vml" Requires="v">
                  <p:oleObj spid="_x0000_s47151" name="公式" r:id="rId6" imgW="685800" imgH="711200" progId="Equation.3">
                    <p:embed/>
                  </p:oleObj>
                </mc:Choice>
                <mc:Fallback>
                  <p:oleObj name="公式" r:id="rId6" imgW="685800" imgH="711200" progId="Equation.3">
                    <p:embed/>
                    <p:pic>
                      <p:nvPicPr>
                        <p:cNvPr id="11275"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2" y="1713"/>
                          <a:ext cx="712" cy="8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1267" name="Group 22"/>
          <p:cNvGrpSpPr>
            <a:grpSpLocks/>
          </p:cNvGrpSpPr>
          <p:nvPr/>
        </p:nvGrpSpPr>
        <p:grpSpPr bwMode="auto">
          <a:xfrm>
            <a:off x="457200" y="685800"/>
            <a:ext cx="6248400" cy="2439987"/>
            <a:chOff x="288" y="297"/>
            <a:chExt cx="3936" cy="1537"/>
          </a:xfrm>
        </p:grpSpPr>
        <p:sp>
          <p:nvSpPr>
            <p:cNvPr id="11271" name="Rectangle 4"/>
            <p:cNvSpPr>
              <a:spLocks noChangeArrowheads="1"/>
            </p:cNvSpPr>
            <p:nvPr/>
          </p:nvSpPr>
          <p:spPr bwMode="auto">
            <a:xfrm>
              <a:off x="288" y="297"/>
              <a:ext cx="3936" cy="15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en-US" altLang="zh-CN" sz="2400" dirty="0"/>
                <a:t>  (</a:t>
              </a:r>
              <a:r>
                <a:rPr lang="zh-CN" altLang="en-US" sz="2400" dirty="0"/>
                <a:t>样本点到均值向量的马氏距离</a:t>
              </a:r>
              <a:r>
                <a:rPr lang="en-US" altLang="zh-CN" sz="2400" dirty="0"/>
                <a:t>)</a:t>
              </a:r>
              <a:r>
                <a:rPr lang="zh-CN" altLang="en-US" sz="2400" dirty="0"/>
                <a:t>平方表达式：</a:t>
              </a:r>
              <a:endParaRPr lang="en-US" altLang="zh-CN" sz="2400" dirty="0"/>
            </a:p>
            <a:p>
              <a:pPr>
                <a:lnSpc>
                  <a:spcPct val="130000"/>
                </a:lnSpc>
              </a:pPr>
              <a:endParaRPr lang="zh-CN" altLang="en-US" sz="2400" dirty="0"/>
            </a:p>
            <a:p>
              <a:pPr>
                <a:lnSpc>
                  <a:spcPct val="130000"/>
                </a:lnSpc>
              </a:pPr>
              <a:r>
                <a:rPr lang="zh-CN" altLang="en-US" sz="2400" dirty="0"/>
                <a:t>式中，</a:t>
              </a:r>
              <a:r>
                <a:rPr lang="en-US" altLang="zh-CN" sz="2400" b="1" i="1" dirty="0"/>
                <a:t>X</a:t>
              </a:r>
              <a:r>
                <a:rPr lang="zh-CN" altLang="en-US" sz="2400" dirty="0"/>
                <a:t>：模式向量；</a:t>
              </a:r>
            </a:p>
            <a:p>
              <a:pPr>
                <a:lnSpc>
                  <a:spcPct val="130000"/>
                </a:lnSpc>
              </a:pPr>
              <a:r>
                <a:rPr lang="zh-CN" altLang="en-US" sz="2400" dirty="0"/>
                <a:t>           </a:t>
              </a:r>
              <a:r>
                <a:rPr lang="en-US" altLang="zh-CN" sz="2400" b="1" i="1" dirty="0"/>
                <a:t>M</a:t>
              </a:r>
              <a:r>
                <a:rPr lang="zh-CN" altLang="en-US" sz="2400" dirty="0"/>
                <a:t>：均值向量；</a:t>
              </a:r>
            </a:p>
            <a:p>
              <a:pPr>
                <a:lnSpc>
                  <a:spcPct val="130000"/>
                </a:lnSpc>
              </a:pPr>
              <a:r>
                <a:rPr lang="zh-CN" altLang="en-US" sz="2400" dirty="0"/>
                <a:t>           </a:t>
              </a:r>
              <a:r>
                <a:rPr lang="en-US" altLang="zh-CN" sz="2400" b="1" i="1" dirty="0"/>
                <a:t>C</a:t>
              </a:r>
              <a:r>
                <a:rPr lang="zh-CN" altLang="en-US" sz="2400" dirty="0"/>
                <a:t>：该类模式总体的协方差矩阵。</a:t>
              </a:r>
            </a:p>
          </p:txBody>
        </p:sp>
        <p:graphicFrame>
          <p:nvGraphicFramePr>
            <p:cNvPr id="11272" name="Object 5"/>
            <p:cNvGraphicFramePr>
              <a:graphicFrameLocks noChangeAspect="1"/>
            </p:cNvGraphicFramePr>
            <p:nvPr/>
          </p:nvGraphicFramePr>
          <p:xfrm>
            <a:off x="1152" y="643"/>
            <a:ext cx="2502" cy="285"/>
          </p:xfrm>
          <a:graphic>
            <a:graphicData uri="http://schemas.openxmlformats.org/presentationml/2006/ole">
              <mc:AlternateContent xmlns:mc="http://schemas.openxmlformats.org/markup-compatibility/2006">
                <mc:Choice xmlns:v="urn:schemas-microsoft-com:vml" Requires="v">
                  <p:oleObj spid="_x0000_s47152" name="公式" r:id="rId8" imgW="1765300" imgH="228600" progId="Equation.3">
                    <p:embed/>
                  </p:oleObj>
                </mc:Choice>
                <mc:Fallback>
                  <p:oleObj name="公式" r:id="rId8" imgW="1765300" imgH="228600" progId="Equation.3">
                    <p:embed/>
                    <p:pic>
                      <p:nvPicPr>
                        <p:cNvPr id="11272"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2" y="643"/>
                          <a:ext cx="2502" cy="2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73744" name="Object 16"/>
          <p:cNvGraphicFramePr>
            <a:graphicFrameLocks noChangeAspect="1"/>
          </p:cNvGraphicFramePr>
          <p:nvPr/>
        </p:nvGraphicFramePr>
        <p:xfrm>
          <a:off x="1143000" y="4495800"/>
          <a:ext cx="6819900" cy="2254250"/>
        </p:xfrm>
        <a:graphic>
          <a:graphicData uri="http://schemas.openxmlformats.org/presentationml/2006/ole">
            <mc:AlternateContent xmlns:mc="http://schemas.openxmlformats.org/markup-compatibility/2006">
              <mc:Choice xmlns:v="urn:schemas-microsoft-com:vml" Requires="v">
                <p:oleObj spid="_x0000_s47153" name="公式" r:id="rId10" imgW="3340100" imgH="1193800" progId="Equation.3">
                  <p:embed/>
                </p:oleObj>
              </mc:Choice>
              <mc:Fallback>
                <p:oleObj name="公式" r:id="rId10" imgW="3340100" imgH="1193800" progId="Equation.3">
                  <p:embed/>
                  <p:pic>
                    <p:nvPicPr>
                      <p:cNvPr id="73744"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3000" y="4495800"/>
                        <a:ext cx="6819900" cy="2254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1269" name="Rectangle 19"/>
          <p:cNvSpPr>
            <a:spLocks noChangeArrowheads="1"/>
          </p:cNvSpPr>
          <p:nvPr/>
        </p:nvSpPr>
        <p:spPr bwMode="auto">
          <a:xfrm>
            <a:off x="7416800" y="2103438"/>
            <a:ext cx="1549400"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1">
            <a:spAutoFit/>
          </a:bodyPr>
          <a:lstStyle/>
          <a:p>
            <a:r>
              <a:rPr lang="en-US" altLang="zh-CN" sz="2400">
                <a:solidFill>
                  <a:srgbClr val="000099"/>
                </a:solidFill>
              </a:rPr>
              <a:t>( M_Mean )</a:t>
            </a:r>
            <a:r>
              <a:rPr lang="en-US" altLang="zh-CN" sz="2400"/>
              <a:t> </a:t>
            </a:r>
          </a:p>
        </p:txBody>
      </p:sp>
      <p:sp>
        <p:nvSpPr>
          <p:cNvPr id="11270" name="Rectangle 20"/>
          <p:cNvSpPr>
            <a:spLocks noChangeArrowheads="1"/>
          </p:cNvSpPr>
          <p:nvPr/>
        </p:nvSpPr>
        <p:spPr bwMode="auto">
          <a:xfrm>
            <a:off x="7164388" y="2598738"/>
            <a:ext cx="1952625" cy="36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1">
            <a:spAutoFit/>
          </a:bodyPr>
          <a:lstStyle/>
          <a:p>
            <a:r>
              <a:rPr lang="en-US" altLang="zh-CN" sz="2400">
                <a:solidFill>
                  <a:srgbClr val="000099"/>
                </a:solidFill>
              </a:rPr>
              <a:t>( C_covariance)</a:t>
            </a:r>
          </a:p>
        </p:txBody>
      </p:sp>
      <p:sp>
        <p:nvSpPr>
          <p:cNvPr id="13" name="Rectangle 4"/>
          <p:cNvSpPr>
            <a:spLocks noChangeArrowheads="1"/>
          </p:cNvSpPr>
          <p:nvPr/>
        </p:nvSpPr>
        <p:spPr bwMode="auto">
          <a:xfrm>
            <a:off x="304800" y="300038"/>
            <a:ext cx="624840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en-US" altLang="zh-CN" sz="2400" b="1" dirty="0"/>
              <a:t>2.  </a:t>
            </a:r>
            <a:r>
              <a:rPr lang="zh-CN" altLang="en-US" sz="2400" b="1" dirty="0"/>
              <a:t>马氏距离</a:t>
            </a:r>
            <a:r>
              <a:rPr lang="en-US" altLang="zh-CN" sz="2400" dirty="0"/>
              <a:t>(</a:t>
            </a:r>
            <a:r>
              <a:rPr lang="en-US" altLang="zh-CN" sz="2400" dirty="0" err="1"/>
              <a:t>Maharanobis</a:t>
            </a:r>
            <a:r>
              <a:rPr lang="en-US" altLang="zh-CN" sz="2400" dirty="0"/>
              <a:t>)</a:t>
            </a:r>
            <a:r>
              <a:rPr lang="en-US" altLang="zh-CN" sz="2400" b="1" dirty="0"/>
              <a:t> </a:t>
            </a:r>
          </a:p>
        </p:txBody>
      </p:sp>
    </p:spTree>
    <p:extLst>
      <p:ext uri="{BB962C8B-B14F-4D97-AF65-F5344CB8AC3E}">
        <p14:creationId xmlns:p14="http://schemas.microsoft.com/office/powerpoint/2010/main" val="27314480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3751"/>
                                        </p:tgtEl>
                                        <p:attrNameLst>
                                          <p:attrName>style.visibility</p:attrName>
                                        </p:attrNameLst>
                                      </p:cBhvr>
                                      <p:to>
                                        <p:strVal val="visible"/>
                                      </p:to>
                                    </p:set>
                                    <p:animEffect transition="in" filter="fade">
                                      <p:cBhvr>
                                        <p:cTn id="7" dur="500"/>
                                        <p:tgtEl>
                                          <p:spTgt spid="73751"/>
                                        </p:tgtEl>
                                      </p:cBhvr>
                                    </p:animEffect>
                                  </p:childTnLst>
                                </p:cTn>
                              </p:par>
                              <p:par>
                                <p:cTn id="8" presetID="10" presetClass="entr" presetSubtype="0" fill="hold" nodeType="withEffect">
                                  <p:stCondLst>
                                    <p:cond delay="0"/>
                                  </p:stCondLst>
                                  <p:childTnLst>
                                    <p:set>
                                      <p:cBhvr>
                                        <p:cTn id="9" dur="1" fill="hold">
                                          <p:stCondLst>
                                            <p:cond delay="0"/>
                                          </p:stCondLst>
                                        </p:cTn>
                                        <p:tgtEl>
                                          <p:spTgt spid="73744"/>
                                        </p:tgtEl>
                                        <p:attrNameLst>
                                          <p:attrName>style.visibility</p:attrName>
                                        </p:attrNameLst>
                                      </p:cBhvr>
                                      <p:to>
                                        <p:strVal val="visible"/>
                                      </p:to>
                                    </p:set>
                                    <p:animEffect transition="in" filter="fade">
                                      <p:cBhvr>
                                        <p:cTn id="10" dur="500"/>
                                        <p:tgtEl>
                                          <p:spTgt spid="73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吉祥如意">
  <a:themeElements>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吉祥如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CDESIGNN</Template>
  <TotalTime>3326</TotalTime>
  <Words>3036</Words>
  <Application>Microsoft Office PowerPoint</Application>
  <PresentationFormat>全屏显示(4:3)</PresentationFormat>
  <Paragraphs>402</Paragraphs>
  <Slides>44</Slides>
  <Notes>8</Notes>
  <HiddenSlides>0</HiddenSlides>
  <MMClips>1</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44</vt:i4>
      </vt:variant>
    </vt:vector>
  </HeadingPairs>
  <TitlesOfParts>
    <vt:vector size="58" baseType="lpstr">
      <vt:lpstr>-apple-system</vt:lpstr>
      <vt:lpstr>Helvetica Neue</vt:lpstr>
      <vt:lpstr>楷体_GB2312</vt:lpstr>
      <vt:lpstr>宋体</vt:lpstr>
      <vt:lpstr>Arial</vt:lpstr>
      <vt:lpstr>Calibri</vt:lpstr>
      <vt:lpstr>Garamond</vt:lpstr>
      <vt:lpstr>Times New Roman</vt:lpstr>
      <vt:lpstr>Wingdings</vt:lpstr>
      <vt:lpstr>Wingdings 2</vt:lpstr>
      <vt:lpstr>吉祥如意</vt:lpstr>
      <vt:lpstr>公式</vt:lpstr>
      <vt:lpstr>Equation</vt:lpstr>
      <vt:lpstr>Visio</vt:lpstr>
      <vt:lpstr>PowerPoint 演示文稿</vt:lpstr>
      <vt:lpstr>上讲复习</vt:lpstr>
      <vt:lpstr>模式识别系统</vt:lpstr>
      <vt:lpstr>本讲内容</vt:lpstr>
      <vt:lpstr>聚类分析的概念</vt:lpstr>
      <vt:lpstr>相似性的测度(Similarity Metric)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课程思政：聚类分析在电商新经济业态上的应用</vt:lpstr>
      <vt:lpstr>聚类分析的应用</vt:lpstr>
      <vt:lpstr>本讲内容</vt:lpstr>
      <vt:lpstr>PowerPoint 演示文稿</vt:lpstr>
      <vt:lpstr>PowerPoint 演示文稿</vt:lpstr>
      <vt:lpstr>PowerPoint 演示文稿</vt:lpstr>
      <vt:lpstr>PowerPoint 演示文稿</vt:lpstr>
      <vt:lpstr>PowerPoint 演示文稿</vt:lpstr>
      <vt:lpstr>PowerPoint 演示文稿</vt:lpstr>
      <vt:lpstr>本讲内容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系统聚类的树状表示</vt:lpstr>
      <vt:lpstr>课程思政</vt:lpstr>
      <vt:lpstr>我国在人工智能上的进展</vt:lpstr>
      <vt:lpstr>PowerPoint 演示文稿</vt:lpstr>
      <vt:lpstr>驭势科技</vt:lpstr>
      <vt:lpstr>科大讯飞</vt:lpstr>
      <vt:lpstr>本讲到此结束，下一讲介绍 聚类分析的其他算法。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zyqin</dc:creator>
  <cp:lastModifiedBy>zyqin</cp:lastModifiedBy>
  <cp:revision>182</cp:revision>
  <cp:lastPrinted>1601-01-01T00:00:00Z</cp:lastPrinted>
  <dcterms:created xsi:type="dcterms:W3CDTF">1601-01-01T00:00:00Z</dcterms:created>
  <dcterms:modified xsi:type="dcterms:W3CDTF">2021-09-27T04:02:57Z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